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7" r:id="rId3"/>
    <p:sldId id="274" r:id="rId4"/>
    <p:sldId id="275"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27" d="100"/>
          <a:sy n="127" d="100"/>
        </p:scale>
        <p:origin x="9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4D6D33-299E-4B5B-B977-809CE6D6304A}" type="datetimeFigureOut">
              <a:rPr lang="en-GB" smtClean="0"/>
              <a:t>15/10/2019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69F386-E100-46FD-9F4B-C5EC936F63BC}" type="slidenum">
              <a:rPr lang="en-GB" smtClean="0"/>
              <a:t>‹#›</a:t>
            </a:fld>
            <a:endParaRPr lang="en-GB" dirty="0"/>
          </a:p>
        </p:txBody>
      </p:sp>
    </p:spTree>
    <p:extLst>
      <p:ext uri="{BB962C8B-B14F-4D97-AF65-F5344CB8AC3E}">
        <p14:creationId xmlns:p14="http://schemas.microsoft.com/office/powerpoint/2010/main" val="301974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D6D33-299E-4B5B-B977-809CE6D6304A}" type="datetimeFigureOut">
              <a:rPr lang="en-GB" smtClean="0"/>
              <a:t>15/10/2019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69F386-E100-46FD-9F4B-C5EC936F63BC}" type="slidenum">
              <a:rPr lang="en-GB" smtClean="0"/>
              <a:t>‹#›</a:t>
            </a:fld>
            <a:endParaRPr lang="en-GB" dirty="0"/>
          </a:p>
        </p:txBody>
      </p:sp>
    </p:spTree>
    <p:extLst>
      <p:ext uri="{BB962C8B-B14F-4D97-AF65-F5344CB8AC3E}">
        <p14:creationId xmlns:p14="http://schemas.microsoft.com/office/powerpoint/2010/main" val="387703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D6D33-299E-4B5B-B977-809CE6D6304A}" type="datetimeFigureOut">
              <a:rPr lang="en-GB" smtClean="0"/>
              <a:t>15/10/2019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69F386-E100-46FD-9F4B-C5EC936F63BC}" type="slidenum">
              <a:rPr lang="en-GB" smtClean="0"/>
              <a:t>‹#›</a:t>
            </a:fld>
            <a:endParaRPr lang="en-GB" dirty="0"/>
          </a:p>
        </p:txBody>
      </p:sp>
    </p:spTree>
    <p:extLst>
      <p:ext uri="{BB962C8B-B14F-4D97-AF65-F5344CB8AC3E}">
        <p14:creationId xmlns:p14="http://schemas.microsoft.com/office/powerpoint/2010/main" val="396065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4D6D33-299E-4B5B-B977-809CE6D6304A}" type="datetimeFigureOut">
              <a:rPr lang="en-GB" smtClean="0"/>
              <a:t>15/10/2019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69F386-E100-46FD-9F4B-C5EC936F63BC}" type="slidenum">
              <a:rPr lang="en-GB" smtClean="0"/>
              <a:t>‹#›</a:t>
            </a:fld>
            <a:endParaRPr lang="en-GB" dirty="0"/>
          </a:p>
        </p:txBody>
      </p:sp>
    </p:spTree>
    <p:extLst>
      <p:ext uri="{BB962C8B-B14F-4D97-AF65-F5344CB8AC3E}">
        <p14:creationId xmlns:p14="http://schemas.microsoft.com/office/powerpoint/2010/main" val="359216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4D6D33-299E-4B5B-B977-809CE6D6304A}" type="datetimeFigureOut">
              <a:rPr lang="en-GB" smtClean="0"/>
              <a:t>15/10/2019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569F386-E100-46FD-9F4B-C5EC936F63BC}" type="slidenum">
              <a:rPr lang="en-GB" smtClean="0"/>
              <a:t>‹#›</a:t>
            </a:fld>
            <a:endParaRPr lang="en-GB" dirty="0"/>
          </a:p>
        </p:txBody>
      </p:sp>
    </p:spTree>
    <p:extLst>
      <p:ext uri="{BB962C8B-B14F-4D97-AF65-F5344CB8AC3E}">
        <p14:creationId xmlns:p14="http://schemas.microsoft.com/office/powerpoint/2010/main" val="167661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4D6D33-299E-4B5B-B977-809CE6D6304A}" type="datetimeFigureOut">
              <a:rPr lang="en-GB" smtClean="0"/>
              <a:t>15/10/2019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69F386-E100-46FD-9F4B-C5EC936F63BC}" type="slidenum">
              <a:rPr lang="en-GB" smtClean="0"/>
              <a:t>‹#›</a:t>
            </a:fld>
            <a:endParaRPr lang="en-GB" dirty="0"/>
          </a:p>
        </p:txBody>
      </p:sp>
    </p:spTree>
    <p:extLst>
      <p:ext uri="{BB962C8B-B14F-4D97-AF65-F5344CB8AC3E}">
        <p14:creationId xmlns:p14="http://schemas.microsoft.com/office/powerpoint/2010/main" val="28593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4D6D33-299E-4B5B-B977-809CE6D6304A}" type="datetimeFigureOut">
              <a:rPr lang="en-GB" smtClean="0"/>
              <a:t>15/10/2019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569F386-E100-46FD-9F4B-C5EC936F63BC}" type="slidenum">
              <a:rPr lang="en-GB" smtClean="0"/>
              <a:t>‹#›</a:t>
            </a:fld>
            <a:endParaRPr lang="en-GB" dirty="0"/>
          </a:p>
        </p:txBody>
      </p:sp>
    </p:spTree>
    <p:extLst>
      <p:ext uri="{BB962C8B-B14F-4D97-AF65-F5344CB8AC3E}">
        <p14:creationId xmlns:p14="http://schemas.microsoft.com/office/powerpoint/2010/main" val="314824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4D6D33-299E-4B5B-B977-809CE6D6304A}" type="datetimeFigureOut">
              <a:rPr lang="en-GB" smtClean="0"/>
              <a:t>15/10/2019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569F386-E100-46FD-9F4B-C5EC936F63BC}" type="slidenum">
              <a:rPr lang="en-GB" smtClean="0"/>
              <a:t>‹#›</a:t>
            </a:fld>
            <a:endParaRPr lang="en-GB" dirty="0"/>
          </a:p>
        </p:txBody>
      </p:sp>
    </p:spTree>
    <p:extLst>
      <p:ext uri="{BB962C8B-B14F-4D97-AF65-F5344CB8AC3E}">
        <p14:creationId xmlns:p14="http://schemas.microsoft.com/office/powerpoint/2010/main" val="407926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D6D33-299E-4B5B-B977-809CE6D6304A}" type="datetimeFigureOut">
              <a:rPr lang="en-GB" smtClean="0"/>
              <a:t>15/10/2019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569F386-E100-46FD-9F4B-C5EC936F63BC}" type="slidenum">
              <a:rPr lang="en-GB" smtClean="0"/>
              <a:t>‹#›</a:t>
            </a:fld>
            <a:endParaRPr lang="en-GB" dirty="0"/>
          </a:p>
        </p:txBody>
      </p:sp>
    </p:spTree>
    <p:extLst>
      <p:ext uri="{BB962C8B-B14F-4D97-AF65-F5344CB8AC3E}">
        <p14:creationId xmlns:p14="http://schemas.microsoft.com/office/powerpoint/2010/main" val="80371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4D6D33-299E-4B5B-B977-809CE6D6304A}" type="datetimeFigureOut">
              <a:rPr lang="en-GB" smtClean="0"/>
              <a:t>15/10/2019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69F386-E100-46FD-9F4B-C5EC936F63BC}" type="slidenum">
              <a:rPr lang="en-GB" smtClean="0"/>
              <a:t>‹#›</a:t>
            </a:fld>
            <a:endParaRPr lang="en-GB" dirty="0"/>
          </a:p>
        </p:txBody>
      </p:sp>
    </p:spTree>
    <p:extLst>
      <p:ext uri="{BB962C8B-B14F-4D97-AF65-F5344CB8AC3E}">
        <p14:creationId xmlns:p14="http://schemas.microsoft.com/office/powerpoint/2010/main" val="294207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4D6D33-299E-4B5B-B977-809CE6D6304A}" type="datetimeFigureOut">
              <a:rPr lang="en-GB" smtClean="0"/>
              <a:t>15/10/2019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569F386-E100-46FD-9F4B-C5EC936F63BC}" type="slidenum">
              <a:rPr lang="en-GB" smtClean="0"/>
              <a:t>‹#›</a:t>
            </a:fld>
            <a:endParaRPr lang="en-GB" dirty="0"/>
          </a:p>
        </p:txBody>
      </p:sp>
    </p:spTree>
    <p:extLst>
      <p:ext uri="{BB962C8B-B14F-4D97-AF65-F5344CB8AC3E}">
        <p14:creationId xmlns:p14="http://schemas.microsoft.com/office/powerpoint/2010/main" val="230126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D6D33-299E-4B5B-B977-809CE6D6304A}" type="datetimeFigureOut">
              <a:rPr lang="en-GB" smtClean="0"/>
              <a:t>15/10/2019</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9F386-E100-46FD-9F4B-C5EC936F63BC}" type="slidenum">
              <a:rPr lang="en-GB" smtClean="0"/>
              <a:t>‹#›</a:t>
            </a:fld>
            <a:endParaRPr lang="en-GB" dirty="0"/>
          </a:p>
        </p:txBody>
      </p:sp>
    </p:spTree>
    <p:extLst>
      <p:ext uri="{BB962C8B-B14F-4D97-AF65-F5344CB8AC3E}">
        <p14:creationId xmlns:p14="http://schemas.microsoft.com/office/powerpoint/2010/main" val="1635167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email.nspcc.org.uk/c/1xRZFFmSowKdF9LTYwK3PGm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mail.nspcc.org.uk/c/1xRYnStXLTOejyS4H6T3k84ZW" TargetMode="External"/><Relationship Id="rId7" Type="http://schemas.openxmlformats.org/officeDocument/2006/relationships/image" Target="../media/image2.png"/><Relationship Id="rId2" Type="http://schemas.openxmlformats.org/officeDocument/2006/relationships/hyperlink" Target="http://email.nspcc.org.uk/c/1xRYjT8ClasJlA7SPxuHB9sUl"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email.nspcc.org.uk/c/1xRYvRaEDmvefwmsqfFKM5jb8" TargetMode="External"/><Relationship Id="rId4" Type="http://schemas.openxmlformats.org/officeDocument/2006/relationships/hyperlink" Target="http://email.nspcc.org.uk/c/1xRYrRPjcD9JhxCgyGhp36H5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riefing.safeguardinginschools.co.uk/lt.php?s=0aadb0aefd9fc44456269045c9bcfeb7&amp;i=78A105A5A73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riefing.safeguardinginschools.co.uk/lt.php?s=0aadb0aefd9fc44456269045c9bcfeb7&amp;i=73A99A5A601" TargetMode="External"/><Relationship Id="rId2" Type="http://schemas.openxmlformats.org/officeDocument/2006/relationships/hyperlink" Target="https://www.gov.uk/government/publications/keeping-children-safe-in-education--2"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napsurveys.com/wh/s.asp?k=156156197182"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ationaljusticemuseum.org.uk/education/choices-and-consequences-knife-crime-workshop-primary-and-secondary-schools/"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priorityfamilyidentification@nottinghamcity.gov.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ntranet.nottinghamcity.gov.uk/news/hate-crime-awareness-wee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WDTEventInbox@nottinghamcity.gov.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v.uk/government/publications/state-of-the-nation-2019-children-and-young-peoples-wellbe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riefing.safeguardinginschools.co.uk/lt.php?s=0aadb0aefd9fc44456269045c9bcfeb7&amp;i=78A105A5A72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National and Local Update</a:t>
            </a:r>
            <a:endParaRPr lang="en-GB" dirty="0"/>
          </a:p>
        </p:txBody>
      </p:sp>
      <p:sp>
        <p:nvSpPr>
          <p:cNvPr id="3" name="Content Placeholder 2"/>
          <p:cNvSpPr>
            <a:spLocks noGrp="1"/>
          </p:cNvSpPr>
          <p:nvPr>
            <p:ph idx="1"/>
          </p:nvPr>
        </p:nvSpPr>
        <p:spPr/>
        <p:txBody>
          <a:bodyPr>
            <a:normAutofit/>
          </a:bodyPr>
          <a:lstStyle/>
          <a:p>
            <a:endParaRPr lang="en-GB" sz="4400" dirty="0" smtClean="0"/>
          </a:p>
          <a:p>
            <a:pPr marL="0" indent="0" algn="ctr">
              <a:buNone/>
            </a:pPr>
            <a:r>
              <a:rPr lang="en-GB" sz="4400" dirty="0" smtClean="0"/>
              <a:t>John Matravers</a:t>
            </a:r>
            <a:endParaRPr lang="en-GB" sz="4400" dirty="0"/>
          </a:p>
        </p:txBody>
      </p:sp>
      <p:pic>
        <p:nvPicPr>
          <p:cNvPr id="4" name="Picture 3"/>
          <p:cNvPicPr/>
          <p:nvPr/>
        </p:nvPicPr>
        <p:blipFill>
          <a:blip r:embed="rId2"/>
          <a:stretch>
            <a:fillRect/>
          </a:stretch>
        </p:blipFill>
        <p:spPr>
          <a:xfrm>
            <a:off x="8012906" y="365126"/>
            <a:ext cx="388620" cy="645319"/>
          </a:xfrm>
          <a:prstGeom prst="rect">
            <a:avLst/>
          </a:prstGeom>
        </p:spPr>
      </p:pic>
      <p:pic>
        <p:nvPicPr>
          <p:cNvPr id="5" name="Picture 4" descr="C:\Users\lebarl\Desktop\Plasma template 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417345"/>
            <a:ext cx="6858000"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490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Updates</a:t>
            </a:r>
            <a:endParaRPr lang="en-GB" dirty="0"/>
          </a:p>
        </p:txBody>
      </p:sp>
      <p:sp>
        <p:nvSpPr>
          <p:cNvPr id="3" name="Content Placeholder 2"/>
          <p:cNvSpPr>
            <a:spLocks noGrp="1"/>
          </p:cNvSpPr>
          <p:nvPr>
            <p:ph idx="1"/>
          </p:nvPr>
        </p:nvSpPr>
        <p:spPr/>
        <p:txBody>
          <a:bodyPr>
            <a:normAutofit fontScale="77500" lnSpcReduction="20000"/>
          </a:bodyPr>
          <a:lstStyle/>
          <a:p>
            <a:r>
              <a:rPr lang="en-GB" b="1" dirty="0"/>
              <a:t>Special educational need and disabilities</a:t>
            </a:r>
          </a:p>
          <a:p>
            <a:r>
              <a:rPr lang="en-GB" b="1" dirty="0"/>
              <a:t>Source: </a:t>
            </a:r>
            <a:r>
              <a:rPr lang="en-GB" dirty="0"/>
              <a:t>Local Government and Social Care Ombudsman</a:t>
            </a:r>
          </a:p>
          <a:p>
            <a:r>
              <a:rPr lang="en-GB" b="1" dirty="0"/>
              <a:t>Date</a:t>
            </a:r>
            <a:r>
              <a:rPr lang="en-GB" dirty="0"/>
              <a:t>: 04 October 2019</a:t>
            </a:r>
            <a:br>
              <a:rPr lang="en-GB" dirty="0"/>
            </a:br>
            <a:r>
              <a:rPr lang="en-GB" dirty="0"/>
              <a:t/>
            </a:r>
            <a:br>
              <a:rPr lang="en-GB" dirty="0"/>
            </a:br>
            <a:r>
              <a:rPr lang="en-GB" dirty="0"/>
              <a:t>The Local Government and Social Care Ombudsman has published a report looking at the experiences of children and young people that have special educational needs or disabilities (SEND), and their families, who have brought complaints about the education, health and care (EHC) plan process. Findings show that: the number of complaints received increased by 45% from 217 cases in 2016/17 to 315 cases in 2018/19; and 87% of investigations in 2018/19 were upheld.</a:t>
            </a:r>
            <a:br>
              <a:rPr lang="en-GB" dirty="0"/>
            </a:br>
            <a:r>
              <a:rPr lang="en-GB" dirty="0"/>
              <a:t/>
            </a:r>
            <a:br>
              <a:rPr lang="en-GB" dirty="0"/>
            </a:br>
            <a:r>
              <a:rPr lang="en-GB" b="1" dirty="0"/>
              <a:t>Read the news story and download the report: </a:t>
            </a:r>
            <a:r>
              <a:rPr lang="en-GB" u="sng" dirty="0">
                <a:hlinkClick r:id="rId2"/>
              </a:rPr>
              <a:t>A system in crisis? Ombudsman complaints about special educational needs at alarming level</a:t>
            </a:r>
            <a:endParaRPr lang="en-GB" dirty="0"/>
          </a:p>
        </p:txBody>
      </p:sp>
      <p:pic>
        <p:nvPicPr>
          <p:cNvPr id="4" name="Picture 3"/>
          <p:cNvPicPr/>
          <p:nvPr/>
        </p:nvPicPr>
        <p:blipFill>
          <a:blip r:embed="rId3"/>
          <a:stretch>
            <a:fillRect/>
          </a:stretch>
        </p:blipFill>
        <p:spPr>
          <a:xfrm>
            <a:off x="7193756" y="1022154"/>
            <a:ext cx="388620" cy="645319"/>
          </a:xfrm>
          <a:prstGeom prst="rect">
            <a:avLst/>
          </a:prstGeom>
        </p:spPr>
      </p:pic>
    </p:spTree>
    <p:extLst>
      <p:ext uri="{BB962C8B-B14F-4D97-AF65-F5344CB8AC3E}">
        <p14:creationId xmlns:p14="http://schemas.microsoft.com/office/powerpoint/2010/main" val="146530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Updates</a:t>
            </a:r>
            <a:endParaRPr lang="en-GB" dirty="0"/>
          </a:p>
        </p:txBody>
      </p:sp>
      <p:sp>
        <p:nvSpPr>
          <p:cNvPr id="3" name="Content Placeholder 2"/>
          <p:cNvSpPr>
            <a:spLocks noGrp="1"/>
          </p:cNvSpPr>
          <p:nvPr>
            <p:ph idx="1"/>
          </p:nvPr>
        </p:nvSpPr>
        <p:spPr/>
        <p:txBody>
          <a:bodyPr>
            <a:normAutofit/>
          </a:bodyPr>
          <a:lstStyle/>
          <a:p>
            <a:pPr>
              <a:lnSpc>
                <a:spcPts val="1125"/>
              </a:lnSpc>
            </a:pPr>
            <a:r>
              <a:rPr lang="en-GB" sz="1350" dirty="0"/>
              <a:t>Engaging parents with relationships education policy</a:t>
            </a:r>
          </a:p>
          <a:p>
            <a:pPr>
              <a:lnSpc>
                <a:spcPts val="1013"/>
              </a:lnSpc>
            </a:pPr>
            <a:r>
              <a:rPr lang="en-GB" sz="1350" dirty="0"/>
              <a:t>Source: Department for Education </a:t>
            </a:r>
          </a:p>
          <a:p>
            <a:pPr>
              <a:lnSpc>
                <a:spcPts val="1013"/>
              </a:lnSpc>
            </a:pPr>
            <a:r>
              <a:rPr lang="en-GB" sz="1350" dirty="0"/>
              <a:t>Date: 10 October 2019</a:t>
            </a:r>
            <a:br>
              <a:rPr lang="en-GB" sz="1350" dirty="0"/>
            </a:br>
            <a:r>
              <a:rPr lang="en-GB" sz="1350" dirty="0"/>
              <a:t/>
            </a:r>
            <a:br>
              <a:rPr lang="en-GB" sz="1350" dirty="0"/>
            </a:br>
            <a:r>
              <a:rPr lang="en-GB" sz="1350" dirty="0"/>
              <a:t>The Department for Education (DfE) has published a guide for primary Headteachers in England about parental engagement in their school's Relationships Education policy, prior to Relationships Education becoming compulsory for all schools in September 2020. The DfE has also published guidance on primary school disruption over LGBT teaching and relationships education  </a:t>
            </a:r>
            <a:br>
              <a:rPr lang="en-GB" sz="1350" dirty="0"/>
            </a:br>
            <a:endParaRPr lang="en-GB" sz="1350" dirty="0"/>
          </a:p>
          <a:p>
            <a:pPr>
              <a:lnSpc>
                <a:spcPts val="1013"/>
              </a:lnSpc>
            </a:pPr>
            <a:r>
              <a:rPr lang="en-GB" sz="1350" dirty="0"/>
              <a:t>Read the summary:</a:t>
            </a:r>
            <a:r>
              <a:rPr lang="en-GB" sz="1350" u="sng" dirty="0">
                <a:hlinkClick r:id="rId2"/>
              </a:rPr>
              <a:t> Engaging parents with relationships education policy</a:t>
            </a:r>
            <a:endParaRPr lang="en-GB" sz="1350" u="sng" dirty="0"/>
          </a:p>
          <a:p>
            <a:pPr marL="0" indent="0">
              <a:lnSpc>
                <a:spcPts val="1013"/>
              </a:lnSpc>
              <a:buNone/>
            </a:pPr>
            <a:r>
              <a:rPr lang="en-GB" sz="1350" dirty="0"/>
              <a:t/>
            </a:r>
            <a:br>
              <a:rPr lang="en-GB" sz="1350" dirty="0"/>
            </a:br>
            <a:r>
              <a:rPr lang="en-GB" sz="1350" dirty="0"/>
              <a:t>Download the guide: </a:t>
            </a:r>
            <a:r>
              <a:rPr lang="en-GB" sz="1350" u="sng" dirty="0">
                <a:hlinkClick r:id="rId3"/>
              </a:rPr>
              <a:t>Parental engagement on relationships education (PDF)</a:t>
            </a:r>
            <a:endParaRPr lang="en-GB" sz="1350" u="sng" dirty="0"/>
          </a:p>
          <a:p>
            <a:pPr marL="0" indent="0">
              <a:lnSpc>
                <a:spcPts val="1013"/>
              </a:lnSpc>
              <a:buNone/>
            </a:pPr>
            <a:r>
              <a:rPr lang="en-GB" sz="1350" dirty="0"/>
              <a:t/>
            </a:r>
            <a:br>
              <a:rPr lang="en-GB" sz="1350" dirty="0"/>
            </a:br>
            <a:r>
              <a:rPr lang="en-GB" sz="1350" dirty="0"/>
              <a:t>Read additional guidance: </a:t>
            </a:r>
            <a:r>
              <a:rPr lang="en-GB" sz="1350" u="sng" dirty="0">
                <a:hlinkClick r:id="rId4"/>
              </a:rPr>
              <a:t>Primary school disruption over LGBT teaching/relationships education </a:t>
            </a:r>
            <a:r>
              <a:rPr lang="en-GB" sz="1350" dirty="0"/>
              <a:t/>
            </a:r>
            <a:br>
              <a:rPr lang="en-GB" sz="1350" dirty="0"/>
            </a:br>
            <a:r>
              <a:rPr lang="en-GB" sz="1350" dirty="0"/>
              <a:t/>
            </a:r>
            <a:br>
              <a:rPr lang="en-GB" sz="1350" dirty="0"/>
            </a:br>
            <a:r>
              <a:rPr lang="en-GB" sz="1350" dirty="0"/>
              <a:t>See also on NSPCC Learning </a:t>
            </a:r>
            <a:br>
              <a:rPr lang="en-GB" sz="1350" dirty="0"/>
            </a:br>
            <a:r>
              <a:rPr lang="en-GB" sz="1350" dirty="0"/>
              <a:t> </a:t>
            </a:r>
            <a:r>
              <a:rPr lang="en-GB" sz="1350" u="sng" dirty="0">
                <a:hlinkClick r:id="rId5"/>
              </a:rPr>
              <a:t>Relationships, health and sex education statutory guidance: CASPAR briefing</a:t>
            </a:r>
            <a:endParaRPr lang="en-GB" sz="1350" dirty="0">
              <a:latin typeface="Times New Roman" panose="02020603050405020304" pitchFamily="18" charset="0"/>
              <a:ea typeface="Calibri" panose="020F0502020204030204" pitchFamily="34" charset="0"/>
            </a:endParaRPr>
          </a:p>
          <a:p>
            <a:endParaRPr lang="en-GB" dirty="0"/>
          </a:p>
        </p:txBody>
      </p:sp>
      <p:pic>
        <p:nvPicPr>
          <p:cNvPr id="4" name="Picture 3"/>
          <p:cNvPicPr/>
          <p:nvPr/>
        </p:nvPicPr>
        <p:blipFill>
          <a:blip r:embed="rId6"/>
          <a:stretch>
            <a:fillRect/>
          </a:stretch>
        </p:blipFill>
        <p:spPr>
          <a:xfrm>
            <a:off x="7193756" y="1022154"/>
            <a:ext cx="388620" cy="645319"/>
          </a:xfrm>
          <a:prstGeom prst="rect">
            <a:avLst/>
          </a:prstGeom>
        </p:spPr>
      </p:pic>
      <p:pic>
        <p:nvPicPr>
          <p:cNvPr id="5" name="Picture 4" descr="C:\Users\lebarl\Desktop\Plasma template foo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5417345"/>
            <a:ext cx="6858000"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2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Updates</a:t>
            </a:r>
            <a:endParaRPr lang="en-GB" dirty="0"/>
          </a:p>
        </p:txBody>
      </p:sp>
      <p:sp>
        <p:nvSpPr>
          <p:cNvPr id="3" name="Content Placeholder 2"/>
          <p:cNvSpPr>
            <a:spLocks noGrp="1"/>
          </p:cNvSpPr>
          <p:nvPr>
            <p:ph idx="1"/>
          </p:nvPr>
        </p:nvSpPr>
        <p:spPr/>
        <p:txBody>
          <a:bodyPr>
            <a:normAutofit fontScale="77500" lnSpcReduction="20000"/>
          </a:bodyPr>
          <a:lstStyle/>
          <a:p>
            <a:r>
              <a:rPr lang="en-GB" sz="2700" dirty="0"/>
              <a:t>Brexit and Safer Recruitment</a:t>
            </a:r>
            <a:r>
              <a:rPr lang="en-GB" dirty="0"/>
              <a:t/>
            </a:r>
            <a:br>
              <a:rPr lang="en-GB" dirty="0"/>
            </a:br>
            <a:r>
              <a:rPr lang="en-GB" dirty="0"/>
              <a:t/>
            </a:r>
            <a:br>
              <a:rPr lang="en-GB" dirty="0"/>
            </a:br>
            <a:r>
              <a:rPr lang="en-GB" dirty="0" smtClean="0"/>
              <a:t>The </a:t>
            </a:r>
            <a:r>
              <a:rPr lang="en-GB" dirty="0"/>
              <a:t>government has published advice to schools which says that in the event of a no-deal Brexit 'the Teaching Regulation Agency (TRA) will no longer automatically receive or maintain details of those teachers who have been sanctioned, post exit, in EEA member states'.</a:t>
            </a:r>
            <a:br>
              <a:rPr lang="en-GB" dirty="0"/>
            </a:br>
            <a:r>
              <a:rPr lang="en-GB" dirty="0"/>
              <a:t/>
            </a:r>
            <a:br>
              <a:rPr lang="en-GB" dirty="0"/>
            </a:br>
            <a:r>
              <a:rPr lang="en-GB" dirty="0"/>
              <a:t>If the UK leaves with a deal, the existing system for checking EEA sanctions will remain in place until at least 31 December 2020.</a:t>
            </a:r>
            <a:br>
              <a:rPr lang="en-GB" dirty="0"/>
            </a:br>
            <a:r>
              <a:rPr lang="en-GB" dirty="0"/>
              <a:t/>
            </a:r>
            <a:br>
              <a:rPr lang="en-GB" dirty="0"/>
            </a:br>
            <a:r>
              <a:rPr lang="en-GB" dirty="0"/>
              <a:t>Read more information here: </a:t>
            </a:r>
            <a:r>
              <a:rPr lang="en-GB" u="sng" dirty="0">
                <a:hlinkClick r:id="rId2"/>
              </a:rPr>
              <a:t>https://www.gov.uk/government/publications/eu-exit-no-deal-preparations-for-schools-in-england/eu-exit-no-deal-preparations-for-schools-in-england#checking-for-eea-teacher-sanctions-or-restrictions</a:t>
            </a:r>
            <a:endParaRPr lang="en-GB" sz="2700" dirty="0">
              <a:latin typeface="Times New Roman" panose="02020603050405020304" pitchFamily="18" charset="0"/>
              <a:ea typeface="Calibri" panose="020F0502020204030204" pitchFamily="34" charset="0"/>
            </a:endParaRPr>
          </a:p>
          <a:p>
            <a:endParaRPr lang="en-GB" dirty="0"/>
          </a:p>
        </p:txBody>
      </p:sp>
      <p:pic>
        <p:nvPicPr>
          <p:cNvPr id="4" name="Picture 3"/>
          <p:cNvPicPr/>
          <p:nvPr/>
        </p:nvPicPr>
        <p:blipFill>
          <a:blip r:embed="rId3"/>
          <a:stretch>
            <a:fillRect/>
          </a:stretch>
        </p:blipFill>
        <p:spPr>
          <a:xfrm>
            <a:off x="7193756" y="1022154"/>
            <a:ext cx="388620" cy="645319"/>
          </a:xfrm>
          <a:prstGeom prst="rect">
            <a:avLst/>
          </a:prstGeom>
        </p:spPr>
      </p:pic>
    </p:spTree>
    <p:extLst>
      <p:ext uri="{BB962C8B-B14F-4D97-AF65-F5344CB8AC3E}">
        <p14:creationId xmlns:p14="http://schemas.microsoft.com/office/powerpoint/2010/main" val="3630987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Updates</a:t>
            </a:r>
            <a:endParaRPr lang="en-GB" dirty="0"/>
          </a:p>
        </p:txBody>
      </p:sp>
      <p:sp>
        <p:nvSpPr>
          <p:cNvPr id="3" name="Content Placeholder 2"/>
          <p:cNvSpPr>
            <a:spLocks noGrp="1"/>
          </p:cNvSpPr>
          <p:nvPr>
            <p:ph idx="1"/>
          </p:nvPr>
        </p:nvSpPr>
        <p:spPr/>
        <p:txBody>
          <a:bodyPr>
            <a:normAutofit fontScale="85000" lnSpcReduction="20000"/>
          </a:bodyPr>
          <a:lstStyle/>
          <a:p>
            <a:r>
              <a:rPr lang="en-GB" b="1" dirty="0"/>
              <a:t>Keeping Children Safe in Education (2019) FINAL VERSION</a:t>
            </a:r>
            <a:r>
              <a:rPr lang="en-GB" dirty="0"/>
              <a:t/>
            </a:r>
            <a:br>
              <a:rPr lang="en-GB" dirty="0"/>
            </a:br>
            <a:r>
              <a:rPr lang="en-GB" dirty="0"/>
              <a:t/>
            </a:r>
            <a:br>
              <a:rPr lang="en-GB" dirty="0"/>
            </a:br>
            <a:r>
              <a:rPr lang="en-GB" dirty="0"/>
              <a:t>The final version of KCSIE was published last week and is now in force. </a:t>
            </a:r>
            <a:br>
              <a:rPr lang="en-GB" dirty="0"/>
            </a:br>
            <a:r>
              <a:rPr lang="en-GB" dirty="0"/>
              <a:t/>
            </a:r>
            <a:br>
              <a:rPr lang="en-GB" dirty="0"/>
            </a:br>
            <a:r>
              <a:rPr lang="en-GB" dirty="0"/>
              <a:t>Download: </a:t>
            </a:r>
            <a:r>
              <a:rPr lang="en-GB" u="sng" dirty="0">
                <a:hlinkClick r:id="rId2"/>
              </a:rPr>
              <a:t>https://www.gov.uk/government/publications/keeping-children-safe-in-education--2</a:t>
            </a:r>
            <a:endParaRPr lang="en-GB" u="sng" dirty="0"/>
          </a:p>
          <a:p>
            <a:r>
              <a:rPr lang="en-GB" b="1" dirty="0"/>
              <a:t>Ofsted</a:t>
            </a:r>
            <a:r>
              <a:rPr lang="en-GB" dirty="0"/>
              <a:t> </a:t>
            </a:r>
            <a:br>
              <a:rPr lang="en-GB" dirty="0"/>
            </a:br>
            <a:r>
              <a:rPr lang="en-GB" dirty="0"/>
              <a:t/>
            </a:r>
            <a:br>
              <a:rPr lang="en-GB" dirty="0"/>
            </a:br>
            <a:r>
              <a:rPr lang="en-GB" dirty="0"/>
              <a:t>The new Ofsted Inspection Framework comes into force today. You can find out what these means from a safeguarding perspective here: </a:t>
            </a:r>
            <a:r>
              <a:rPr lang="en-GB" u="sng" dirty="0">
                <a:hlinkClick r:id="rId3"/>
              </a:rPr>
              <a:t>https://www.safeguardinginschools.co.uk/new-ofsted-education-inspection-framework-for-september-2019</a:t>
            </a:r>
            <a:endParaRPr lang="en-GB" dirty="0"/>
          </a:p>
        </p:txBody>
      </p:sp>
      <p:pic>
        <p:nvPicPr>
          <p:cNvPr id="4" name="Picture 3"/>
          <p:cNvPicPr/>
          <p:nvPr/>
        </p:nvPicPr>
        <p:blipFill>
          <a:blip r:embed="rId4"/>
          <a:stretch>
            <a:fillRect/>
          </a:stretch>
        </p:blipFill>
        <p:spPr>
          <a:xfrm>
            <a:off x="7193756" y="1022154"/>
            <a:ext cx="388620" cy="645319"/>
          </a:xfrm>
          <a:prstGeom prst="rect">
            <a:avLst/>
          </a:prstGeom>
        </p:spPr>
      </p:pic>
    </p:spTree>
    <p:extLst>
      <p:ext uri="{BB962C8B-B14F-4D97-AF65-F5344CB8AC3E}">
        <p14:creationId xmlns:p14="http://schemas.microsoft.com/office/powerpoint/2010/main" val="936658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Updates</a:t>
            </a:r>
            <a:endParaRPr lang="en-GB" dirty="0"/>
          </a:p>
        </p:txBody>
      </p:sp>
      <p:sp>
        <p:nvSpPr>
          <p:cNvPr id="3" name="Content Placeholder 2"/>
          <p:cNvSpPr>
            <a:spLocks noGrp="1"/>
          </p:cNvSpPr>
          <p:nvPr>
            <p:ph idx="1"/>
          </p:nvPr>
        </p:nvSpPr>
        <p:spPr/>
        <p:txBody>
          <a:bodyPr>
            <a:normAutofit/>
          </a:bodyPr>
          <a:lstStyle/>
          <a:p>
            <a:r>
              <a:rPr lang="en-GB" dirty="0"/>
              <a:t>Period </a:t>
            </a:r>
            <a:r>
              <a:rPr lang="en-GB" dirty="0" smtClean="0"/>
              <a:t>Survey</a:t>
            </a:r>
            <a:endParaRPr lang="en-GB" dirty="0"/>
          </a:p>
          <a:p>
            <a:r>
              <a:rPr lang="en-GB" dirty="0" smtClean="0"/>
              <a:t>Research tells </a:t>
            </a:r>
            <a:r>
              <a:rPr lang="en-GB" dirty="0"/>
              <a:t>us that girls are not going to school or </a:t>
            </a:r>
            <a:r>
              <a:rPr lang="en-GB" dirty="0" smtClean="0"/>
              <a:t>are missing </a:t>
            </a:r>
            <a:r>
              <a:rPr lang="en-GB" dirty="0"/>
              <a:t>lessons when they are on their period. If you or one of your friends has experienced </a:t>
            </a:r>
            <a:r>
              <a:rPr lang="en-GB" dirty="0" smtClean="0"/>
              <a:t>this problem </a:t>
            </a:r>
            <a:r>
              <a:rPr lang="en-GB" dirty="0"/>
              <a:t>we want to find out </a:t>
            </a:r>
            <a:r>
              <a:rPr lang="en-GB" dirty="0" smtClean="0"/>
              <a:t>the reasons why.</a:t>
            </a:r>
            <a:endParaRPr lang="en-GB" dirty="0"/>
          </a:p>
          <a:p>
            <a:r>
              <a:rPr lang="en-GB" u="sng" dirty="0">
                <a:hlinkClick r:id="rId2"/>
              </a:rPr>
              <a:t>https://www.snapsurveys.com/wh/s.asp?k=156156197182</a:t>
            </a:r>
            <a:endParaRPr lang="en-GB" dirty="0"/>
          </a:p>
        </p:txBody>
      </p:sp>
      <p:pic>
        <p:nvPicPr>
          <p:cNvPr id="4" name="Picture 3"/>
          <p:cNvPicPr/>
          <p:nvPr/>
        </p:nvPicPr>
        <p:blipFill>
          <a:blip r:embed="rId3"/>
          <a:stretch>
            <a:fillRect/>
          </a:stretch>
        </p:blipFill>
        <p:spPr>
          <a:xfrm>
            <a:off x="7193756" y="1022154"/>
            <a:ext cx="388620" cy="645319"/>
          </a:xfrm>
          <a:prstGeom prst="rect">
            <a:avLst/>
          </a:prstGeom>
        </p:spPr>
      </p:pic>
      <p:pic>
        <p:nvPicPr>
          <p:cNvPr id="5" name="Picture 4" descr="C:\Users\lebarl\Desktop\Plasma template foo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417345"/>
            <a:ext cx="6858000"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601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Top Exercise: 20 minutes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1281" y="2226469"/>
            <a:ext cx="5541438" cy="3263504"/>
          </a:xfrm>
        </p:spPr>
      </p:pic>
      <p:pic>
        <p:nvPicPr>
          <p:cNvPr id="5" name="Picture 4"/>
          <p:cNvPicPr/>
          <p:nvPr/>
        </p:nvPicPr>
        <p:blipFill>
          <a:blip r:embed="rId3"/>
          <a:stretch>
            <a:fillRect/>
          </a:stretch>
        </p:blipFill>
        <p:spPr>
          <a:xfrm>
            <a:off x="7193756" y="1022154"/>
            <a:ext cx="388620" cy="645319"/>
          </a:xfrm>
          <a:prstGeom prst="rect">
            <a:avLst/>
          </a:prstGeom>
        </p:spPr>
      </p:pic>
      <p:pic>
        <p:nvPicPr>
          <p:cNvPr id="6" name="Picture 5" descr="C:\Users\lebarl\Desktop\Plasma template foo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422107"/>
            <a:ext cx="6858000"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801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Table Top Exercise</a:t>
            </a:r>
            <a:endParaRPr lang="en-GB" dirty="0"/>
          </a:p>
        </p:txBody>
      </p:sp>
      <p:sp>
        <p:nvSpPr>
          <p:cNvPr id="3" name="Content Placeholder 2"/>
          <p:cNvSpPr>
            <a:spLocks noGrp="1"/>
          </p:cNvSpPr>
          <p:nvPr>
            <p:ph idx="1"/>
          </p:nvPr>
        </p:nvSpPr>
        <p:spPr/>
        <p:txBody>
          <a:bodyPr/>
          <a:lstStyle/>
          <a:p>
            <a:r>
              <a:rPr lang="en-GB" dirty="0" smtClean="0"/>
              <a:t>From what you have heard today, what do you think are the implications for;</a:t>
            </a:r>
          </a:p>
          <a:p>
            <a:r>
              <a:rPr lang="en-GB" dirty="0" smtClean="0"/>
              <a:t>Nottingham?</a:t>
            </a:r>
          </a:p>
          <a:p>
            <a:r>
              <a:rPr lang="en-GB" dirty="0" smtClean="0"/>
              <a:t>Your locality group?</a:t>
            </a:r>
          </a:p>
          <a:p>
            <a:r>
              <a:rPr lang="en-GB" dirty="0" smtClean="0"/>
              <a:t>Your school?</a:t>
            </a:r>
          </a:p>
          <a:p>
            <a:r>
              <a:rPr lang="en-GB" dirty="0" smtClean="0"/>
              <a:t>What </a:t>
            </a:r>
            <a:r>
              <a:rPr lang="en-GB" dirty="0"/>
              <a:t>will your top 3 actions be following today?</a:t>
            </a:r>
          </a:p>
          <a:p>
            <a:endParaRPr lang="en-GB" dirty="0" smtClean="0">
              <a:solidFill>
                <a:srgbClr val="FF0000"/>
              </a:solidFill>
            </a:endParaRPr>
          </a:p>
        </p:txBody>
      </p:sp>
      <p:pic>
        <p:nvPicPr>
          <p:cNvPr id="4" name="Picture 3"/>
          <p:cNvPicPr/>
          <p:nvPr/>
        </p:nvPicPr>
        <p:blipFill>
          <a:blip r:embed="rId2"/>
          <a:stretch>
            <a:fillRect/>
          </a:stretch>
        </p:blipFill>
        <p:spPr>
          <a:xfrm>
            <a:off x="7193756" y="1022154"/>
            <a:ext cx="388620" cy="645319"/>
          </a:xfrm>
          <a:prstGeom prst="rect">
            <a:avLst/>
          </a:prstGeom>
        </p:spPr>
      </p:pic>
      <p:pic>
        <p:nvPicPr>
          <p:cNvPr id="5" name="Picture 4" descr="C:\Users\lebarl\Desktop\Plasma template 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422107"/>
            <a:ext cx="6858000"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52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77978"/>
            <a:ext cx="6858000" cy="3702044"/>
          </a:xfrm>
          <a:prstGeom prst="rect">
            <a:avLst/>
          </a:prstGeom>
        </p:spPr>
      </p:pic>
      <p:pic>
        <p:nvPicPr>
          <p:cNvPr id="3" name="Picture 2" descr="C:\Users\lebarl\Desktop\Plasma template 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417345"/>
            <a:ext cx="6858000"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p:nvPr/>
        </p:nvPicPr>
        <p:blipFill>
          <a:blip r:embed="rId4"/>
          <a:stretch>
            <a:fillRect/>
          </a:stretch>
        </p:blipFill>
        <p:spPr>
          <a:xfrm>
            <a:off x="7193756" y="1022154"/>
            <a:ext cx="388620" cy="645319"/>
          </a:xfrm>
          <a:prstGeom prst="rect">
            <a:avLst/>
          </a:prstGeom>
        </p:spPr>
      </p:pic>
    </p:spTree>
    <p:extLst>
      <p:ext uri="{BB962C8B-B14F-4D97-AF65-F5344CB8AC3E}">
        <p14:creationId xmlns:p14="http://schemas.microsoft.com/office/powerpoint/2010/main" val="124264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Updates</a:t>
            </a:r>
            <a:endParaRPr lang="en-GB" dirty="0"/>
          </a:p>
        </p:txBody>
      </p:sp>
      <p:sp>
        <p:nvSpPr>
          <p:cNvPr id="3" name="Content Placeholder 2"/>
          <p:cNvSpPr>
            <a:spLocks noGrp="1"/>
          </p:cNvSpPr>
          <p:nvPr>
            <p:ph idx="1"/>
          </p:nvPr>
        </p:nvSpPr>
        <p:spPr/>
        <p:txBody>
          <a:bodyPr/>
          <a:lstStyle/>
          <a:p>
            <a:r>
              <a:rPr lang="en-GB" dirty="0">
                <a:hlinkClick r:id="rId2"/>
              </a:rPr>
              <a:t>Choices and Consequences Exhibition and Workshop enables children to understand the dangers of carrying a knife and how to make positive choices to stay </a:t>
            </a:r>
            <a:r>
              <a:rPr lang="en-GB" dirty="0" smtClean="0">
                <a:hlinkClick r:id="rId2"/>
              </a:rPr>
              <a:t>safe</a:t>
            </a:r>
            <a:endParaRPr lang="en-GB" dirty="0"/>
          </a:p>
          <a:p>
            <a:endParaRPr lang="en-GB" dirty="0"/>
          </a:p>
        </p:txBody>
      </p:sp>
      <p:pic>
        <p:nvPicPr>
          <p:cNvPr id="4" name="Picture 3"/>
          <p:cNvPicPr/>
          <p:nvPr/>
        </p:nvPicPr>
        <p:blipFill>
          <a:blip r:embed="rId3"/>
          <a:stretch>
            <a:fillRect/>
          </a:stretch>
        </p:blipFill>
        <p:spPr>
          <a:xfrm>
            <a:off x="7193756" y="1022154"/>
            <a:ext cx="388620" cy="645319"/>
          </a:xfrm>
          <a:prstGeom prst="rect">
            <a:avLst/>
          </a:prstGeom>
        </p:spPr>
      </p:pic>
      <p:pic>
        <p:nvPicPr>
          <p:cNvPr id="5" name="Picture 4"/>
          <p:cNvPicPr>
            <a:picLocks noChangeAspect="1"/>
          </p:cNvPicPr>
          <p:nvPr/>
        </p:nvPicPr>
        <p:blipFill>
          <a:blip r:embed="rId4"/>
          <a:stretch>
            <a:fillRect/>
          </a:stretch>
        </p:blipFill>
        <p:spPr>
          <a:xfrm>
            <a:off x="2586038" y="3497306"/>
            <a:ext cx="3214688" cy="1896225"/>
          </a:xfrm>
          <a:prstGeom prst="rect">
            <a:avLst/>
          </a:prstGeom>
        </p:spPr>
      </p:pic>
      <p:pic>
        <p:nvPicPr>
          <p:cNvPr id="6" name="Picture 5" descr="C:\Users\lebarl\Desktop\Plasma template foo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417345"/>
            <a:ext cx="6858000"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578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34" y="995866"/>
            <a:ext cx="8428418" cy="994172"/>
          </a:xfrm>
        </p:spPr>
        <p:txBody>
          <a:bodyPr>
            <a:normAutofit fontScale="90000"/>
          </a:bodyPr>
          <a:lstStyle/>
          <a:p>
            <a:pPr algn="ctr"/>
            <a:r>
              <a:rPr lang="en-GB" b="1" dirty="0" smtClean="0">
                <a:latin typeface="Arial" panose="020B0604020202020204" pitchFamily="34" charset="0"/>
                <a:cs typeface="Arial" panose="020B0604020202020204" pitchFamily="34" charset="0"/>
              </a:rPr>
              <a:t>Supporting Families against Youth Crime Training Offer</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2500" y="2115606"/>
            <a:ext cx="8635285" cy="3609857"/>
          </a:xfrm>
        </p:spPr>
        <p:txBody>
          <a:bodyPr>
            <a:normAutofit fontScale="92500" lnSpcReduction="20000"/>
          </a:bodyPr>
          <a:lstStyle/>
          <a:p>
            <a:pPr marL="0" indent="0" algn="ctr">
              <a:buNone/>
            </a:pPr>
            <a:r>
              <a:rPr lang="en-GB" dirty="0" smtClean="0">
                <a:latin typeface="Arial" panose="020B0604020202020204" pitchFamily="34" charset="0"/>
                <a:cs typeface="Arial" panose="020B0604020202020204" pitchFamily="34" charset="0"/>
              </a:rPr>
              <a:t>Two-day training available for all education providers in the City to build knowledge and awareness of issues relating to youth crime and exploitation</a:t>
            </a:r>
          </a:p>
          <a:p>
            <a:pPr marL="0" indent="0">
              <a:buNone/>
            </a:pPr>
            <a:endParaRPr lang="en-GB" dirty="0" smtClean="0">
              <a:latin typeface="Arial" panose="020B0604020202020204" pitchFamily="34" charset="0"/>
              <a:cs typeface="Arial" panose="020B0604020202020204" pitchFamily="34" charset="0"/>
            </a:endParaRPr>
          </a:p>
          <a:p>
            <a:pPr lvl="2">
              <a:buFont typeface="Wingdings" panose="05000000000000000000" pitchFamily="2" charset="2"/>
              <a:buChar char="ü"/>
            </a:pPr>
            <a:r>
              <a:rPr lang="en-GB" sz="2100" dirty="0">
                <a:latin typeface="Arial" panose="020B0604020202020204" pitchFamily="34" charset="0"/>
                <a:cs typeface="Arial" panose="020B0604020202020204" pitchFamily="34" charset="0"/>
              </a:rPr>
              <a:t> County Lines</a:t>
            </a:r>
          </a:p>
          <a:p>
            <a:pPr lvl="2">
              <a:buFont typeface="Wingdings" panose="05000000000000000000" pitchFamily="2" charset="2"/>
              <a:buChar char="ü"/>
            </a:pPr>
            <a:r>
              <a:rPr lang="en-GB" sz="2100" dirty="0">
                <a:latin typeface="Arial" panose="020B0604020202020204" pitchFamily="34" charset="0"/>
                <a:cs typeface="Arial" panose="020B0604020202020204" pitchFamily="34" charset="0"/>
              </a:rPr>
              <a:t> Work with Girls</a:t>
            </a:r>
          </a:p>
          <a:p>
            <a:pPr lvl="2">
              <a:buFont typeface="Wingdings" panose="05000000000000000000" pitchFamily="2" charset="2"/>
              <a:buChar char="ü"/>
            </a:pPr>
            <a:r>
              <a:rPr lang="en-GB" sz="2100" dirty="0">
                <a:latin typeface="Arial" panose="020B0604020202020204" pitchFamily="34" charset="0"/>
                <a:cs typeface="Arial" panose="020B0604020202020204" pitchFamily="34" charset="0"/>
              </a:rPr>
              <a:t> Cyber-Use</a:t>
            </a:r>
          </a:p>
          <a:p>
            <a:pPr lvl="2">
              <a:buFont typeface="Wingdings" panose="05000000000000000000" pitchFamily="2" charset="2"/>
              <a:buChar char="ü"/>
            </a:pPr>
            <a:r>
              <a:rPr lang="en-GB" sz="2100" dirty="0">
                <a:latin typeface="Arial" panose="020B0604020202020204" pitchFamily="34" charset="0"/>
                <a:cs typeface="Arial" panose="020B0604020202020204" pitchFamily="34" charset="0"/>
              </a:rPr>
              <a:t> Trauma-Informed Practice</a:t>
            </a:r>
          </a:p>
          <a:p>
            <a:pPr lvl="2">
              <a:buFont typeface="Wingdings" panose="05000000000000000000" pitchFamily="2" charset="2"/>
              <a:buChar char="ü"/>
            </a:pPr>
            <a:r>
              <a:rPr lang="en-GB" sz="2100" dirty="0">
                <a:latin typeface="Arial" panose="020B0604020202020204" pitchFamily="34" charset="0"/>
                <a:cs typeface="Arial" panose="020B0604020202020204" pitchFamily="34" charset="0"/>
              </a:rPr>
              <a:t> Cultural Competence</a:t>
            </a:r>
          </a:p>
          <a:p>
            <a:pPr lvl="2">
              <a:buFont typeface="Wingdings" panose="05000000000000000000" pitchFamily="2" charset="2"/>
              <a:buChar char="ü"/>
            </a:pPr>
            <a:endParaRPr lang="en-GB" sz="2100" dirty="0">
              <a:latin typeface="Arial" panose="020B0604020202020204" pitchFamily="34" charset="0"/>
              <a:cs typeface="Arial" panose="020B0604020202020204" pitchFamily="34" charset="0"/>
            </a:endParaRPr>
          </a:p>
          <a:p>
            <a:pPr marL="0" lvl="2" indent="0" algn="ctr">
              <a:buNone/>
            </a:pPr>
            <a:r>
              <a:rPr lang="en-GB" sz="2100" dirty="0">
                <a:latin typeface="Arial" panose="020B0604020202020204" pitchFamily="34" charset="0"/>
                <a:cs typeface="Arial" panose="020B0604020202020204" pitchFamily="34" charset="0"/>
              </a:rPr>
              <a:t>Sessions based on consultation with schools regarding what would help to support them re: tackling youth crime, violence and exploitation.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442" y="3076179"/>
            <a:ext cx="3169910" cy="1688711"/>
          </a:xfrm>
          <a:prstGeom prst="rect">
            <a:avLst/>
          </a:prstGeom>
        </p:spPr>
      </p:pic>
    </p:spTree>
    <p:extLst>
      <p:ext uri="{BB962C8B-B14F-4D97-AF65-F5344CB8AC3E}">
        <p14:creationId xmlns:p14="http://schemas.microsoft.com/office/powerpoint/2010/main" val="56511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34" y="953842"/>
            <a:ext cx="8109665" cy="791330"/>
          </a:xfrm>
        </p:spPr>
        <p:txBody>
          <a:bodyPr/>
          <a:lstStyle/>
          <a:p>
            <a:r>
              <a:rPr lang="en-GB" b="1" dirty="0" smtClean="0">
                <a:latin typeface="Arial" panose="020B0604020202020204" pitchFamily="34" charset="0"/>
                <a:cs typeface="Arial" panose="020B0604020202020204" pitchFamily="34" charset="0"/>
              </a:rPr>
              <a:t>Dates Available</a:t>
            </a:r>
            <a:endParaRPr lang="en-GB"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734096" y="1823165"/>
          <a:ext cx="7427890" cy="2801158"/>
        </p:xfrm>
        <a:graphic>
          <a:graphicData uri="http://schemas.openxmlformats.org/drawingml/2006/table">
            <a:tbl>
              <a:tblPr firstRow="1" firstCol="1" bandRow="1">
                <a:tableStyleId>{F5AB1C69-6EDB-4FF4-983F-18BD219EF322}</a:tableStyleId>
              </a:tblPr>
              <a:tblGrid>
                <a:gridCol w="7427890">
                  <a:extLst>
                    <a:ext uri="{9D8B030D-6E8A-4147-A177-3AD203B41FA5}">
                      <a16:colId xmlns:a16="http://schemas.microsoft.com/office/drawing/2014/main" val="50514115"/>
                    </a:ext>
                  </a:extLst>
                </a:gridCol>
              </a:tblGrid>
              <a:tr h="543124">
                <a:tc>
                  <a:txBody>
                    <a:bodyPr/>
                    <a:lstStyle/>
                    <a:p>
                      <a:pPr algn="ctr">
                        <a:spcAft>
                          <a:spcPts val="0"/>
                        </a:spcAft>
                      </a:pPr>
                      <a:r>
                        <a:rPr lang="en-GB" sz="1500" dirty="0">
                          <a:solidFill>
                            <a:schemeClr val="tx1"/>
                          </a:solidFill>
                          <a:effectLst/>
                          <a:latin typeface="Arial" panose="020B0604020202020204" pitchFamily="34" charset="0"/>
                          <a:cs typeface="Arial" panose="020B0604020202020204" pitchFamily="34" charset="0"/>
                        </a:rPr>
                        <a:t>Monday 4</a:t>
                      </a:r>
                      <a:r>
                        <a:rPr lang="en-GB" sz="1500" baseline="30000" dirty="0">
                          <a:solidFill>
                            <a:schemeClr val="tx1"/>
                          </a:solidFill>
                          <a:effectLst/>
                          <a:latin typeface="Arial" panose="020B0604020202020204" pitchFamily="34" charset="0"/>
                          <a:cs typeface="Arial" panose="020B0604020202020204" pitchFamily="34" charset="0"/>
                        </a:rPr>
                        <a:t>th</a:t>
                      </a:r>
                      <a:r>
                        <a:rPr lang="en-GB" sz="1500" dirty="0">
                          <a:solidFill>
                            <a:schemeClr val="tx1"/>
                          </a:solidFill>
                          <a:effectLst/>
                          <a:latin typeface="Arial" panose="020B0604020202020204" pitchFamily="34" charset="0"/>
                          <a:cs typeface="Arial" panose="020B0604020202020204" pitchFamily="34" charset="0"/>
                        </a:rPr>
                        <a:t> and Tuesday 5</a:t>
                      </a:r>
                      <a:r>
                        <a:rPr lang="en-GB" sz="1500" baseline="30000" dirty="0">
                          <a:solidFill>
                            <a:schemeClr val="tx1"/>
                          </a:solidFill>
                          <a:effectLst/>
                          <a:latin typeface="Arial" panose="020B0604020202020204" pitchFamily="34" charset="0"/>
                          <a:cs typeface="Arial" panose="020B0604020202020204" pitchFamily="34" charset="0"/>
                        </a:rPr>
                        <a:t>th</a:t>
                      </a:r>
                      <a:r>
                        <a:rPr lang="en-GB" sz="1500" dirty="0">
                          <a:solidFill>
                            <a:schemeClr val="tx1"/>
                          </a:solidFill>
                          <a:effectLst/>
                          <a:latin typeface="Arial" panose="020B0604020202020204" pitchFamily="34" charset="0"/>
                          <a:cs typeface="Arial" panose="020B0604020202020204" pitchFamily="34" charset="0"/>
                        </a:rPr>
                        <a:t> November – PRIMARY SCHOOLS</a:t>
                      </a:r>
                    </a:p>
                    <a:p>
                      <a:pPr algn="ctr">
                        <a:spcAft>
                          <a:spcPts val="0"/>
                        </a:spcAft>
                      </a:pPr>
                      <a:r>
                        <a:rPr lang="en-GB" sz="1500" dirty="0">
                          <a:solidFill>
                            <a:schemeClr val="tx1"/>
                          </a:solidFill>
                          <a:effectLst/>
                          <a:latin typeface="Arial" panose="020B0604020202020204" pitchFamily="34" charset="0"/>
                          <a:cs typeface="Arial" panose="020B0604020202020204" pitchFamily="34" charset="0"/>
                        </a:rPr>
                        <a:t> </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943453750"/>
                  </a:ext>
                </a:extLst>
              </a:tr>
              <a:tr h="628662">
                <a:tc>
                  <a:txBody>
                    <a:bodyPr/>
                    <a:lstStyle/>
                    <a:p>
                      <a:pPr algn="ctr">
                        <a:spcAft>
                          <a:spcPts val="0"/>
                        </a:spcAft>
                      </a:pPr>
                      <a:r>
                        <a:rPr lang="en-GB" sz="1500" dirty="0">
                          <a:solidFill>
                            <a:schemeClr val="tx1"/>
                          </a:solidFill>
                          <a:effectLst/>
                          <a:latin typeface="Arial" panose="020B0604020202020204" pitchFamily="34" charset="0"/>
                          <a:cs typeface="Arial" panose="020B0604020202020204" pitchFamily="34" charset="0"/>
                        </a:rPr>
                        <a:t>Monday 11</a:t>
                      </a:r>
                      <a:r>
                        <a:rPr lang="en-GB" sz="1500" baseline="30000" dirty="0">
                          <a:solidFill>
                            <a:schemeClr val="tx1"/>
                          </a:solidFill>
                          <a:effectLst/>
                          <a:latin typeface="Arial" panose="020B0604020202020204" pitchFamily="34" charset="0"/>
                          <a:cs typeface="Arial" panose="020B0604020202020204" pitchFamily="34" charset="0"/>
                        </a:rPr>
                        <a:t>th</a:t>
                      </a:r>
                      <a:r>
                        <a:rPr lang="en-GB" sz="1500" dirty="0">
                          <a:solidFill>
                            <a:schemeClr val="tx1"/>
                          </a:solidFill>
                          <a:effectLst/>
                          <a:latin typeface="Arial" panose="020B0604020202020204" pitchFamily="34" charset="0"/>
                          <a:cs typeface="Arial" panose="020B0604020202020204" pitchFamily="34" charset="0"/>
                        </a:rPr>
                        <a:t> and Tuesday 12</a:t>
                      </a:r>
                      <a:r>
                        <a:rPr lang="en-GB" sz="1500" baseline="30000" dirty="0">
                          <a:solidFill>
                            <a:schemeClr val="tx1"/>
                          </a:solidFill>
                          <a:effectLst/>
                          <a:latin typeface="Arial" panose="020B0604020202020204" pitchFamily="34" charset="0"/>
                          <a:cs typeface="Arial" panose="020B0604020202020204" pitchFamily="34" charset="0"/>
                        </a:rPr>
                        <a:t>th</a:t>
                      </a:r>
                      <a:r>
                        <a:rPr lang="en-GB" sz="1500" dirty="0">
                          <a:solidFill>
                            <a:schemeClr val="tx1"/>
                          </a:solidFill>
                          <a:effectLst/>
                          <a:latin typeface="Arial" panose="020B0604020202020204" pitchFamily="34" charset="0"/>
                          <a:cs typeface="Arial" panose="020B0604020202020204" pitchFamily="34" charset="0"/>
                        </a:rPr>
                        <a:t> November – SECONDARY &amp; ALTERNATIVE PROVISION</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3793295146"/>
                  </a:ext>
                </a:extLst>
              </a:tr>
              <a:tr h="543124">
                <a:tc>
                  <a:txBody>
                    <a:bodyPr/>
                    <a:lstStyle/>
                    <a:p>
                      <a:pPr algn="ctr">
                        <a:spcAft>
                          <a:spcPts val="0"/>
                        </a:spcAft>
                      </a:pPr>
                      <a:r>
                        <a:rPr lang="en-GB" sz="1500" dirty="0">
                          <a:solidFill>
                            <a:schemeClr val="tx1"/>
                          </a:solidFill>
                          <a:effectLst/>
                          <a:latin typeface="Arial" panose="020B0604020202020204" pitchFamily="34" charset="0"/>
                          <a:cs typeface="Arial" panose="020B0604020202020204" pitchFamily="34" charset="0"/>
                        </a:rPr>
                        <a:t>Monday 18</a:t>
                      </a:r>
                      <a:r>
                        <a:rPr lang="en-GB" sz="1500" baseline="30000" dirty="0">
                          <a:solidFill>
                            <a:schemeClr val="tx1"/>
                          </a:solidFill>
                          <a:effectLst/>
                          <a:latin typeface="Arial" panose="020B0604020202020204" pitchFamily="34" charset="0"/>
                          <a:cs typeface="Arial" panose="020B0604020202020204" pitchFamily="34" charset="0"/>
                        </a:rPr>
                        <a:t>th</a:t>
                      </a:r>
                      <a:r>
                        <a:rPr lang="en-GB" sz="1500" dirty="0">
                          <a:solidFill>
                            <a:schemeClr val="tx1"/>
                          </a:solidFill>
                          <a:effectLst/>
                          <a:latin typeface="Arial" panose="020B0604020202020204" pitchFamily="34" charset="0"/>
                          <a:cs typeface="Arial" panose="020B0604020202020204" pitchFamily="34" charset="0"/>
                        </a:rPr>
                        <a:t> and Tuesday 19</a:t>
                      </a:r>
                      <a:r>
                        <a:rPr lang="en-GB" sz="1500" baseline="30000" dirty="0">
                          <a:solidFill>
                            <a:schemeClr val="tx1"/>
                          </a:solidFill>
                          <a:effectLst/>
                          <a:latin typeface="Arial" panose="020B0604020202020204" pitchFamily="34" charset="0"/>
                          <a:cs typeface="Arial" panose="020B0604020202020204" pitchFamily="34" charset="0"/>
                        </a:rPr>
                        <a:t>th</a:t>
                      </a:r>
                      <a:r>
                        <a:rPr lang="en-GB" sz="1500" dirty="0">
                          <a:solidFill>
                            <a:schemeClr val="tx1"/>
                          </a:solidFill>
                          <a:effectLst/>
                          <a:latin typeface="Arial" panose="020B0604020202020204" pitchFamily="34" charset="0"/>
                          <a:cs typeface="Arial" panose="020B0604020202020204" pitchFamily="34" charset="0"/>
                        </a:rPr>
                        <a:t> November –  VOLUNTARY AND COMMUNITY SECTOR</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2240493337"/>
                  </a:ext>
                </a:extLst>
              </a:tr>
              <a:tr h="543124">
                <a:tc>
                  <a:txBody>
                    <a:bodyPr/>
                    <a:lstStyle/>
                    <a:p>
                      <a:pPr algn="ctr">
                        <a:spcAft>
                          <a:spcPts val="0"/>
                        </a:spcAft>
                      </a:pPr>
                      <a:r>
                        <a:rPr lang="en-GB" sz="1500" dirty="0">
                          <a:solidFill>
                            <a:schemeClr val="tx1"/>
                          </a:solidFill>
                          <a:effectLst/>
                          <a:latin typeface="Arial" panose="020B0604020202020204" pitchFamily="34" charset="0"/>
                          <a:cs typeface="Arial" panose="020B0604020202020204" pitchFamily="34" charset="0"/>
                        </a:rPr>
                        <a:t>Monday 25</a:t>
                      </a:r>
                      <a:r>
                        <a:rPr lang="en-GB" sz="1500" baseline="30000" dirty="0">
                          <a:solidFill>
                            <a:schemeClr val="tx1"/>
                          </a:solidFill>
                          <a:effectLst/>
                          <a:latin typeface="Arial" panose="020B0604020202020204" pitchFamily="34" charset="0"/>
                          <a:cs typeface="Arial" panose="020B0604020202020204" pitchFamily="34" charset="0"/>
                        </a:rPr>
                        <a:t>th</a:t>
                      </a:r>
                      <a:r>
                        <a:rPr lang="en-GB" sz="1500" dirty="0">
                          <a:solidFill>
                            <a:schemeClr val="tx1"/>
                          </a:solidFill>
                          <a:effectLst/>
                          <a:latin typeface="Arial" panose="020B0604020202020204" pitchFamily="34" charset="0"/>
                          <a:cs typeface="Arial" panose="020B0604020202020204" pitchFamily="34" charset="0"/>
                        </a:rPr>
                        <a:t> and Tuesday 26</a:t>
                      </a:r>
                      <a:r>
                        <a:rPr lang="en-GB" sz="1500" baseline="30000" dirty="0">
                          <a:solidFill>
                            <a:schemeClr val="tx1"/>
                          </a:solidFill>
                          <a:effectLst/>
                          <a:latin typeface="Arial" panose="020B0604020202020204" pitchFamily="34" charset="0"/>
                          <a:cs typeface="Arial" panose="020B0604020202020204" pitchFamily="34" charset="0"/>
                        </a:rPr>
                        <a:t>th</a:t>
                      </a:r>
                      <a:r>
                        <a:rPr lang="en-GB" sz="1500" dirty="0">
                          <a:solidFill>
                            <a:schemeClr val="tx1"/>
                          </a:solidFill>
                          <a:effectLst/>
                          <a:latin typeface="Arial" panose="020B0604020202020204" pitchFamily="34" charset="0"/>
                          <a:cs typeface="Arial" panose="020B0604020202020204" pitchFamily="34" charset="0"/>
                        </a:rPr>
                        <a:t> November – PRIMARY </a:t>
                      </a:r>
                      <a:r>
                        <a:rPr lang="en-GB" sz="1500" dirty="0" smtClean="0">
                          <a:solidFill>
                            <a:schemeClr val="tx1"/>
                          </a:solidFill>
                          <a:effectLst/>
                          <a:latin typeface="Arial" panose="020B0604020202020204" pitchFamily="34" charset="0"/>
                          <a:cs typeface="Arial" panose="020B0604020202020204" pitchFamily="34" charset="0"/>
                        </a:rPr>
                        <a:t>SCHOOLS</a:t>
                      </a:r>
                      <a:r>
                        <a:rPr lang="en-GB" sz="1500" dirty="0">
                          <a:solidFill>
                            <a:schemeClr val="tx1"/>
                          </a:solidFill>
                          <a:effectLst/>
                          <a:latin typeface="Arial" panose="020B0604020202020204" pitchFamily="34" charset="0"/>
                          <a:cs typeface="Arial" panose="020B0604020202020204" pitchFamily="34" charset="0"/>
                        </a:rPr>
                        <a:t> </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1264029824"/>
                  </a:ext>
                </a:extLst>
              </a:tr>
              <a:tr h="543124">
                <a:tc>
                  <a:txBody>
                    <a:bodyPr/>
                    <a:lstStyle/>
                    <a:p>
                      <a:pPr algn="ctr">
                        <a:spcAft>
                          <a:spcPts val="0"/>
                        </a:spcAft>
                      </a:pPr>
                      <a:r>
                        <a:rPr lang="en-GB" sz="1500" dirty="0">
                          <a:solidFill>
                            <a:schemeClr val="tx1"/>
                          </a:solidFill>
                          <a:effectLst/>
                          <a:latin typeface="Arial" panose="020B0604020202020204" pitchFamily="34" charset="0"/>
                          <a:cs typeface="Arial" panose="020B0604020202020204" pitchFamily="34" charset="0"/>
                        </a:rPr>
                        <a:t>Monday 2nd and Tuesday 3rd December – </a:t>
                      </a:r>
                    </a:p>
                    <a:p>
                      <a:pPr algn="ctr">
                        <a:spcAft>
                          <a:spcPts val="0"/>
                        </a:spcAft>
                      </a:pPr>
                      <a:r>
                        <a:rPr lang="en-GB" sz="1500" dirty="0">
                          <a:solidFill>
                            <a:schemeClr val="tx1"/>
                          </a:solidFill>
                          <a:effectLst/>
                          <a:latin typeface="Arial" panose="020B0604020202020204" pitchFamily="34" charset="0"/>
                          <a:cs typeface="Arial" panose="020B0604020202020204" pitchFamily="34" charset="0"/>
                        </a:rPr>
                        <a:t>VOLUNTARY AND COMMUNITY SECTOR	</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val="2254417673"/>
                  </a:ext>
                </a:extLst>
              </a:tr>
            </a:tbl>
          </a:graphicData>
        </a:graphic>
      </p:graphicFrame>
      <p:sp>
        <p:nvSpPr>
          <p:cNvPr id="5" name="TextBox 4"/>
          <p:cNvSpPr txBox="1"/>
          <p:nvPr/>
        </p:nvSpPr>
        <p:spPr>
          <a:xfrm>
            <a:off x="734096" y="4788526"/>
            <a:ext cx="7427890" cy="1131079"/>
          </a:xfrm>
          <a:prstGeom prst="rect">
            <a:avLst/>
          </a:prstGeom>
          <a:noFill/>
        </p:spPr>
        <p:txBody>
          <a:bodyPr wrap="square" rtlCol="0">
            <a:spAutoFit/>
          </a:bodyPr>
          <a:lstStyle/>
          <a:p>
            <a:pPr algn="ctr"/>
            <a:r>
              <a:rPr lang="en-GB" sz="1350" b="1" dirty="0">
                <a:latin typeface="Arial" panose="020B0604020202020204" pitchFamily="34" charset="0"/>
                <a:cs typeface="Arial" panose="020B0604020202020204" pitchFamily="34" charset="0"/>
              </a:rPr>
              <a:t>Whilst dates are themed for particular sectors we are able to be flexible to enable attendance at a date that works for DSLs. </a:t>
            </a:r>
          </a:p>
          <a:p>
            <a:pPr algn="ctr"/>
            <a:endParaRPr lang="en-GB" sz="1350" b="1" dirty="0">
              <a:latin typeface="Arial" panose="020B0604020202020204" pitchFamily="34" charset="0"/>
              <a:cs typeface="Arial" panose="020B0604020202020204" pitchFamily="34" charset="0"/>
            </a:endParaRPr>
          </a:p>
          <a:p>
            <a:pPr algn="ctr"/>
            <a:r>
              <a:rPr lang="en-GB" sz="1350" b="1" dirty="0">
                <a:latin typeface="Arial" panose="020B0604020202020204" pitchFamily="34" charset="0"/>
                <a:cs typeface="Arial" panose="020B0604020202020204" pitchFamily="34" charset="0"/>
              </a:rPr>
              <a:t>If </a:t>
            </a:r>
            <a:r>
              <a:rPr lang="en-GB" sz="1350" b="1" dirty="0">
                <a:latin typeface="Arial" panose="020B0604020202020204" pitchFamily="34" charset="0"/>
                <a:cs typeface="Arial" panose="020B0604020202020204" pitchFamily="34" charset="0"/>
              </a:rPr>
              <a:t>you would like to book a place please forward this email to </a:t>
            </a:r>
            <a:r>
              <a:rPr lang="en-GB" sz="1350" b="1" u="sng" dirty="0">
                <a:latin typeface="Arial" panose="020B0604020202020204" pitchFamily="34" charset="0"/>
                <a:cs typeface="Arial" panose="020B0604020202020204" pitchFamily="34" charset="0"/>
                <a:hlinkClick r:id="rId2"/>
              </a:rPr>
              <a:t>priorityfamilyidentification@nottinghamcity.gov.uk</a:t>
            </a:r>
            <a:r>
              <a:rPr lang="en-GB" sz="1350" b="1" dirty="0">
                <a:latin typeface="Arial" panose="020B0604020202020204" pitchFamily="34" charset="0"/>
                <a:cs typeface="Arial" panose="020B0604020202020204" pitchFamily="34" charset="0"/>
              </a:rPr>
              <a:t> with your preferred training dates.</a:t>
            </a:r>
            <a:endParaRPr lang="en-GB"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08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Updates</a:t>
            </a:r>
            <a:endParaRPr lang="en-GB" dirty="0"/>
          </a:p>
        </p:txBody>
      </p:sp>
      <p:sp>
        <p:nvSpPr>
          <p:cNvPr id="3" name="Content Placeholder 2"/>
          <p:cNvSpPr>
            <a:spLocks noGrp="1"/>
          </p:cNvSpPr>
          <p:nvPr>
            <p:ph idx="1"/>
          </p:nvPr>
        </p:nvSpPr>
        <p:spPr/>
        <p:txBody>
          <a:bodyPr>
            <a:normAutofit fontScale="77500" lnSpcReduction="20000"/>
          </a:bodyPr>
          <a:lstStyle/>
          <a:p>
            <a:r>
              <a:rPr lang="en-GB" dirty="0">
                <a:hlinkClick r:id="rId2"/>
              </a:rPr>
              <a:t>http://intranet.nottinghamcity.gov.uk/news/hate-crime-awareness-week</a:t>
            </a:r>
            <a:r>
              <a:rPr lang="en-GB" dirty="0" smtClean="0">
                <a:hlinkClick r:id="rId2"/>
              </a:rPr>
              <a:t>/</a:t>
            </a:r>
            <a:endParaRPr lang="en-GB" dirty="0" smtClean="0"/>
          </a:p>
          <a:p>
            <a:r>
              <a:rPr lang="en-GB" dirty="0"/>
              <a:t>National Hate Crime Awareness Week 2019 runs from 12–19 October to raise awareness of the impact of hate and prejudice on individuals and communities, and to bring people together in standing against hate in all its forms.</a:t>
            </a:r>
          </a:p>
          <a:p>
            <a:r>
              <a:rPr lang="en-GB" dirty="0"/>
              <a:t>Nottingham is a great place to live with vibrant, diverse communities. We are proud of this diversity and the spirit of our communities. We believe that we have more in common than divides us and that our differences are to be celebrated as a strength.</a:t>
            </a:r>
          </a:p>
          <a:p>
            <a:r>
              <a:rPr lang="en-GB" dirty="0"/>
              <a:t>Hate crime of any sort has no place in our city. Nobody should be made to feel afraid, intimidated or threatened because of who they are. We want to send out a strong message that there is No Place For Hate in the city we are all proud to call home</a:t>
            </a:r>
          </a:p>
          <a:p>
            <a:endParaRPr lang="en-GB" dirty="0" smtClean="0"/>
          </a:p>
          <a:p>
            <a:endParaRPr lang="en-GB" dirty="0"/>
          </a:p>
        </p:txBody>
      </p:sp>
      <p:pic>
        <p:nvPicPr>
          <p:cNvPr id="4" name="Picture 3"/>
          <p:cNvPicPr/>
          <p:nvPr/>
        </p:nvPicPr>
        <p:blipFill>
          <a:blip r:embed="rId3"/>
          <a:stretch>
            <a:fillRect/>
          </a:stretch>
        </p:blipFill>
        <p:spPr>
          <a:xfrm>
            <a:off x="7193756" y="1022154"/>
            <a:ext cx="388620" cy="645319"/>
          </a:xfrm>
          <a:prstGeom prst="rect">
            <a:avLst/>
          </a:prstGeom>
        </p:spPr>
      </p:pic>
    </p:spTree>
    <p:extLst>
      <p:ext uri="{BB962C8B-B14F-4D97-AF65-F5344CB8AC3E}">
        <p14:creationId xmlns:p14="http://schemas.microsoft.com/office/powerpoint/2010/main" val="1478142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Updates</a:t>
            </a:r>
            <a:endParaRPr lang="en-GB" dirty="0"/>
          </a:p>
        </p:txBody>
      </p:sp>
      <p:sp>
        <p:nvSpPr>
          <p:cNvPr id="3" name="Content Placeholder 2"/>
          <p:cNvSpPr>
            <a:spLocks noGrp="1"/>
          </p:cNvSpPr>
          <p:nvPr>
            <p:ph idx="1"/>
          </p:nvPr>
        </p:nvSpPr>
        <p:spPr/>
        <p:txBody>
          <a:bodyPr>
            <a:noAutofit/>
          </a:bodyPr>
          <a:lstStyle/>
          <a:p>
            <a:pPr marL="0" indent="0">
              <a:buNone/>
            </a:pPr>
            <a:r>
              <a:rPr lang="en-GB" sz="675" b="1" dirty="0"/>
              <a:t>Contextual Safeguarding Conference</a:t>
            </a:r>
          </a:p>
          <a:p>
            <a:pPr marL="0" indent="0">
              <a:buNone/>
            </a:pPr>
            <a:r>
              <a:rPr lang="en-GB" sz="675" b="1" dirty="0"/>
              <a:t>Colwick Hall</a:t>
            </a:r>
          </a:p>
          <a:p>
            <a:pPr marL="0" indent="0">
              <a:buNone/>
            </a:pPr>
            <a:r>
              <a:rPr lang="en-GB" sz="675" b="1" dirty="0"/>
              <a:t>Wednesday 4</a:t>
            </a:r>
            <a:r>
              <a:rPr lang="en-GB" sz="675" b="1" baseline="30000" dirty="0"/>
              <a:t>th</a:t>
            </a:r>
            <a:r>
              <a:rPr lang="en-GB" sz="675" b="1" dirty="0"/>
              <a:t> December 2019</a:t>
            </a:r>
          </a:p>
          <a:p>
            <a:pPr marL="0" indent="0">
              <a:buNone/>
            </a:pPr>
            <a:r>
              <a:rPr lang="en-GB" sz="675" b="1" i="1" dirty="0"/>
              <a:t> - A National &amp; County-wide Perspective -</a:t>
            </a:r>
          </a:p>
          <a:p>
            <a:r>
              <a:rPr lang="en-GB" sz="675" dirty="0"/>
              <a:t>Nottingham and Nottinghamshire Safeguarding Children Partnerships and the Violence Reduction Unit</a:t>
            </a:r>
          </a:p>
          <a:p>
            <a:pPr marL="0" indent="0">
              <a:buNone/>
            </a:pPr>
            <a:r>
              <a:rPr lang="en-GB" sz="675" dirty="0"/>
              <a:t>      (VRU) are pleased to invite frontline professionals from across the city and county to this multi-agency</a:t>
            </a:r>
          </a:p>
          <a:p>
            <a:pPr marL="0" indent="0">
              <a:buNone/>
            </a:pPr>
            <a:r>
              <a:rPr lang="en-GB" sz="675" dirty="0"/>
              <a:t>children’s safeguarding conference. The event will explore the current landscape around contextual</a:t>
            </a:r>
          </a:p>
          <a:p>
            <a:pPr marL="0" indent="0">
              <a:buNone/>
            </a:pPr>
            <a:r>
              <a:rPr lang="en-GB" sz="675" dirty="0"/>
              <a:t>safeguarding from a national and local perspective and will raise awareness of the VRU’s Public Health Approach, and how colleagues can get involved.</a:t>
            </a:r>
          </a:p>
          <a:p>
            <a:pPr marL="0" indent="0">
              <a:buNone/>
            </a:pPr>
            <a:r>
              <a:rPr lang="en-GB" sz="675" dirty="0"/>
              <a:t>This event will provide you with:</a:t>
            </a:r>
          </a:p>
          <a:p>
            <a:r>
              <a:rPr lang="en-GB" sz="675" dirty="0"/>
              <a:t> </a:t>
            </a:r>
            <a:r>
              <a:rPr lang="en-GB" sz="675" b="1" dirty="0"/>
              <a:t>a national overview of contextual safeguarding</a:t>
            </a:r>
          </a:p>
          <a:p>
            <a:r>
              <a:rPr lang="en-GB" sz="675" dirty="0"/>
              <a:t> </a:t>
            </a:r>
            <a:r>
              <a:rPr lang="en-GB" sz="675" b="1" dirty="0"/>
              <a:t>a review of current research relating to contextual safeguarding issues</a:t>
            </a:r>
          </a:p>
          <a:p>
            <a:r>
              <a:rPr lang="en-GB" sz="675" dirty="0"/>
              <a:t> </a:t>
            </a:r>
            <a:r>
              <a:rPr lang="en-GB" sz="675" b="1" dirty="0"/>
              <a:t>an update on the Violence Reduction Unit</a:t>
            </a:r>
          </a:p>
          <a:p>
            <a:r>
              <a:rPr lang="en-GB" sz="675" dirty="0"/>
              <a:t> </a:t>
            </a:r>
            <a:r>
              <a:rPr lang="en-GB" sz="675" b="1" dirty="0"/>
              <a:t>an opportunity to engage directly with other professionals in this field of work</a:t>
            </a:r>
          </a:p>
          <a:p>
            <a:pPr marL="0" indent="0">
              <a:buNone/>
            </a:pPr>
            <a:r>
              <a:rPr lang="en-GB" sz="675" dirty="0"/>
              <a:t>We would welcome attendance from social workers &amp; managers, early help and youth services, education,</a:t>
            </a:r>
          </a:p>
          <a:p>
            <a:pPr marL="0" indent="0">
              <a:buNone/>
            </a:pPr>
            <a:r>
              <a:rPr lang="en-GB" sz="675" dirty="0"/>
              <a:t>health, police, community safety and PVI organisations.</a:t>
            </a:r>
          </a:p>
          <a:p>
            <a:r>
              <a:rPr lang="en-GB" sz="675" b="1" dirty="0"/>
              <a:t>To register your interest in attending this event, please contact</a:t>
            </a:r>
          </a:p>
          <a:p>
            <a:r>
              <a:rPr lang="en-GB" sz="675" dirty="0">
                <a:hlinkClick r:id="rId2"/>
              </a:rPr>
              <a:t>IWDTEventInbox@nottinghamcity.gov.uk</a:t>
            </a:r>
            <a:r>
              <a:rPr lang="en-GB" sz="675" dirty="0"/>
              <a:t> before Friday 1</a:t>
            </a:r>
            <a:r>
              <a:rPr lang="en-GB" sz="675" baseline="30000" dirty="0"/>
              <a:t>st</a:t>
            </a:r>
            <a:r>
              <a:rPr lang="en-GB" sz="675" dirty="0"/>
              <a:t> November 2019</a:t>
            </a:r>
          </a:p>
          <a:p>
            <a:r>
              <a:rPr lang="en-GB" sz="675" dirty="0"/>
              <a:t>(providing your name, job title, organisation, and work email address)</a:t>
            </a:r>
          </a:p>
        </p:txBody>
      </p:sp>
      <p:pic>
        <p:nvPicPr>
          <p:cNvPr id="5" name="Picture 4"/>
          <p:cNvPicPr/>
          <p:nvPr/>
        </p:nvPicPr>
        <p:blipFill>
          <a:blip r:embed="rId3"/>
          <a:stretch>
            <a:fillRect/>
          </a:stretch>
        </p:blipFill>
        <p:spPr>
          <a:xfrm>
            <a:off x="7193756" y="1022154"/>
            <a:ext cx="388620" cy="645319"/>
          </a:xfrm>
          <a:prstGeom prst="rect">
            <a:avLst/>
          </a:prstGeom>
        </p:spPr>
      </p:pic>
    </p:spTree>
    <p:extLst>
      <p:ext uri="{BB962C8B-B14F-4D97-AF65-F5344CB8AC3E}">
        <p14:creationId xmlns:p14="http://schemas.microsoft.com/office/powerpoint/2010/main" val="162675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Updates</a:t>
            </a:r>
            <a:endParaRPr lang="en-GB" dirty="0"/>
          </a:p>
        </p:txBody>
      </p:sp>
      <p:sp>
        <p:nvSpPr>
          <p:cNvPr id="3" name="Content Placeholder 2"/>
          <p:cNvSpPr>
            <a:spLocks noGrp="1"/>
          </p:cNvSpPr>
          <p:nvPr>
            <p:ph idx="1"/>
          </p:nvPr>
        </p:nvSpPr>
        <p:spPr/>
        <p:txBody>
          <a:bodyPr>
            <a:normAutofit fontScale="62500" lnSpcReduction="20000"/>
          </a:bodyPr>
          <a:lstStyle/>
          <a:p>
            <a:r>
              <a:rPr lang="en-GB" b="1" u="sng" dirty="0" smtClean="0"/>
              <a:t>HSB Audit </a:t>
            </a:r>
            <a:r>
              <a:rPr lang="en-GB" b="1" u="sng" dirty="0"/>
              <a:t>Framework </a:t>
            </a:r>
            <a:endParaRPr lang="en-GB" dirty="0"/>
          </a:p>
          <a:p>
            <a:r>
              <a:rPr lang="en-GB" dirty="0"/>
              <a:t>An evidence-informed framework for children and young people displaying harmful sexual behaviours.</a:t>
            </a:r>
          </a:p>
          <a:p>
            <a:r>
              <a:rPr lang="en-GB" dirty="0"/>
              <a:t>The audit is a multiagency tool designed to get an accurate picture of </a:t>
            </a:r>
            <a:r>
              <a:rPr lang="en-GB" dirty="0" smtClean="0"/>
              <a:t>your (Nottingham's) </a:t>
            </a:r>
            <a:r>
              <a:rPr lang="en-GB" dirty="0"/>
              <a:t>current responses to HSB. </a:t>
            </a:r>
            <a:r>
              <a:rPr lang="en-GB" dirty="0" smtClean="0"/>
              <a:t>Clear </a:t>
            </a:r>
            <a:r>
              <a:rPr lang="en-GB" dirty="0"/>
              <a:t>multi-agency action plan for improving responses to and provision for children &amp; young people who display HSB in your local area</a:t>
            </a:r>
          </a:p>
          <a:p>
            <a:pPr lvl="0"/>
            <a:r>
              <a:rPr lang="en-GB" dirty="0"/>
              <a:t>The nature of the audit process is designed to encourage multi-agency working</a:t>
            </a:r>
          </a:p>
          <a:p>
            <a:pPr lvl="0"/>
            <a:r>
              <a:rPr lang="en-GB" dirty="0"/>
              <a:t>Identifying good practice locally empowers those teams and allows for local expertise to be identified and shared</a:t>
            </a:r>
          </a:p>
          <a:p>
            <a:pPr lvl="0"/>
            <a:r>
              <a:rPr lang="en-GB" dirty="0"/>
              <a:t>Clear, concise evidence of the need locally, and of current provision means areas are better able to allocate resources where they will have most effect</a:t>
            </a:r>
          </a:p>
          <a:p>
            <a:pPr lvl="0"/>
            <a:r>
              <a:rPr lang="en-GB" dirty="0"/>
              <a:t>On-going input from NSPCC with the implementation of your action plan</a:t>
            </a:r>
          </a:p>
          <a:p>
            <a:pPr lvl="0"/>
            <a:r>
              <a:rPr lang="en-GB" dirty="0"/>
              <a:t>Access to annual community of practice events for areas who have completed the audit with us, to share best practice, findings &amp; get support from each other</a:t>
            </a:r>
          </a:p>
          <a:p>
            <a:endParaRPr lang="en-GB" dirty="0"/>
          </a:p>
        </p:txBody>
      </p:sp>
      <p:pic>
        <p:nvPicPr>
          <p:cNvPr id="4" name="Picture 3"/>
          <p:cNvPicPr/>
          <p:nvPr/>
        </p:nvPicPr>
        <p:blipFill>
          <a:blip r:embed="rId2"/>
          <a:stretch>
            <a:fillRect/>
          </a:stretch>
        </p:blipFill>
        <p:spPr>
          <a:xfrm>
            <a:off x="7193756" y="1022154"/>
            <a:ext cx="388620" cy="645319"/>
          </a:xfrm>
          <a:prstGeom prst="rect">
            <a:avLst/>
          </a:prstGeom>
        </p:spPr>
      </p:pic>
    </p:spTree>
    <p:extLst>
      <p:ext uri="{BB962C8B-B14F-4D97-AF65-F5344CB8AC3E}">
        <p14:creationId xmlns:p14="http://schemas.microsoft.com/office/powerpoint/2010/main" val="1307906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Updates</a:t>
            </a:r>
            <a:endParaRPr lang="en-GB" dirty="0"/>
          </a:p>
        </p:txBody>
      </p:sp>
      <p:sp>
        <p:nvSpPr>
          <p:cNvPr id="3" name="Content Placeholder 2"/>
          <p:cNvSpPr>
            <a:spLocks noGrp="1"/>
          </p:cNvSpPr>
          <p:nvPr>
            <p:ph idx="1"/>
          </p:nvPr>
        </p:nvSpPr>
        <p:spPr/>
        <p:txBody>
          <a:bodyPr>
            <a:normAutofit fontScale="77500" lnSpcReduction="20000"/>
          </a:bodyPr>
          <a:lstStyle/>
          <a:p>
            <a:r>
              <a:rPr lang="en-GB" b="1" dirty="0"/>
              <a:t>State of the nation 2019: children and young people’s wellbeing</a:t>
            </a:r>
          </a:p>
          <a:p>
            <a:r>
              <a:rPr lang="en-GB" dirty="0">
                <a:hlinkClick r:id="rId2"/>
              </a:rPr>
              <a:t>https://www.gov.uk/government/publications/state-of-the-nation-2019-children-and-young-peoples-wellbeing</a:t>
            </a:r>
            <a:endParaRPr lang="en-GB" dirty="0"/>
          </a:p>
          <a:p>
            <a:r>
              <a:rPr lang="en-GB" dirty="0"/>
              <a:t>Friendship, school and a good night’s sleep have all been named as key factors in a young person’s happiness, in the government’s first ever State of the Nation report on children’s mental wellbeing.</a:t>
            </a:r>
          </a:p>
          <a:p>
            <a:r>
              <a:rPr lang="en-GB" dirty="0"/>
              <a:t>More than four in five young people aged between 10 and 24 say they are happy with their lives, in research published to mark World Mental Health Day today (Thursday 10 October), rating themselves happiest with their family and friends, their health, their school and their appearance. Bullying, including cyberbullying, remains a key reason for unhappiness or poor wellbeing, especially among teenage girls, while sleep and leisure time were also reported as important factors.</a:t>
            </a:r>
          </a:p>
          <a:p>
            <a:endParaRPr lang="en-GB" dirty="0"/>
          </a:p>
        </p:txBody>
      </p:sp>
      <p:pic>
        <p:nvPicPr>
          <p:cNvPr id="4" name="Picture 3"/>
          <p:cNvPicPr/>
          <p:nvPr/>
        </p:nvPicPr>
        <p:blipFill>
          <a:blip r:embed="rId3"/>
          <a:stretch>
            <a:fillRect/>
          </a:stretch>
        </p:blipFill>
        <p:spPr>
          <a:xfrm>
            <a:off x="7193756" y="1022154"/>
            <a:ext cx="388620" cy="645319"/>
          </a:xfrm>
          <a:prstGeom prst="rect">
            <a:avLst/>
          </a:prstGeom>
        </p:spPr>
      </p:pic>
    </p:spTree>
    <p:extLst>
      <p:ext uri="{BB962C8B-B14F-4D97-AF65-F5344CB8AC3E}">
        <p14:creationId xmlns:p14="http://schemas.microsoft.com/office/powerpoint/2010/main" val="84318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Updates</a:t>
            </a:r>
            <a:endParaRPr lang="en-GB" dirty="0"/>
          </a:p>
        </p:txBody>
      </p:sp>
      <p:sp>
        <p:nvSpPr>
          <p:cNvPr id="3" name="Content Placeholder 2"/>
          <p:cNvSpPr>
            <a:spLocks noGrp="1"/>
          </p:cNvSpPr>
          <p:nvPr>
            <p:ph idx="1"/>
          </p:nvPr>
        </p:nvSpPr>
        <p:spPr/>
        <p:txBody>
          <a:bodyPr>
            <a:normAutofit fontScale="92500"/>
          </a:bodyPr>
          <a:lstStyle/>
          <a:p>
            <a:r>
              <a:rPr lang="en-GB" dirty="0"/>
              <a:t>Ofsted's Sean Harford, (National Director for Education) and Yvette Stanley (National Director for Social Care) have written a useful article about Peer-on-peer abuse. </a:t>
            </a:r>
            <a:br>
              <a:rPr lang="en-GB" dirty="0"/>
            </a:br>
            <a:r>
              <a:rPr lang="en-GB" dirty="0"/>
              <a:t/>
            </a:r>
            <a:br>
              <a:rPr lang="en-GB" dirty="0"/>
            </a:br>
            <a:r>
              <a:rPr lang="en-GB" dirty="0"/>
              <a:t>Peer-on-peer abuse happens in a wide-range of settings where children go. It might take place online, for example, in school or in the community. Therefore, training for professionals to help them recognise the signs, and know what to </a:t>
            </a:r>
            <a:r>
              <a:rPr lang="en-GB" dirty="0" smtClean="0"/>
              <a:t>do</a:t>
            </a:r>
            <a:r>
              <a:rPr lang="en-GB" dirty="0"/>
              <a:t>, is essential.</a:t>
            </a:r>
          </a:p>
          <a:p>
            <a:pPr marL="78581" indent="0">
              <a:buNone/>
            </a:pPr>
            <a:r>
              <a:rPr lang="en-GB" u="sng" dirty="0">
                <a:hlinkClick r:id="rId2"/>
              </a:rPr>
              <a:t>https://educationinspection.blog.gov.uk/2019/10/04/what-is-peer-on-peer-abuse/</a:t>
            </a:r>
            <a:endParaRPr lang="en-GB" dirty="0"/>
          </a:p>
          <a:p>
            <a:endParaRPr lang="en-GB" dirty="0"/>
          </a:p>
        </p:txBody>
      </p:sp>
      <p:pic>
        <p:nvPicPr>
          <p:cNvPr id="4" name="Picture 3"/>
          <p:cNvPicPr/>
          <p:nvPr/>
        </p:nvPicPr>
        <p:blipFill>
          <a:blip r:embed="rId3"/>
          <a:stretch>
            <a:fillRect/>
          </a:stretch>
        </p:blipFill>
        <p:spPr>
          <a:xfrm>
            <a:off x="7193756" y="1022154"/>
            <a:ext cx="388620" cy="645319"/>
          </a:xfrm>
          <a:prstGeom prst="rect">
            <a:avLst/>
          </a:prstGeom>
        </p:spPr>
      </p:pic>
    </p:spTree>
    <p:extLst>
      <p:ext uri="{BB962C8B-B14F-4D97-AF65-F5344CB8AC3E}">
        <p14:creationId xmlns:p14="http://schemas.microsoft.com/office/powerpoint/2010/main" val="702727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TotalTime>
  <Words>1009</Words>
  <Application>Microsoft Office PowerPoint</Application>
  <PresentationFormat>On-screen Show (4:3)</PresentationFormat>
  <Paragraphs>94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National and Local Update</vt:lpstr>
      <vt:lpstr>Local Updates</vt:lpstr>
      <vt:lpstr>Supporting Families against Youth Crime Training Offer</vt:lpstr>
      <vt:lpstr>Dates Available</vt:lpstr>
      <vt:lpstr>Local Updates</vt:lpstr>
      <vt:lpstr>Local Updates</vt:lpstr>
      <vt:lpstr>Local Updates</vt:lpstr>
      <vt:lpstr>National Updates</vt:lpstr>
      <vt:lpstr>National Updates</vt:lpstr>
      <vt:lpstr>National Updates</vt:lpstr>
      <vt:lpstr>National Updates</vt:lpstr>
      <vt:lpstr>National Updates</vt:lpstr>
      <vt:lpstr>National Updates</vt:lpstr>
      <vt:lpstr>National Updates</vt:lpstr>
      <vt:lpstr>Table Top Exercise: 20 minutes</vt:lpstr>
      <vt:lpstr>Table Top Exercise</vt:lpstr>
      <vt:lpstr>PowerPoint Presentation</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Whitby</dc:creator>
  <cp:lastModifiedBy>John Matravers</cp:lastModifiedBy>
  <cp:revision>5</cp:revision>
  <dcterms:created xsi:type="dcterms:W3CDTF">2019-10-14T09:58:23Z</dcterms:created>
  <dcterms:modified xsi:type="dcterms:W3CDTF">2019-10-15T13:12:41Z</dcterms:modified>
</cp:coreProperties>
</file>