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49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11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54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4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66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68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37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95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3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6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68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679B4-D536-4C58-BCD4-1BA011BF9BB7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2C65-2AD6-4465-99DA-219C6E7AF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78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227699"/>
              </p:ext>
            </p:extLst>
          </p:nvPr>
        </p:nvGraphicFramePr>
        <p:xfrm>
          <a:off x="321080" y="1407852"/>
          <a:ext cx="7886700" cy="2628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9081">
                  <a:extLst>
                    <a:ext uri="{9D8B030D-6E8A-4147-A177-3AD203B41FA5}">
                      <a16:colId xmlns:a16="http://schemas.microsoft.com/office/drawing/2014/main" val="289513660"/>
                    </a:ext>
                  </a:extLst>
                </a:gridCol>
                <a:gridCol w="2833523">
                  <a:extLst>
                    <a:ext uri="{9D8B030D-6E8A-4147-A177-3AD203B41FA5}">
                      <a16:colId xmlns:a16="http://schemas.microsoft.com/office/drawing/2014/main" val="1312864257"/>
                    </a:ext>
                  </a:extLst>
                </a:gridCol>
                <a:gridCol w="755655">
                  <a:extLst>
                    <a:ext uri="{9D8B030D-6E8A-4147-A177-3AD203B41FA5}">
                      <a16:colId xmlns:a16="http://schemas.microsoft.com/office/drawing/2014/main" val="1875703156"/>
                    </a:ext>
                  </a:extLst>
                </a:gridCol>
                <a:gridCol w="781009">
                  <a:extLst>
                    <a:ext uri="{9D8B030D-6E8A-4147-A177-3AD203B41FA5}">
                      <a16:colId xmlns:a16="http://schemas.microsoft.com/office/drawing/2014/main" val="2028843773"/>
                    </a:ext>
                  </a:extLst>
                </a:gridCol>
                <a:gridCol w="1172340">
                  <a:extLst>
                    <a:ext uri="{9D8B030D-6E8A-4147-A177-3AD203B41FA5}">
                      <a16:colId xmlns:a16="http://schemas.microsoft.com/office/drawing/2014/main" val="1472626839"/>
                    </a:ext>
                  </a:extLst>
                </a:gridCol>
                <a:gridCol w="1385092">
                  <a:extLst>
                    <a:ext uri="{9D8B030D-6E8A-4147-A177-3AD203B41FA5}">
                      <a16:colId xmlns:a16="http://schemas.microsoft.com/office/drawing/2014/main" val="1724226619"/>
                    </a:ext>
                  </a:extLst>
                </a:gridCol>
              </a:tblGrid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School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Ward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Mini Hub Area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CSC Service Manager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ADSL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extLst>
                  <a:ext uri="{0D108BD9-81ED-4DB2-BD59-A6C34878D82A}">
                    <a16:rowId xmlns:a16="http://schemas.microsoft.com/office/drawing/2014/main" val="666775483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</a:rPr>
                        <a:t>Academy (Secondary)</a:t>
                      </a:r>
                      <a:endParaRPr lang="en-GB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 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Steph </a:t>
                      </a:r>
                      <a:r>
                        <a:rPr lang="en-GB" sz="900" dirty="0" err="1">
                          <a:effectLst/>
                        </a:rPr>
                        <a:t>Gray</a:t>
                      </a:r>
                      <a:r>
                        <a:rPr lang="en-GB" sz="900" dirty="0">
                          <a:effectLst/>
                        </a:rPr>
                        <a:t>-Blest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extLst>
                  <a:ext uri="{0D108BD9-81ED-4DB2-BD59-A6C34878D82A}">
                    <a16:rowId xmlns:a16="http://schemas.microsoft.com/office/drawing/2014/main" val="1665353163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chemeClr val="bg1"/>
                          </a:solidFill>
                          <a:effectLst/>
                        </a:rPr>
                        <a:t>Primary</a:t>
                      </a:r>
                      <a:endParaRPr lang="en-GB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Bulwell St Mary's CE Primary and Nursery School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78104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</a:rPr>
                        <a:t>Primary</a:t>
                      </a:r>
                      <a:endParaRPr lang="en-GB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Crabtree Farm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367235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chemeClr val="bg1"/>
                          </a:solidFill>
                          <a:effectLst/>
                        </a:rPr>
                        <a:t>Primary</a:t>
                      </a:r>
                      <a:endParaRPr lang="en-GB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Cantrell Primary and Nursery School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 Forest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24859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chemeClr val="bg1"/>
                          </a:solidFill>
                          <a:effectLst/>
                        </a:rPr>
                        <a:t>Primary</a:t>
                      </a:r>
                      <a:endParaRPr lang="en-GB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Rufford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188655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chemeClr val="bg1"/>
                          </a:solidFill>
                          <a:effectLst/>
                        </a:rPr>
                        <a:t>Primary</a:t>
                      </a:r>
                      <a:endParaRPr lang="en-GB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Snape Wood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261251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chemeClr val="bg1"/>
                          </a:solidFill>
                          <a:effectLst/>
                        </a:rPr>
                        <a:t>Primary</a:t>
                      </a:r>
                      <a:endParaRPr lang="en-GB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Springfield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238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</a:rPr>
                        <a:t>Alternative Provision</a:t>
                      </a:r>
                      <a:endParaRPr lang="en-GB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Crisp Vocational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extLst>
                  <a:ext uri="{0D108BD9-81ED-4DB2-BD59-A6C34878D82A}">
                    <a16:rowId xmlns:a16="http://schemas.microsoft.com/office/drawing/2014/main" val="1828825165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chemeClr val="bg1"/>
                          </a:solidFill>
                          <a:effectLst/>
                        </a:rPr>
                        <a:t>Alternative Provision</a:t>
                      </a:r>
                      <a:endParaRPr lang="en-GB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Equip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extLst>
                  <a:ext uri="{0D108BD9-81ED-4DB2-BD59-A6C34878D82A}">
                    <a16:rowId xmlns:a16="http://schemas.microsoft.com/office/drawing/2014/main" val="3082224870"/>
                  </a:ext>
                </a:extLst>
              </a:tr>
              <a:tr h="15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</a:rPr>
                        <a:t>Independent School</a:t>
                      </a:r>
                      <a:endParaRPr lang="en-GB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REAL Education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535" marR="16535" marT="0" marB="0"/>
                </a:tc>
                <a:extLst>
                  <a:ext uri="{0D108BD9-81ED-4DB2-BD59-A6C34878D82A}">
                    <a16:rowId xmlns:a16="http://schemas.microsoft.com/office/drawing/2014/main" val="104251332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3004" y="112579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A (1 ADSL)</a:t>
            </a: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DSL Local Clusters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47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675964"/>
              </p:ext>
            </p:extLst>
          </p:nvPr>
        </p:nvGraphicFramePr>
        <p:xfrm>
          <a:off x="404207" y="582816"/>
          <a:ext cx="7886700" cy="3275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2860">
                  <a:extLst>
                    <a:ext uri="{9D8B030D-6E8A-4147-A177-3AD203B41FA5}">
                      <a16:colId xmlns:a16="http://schemas.microsoft.com/office/drawing/2014/main" val="3560444445"/>
                    </a:ext>
                  </a:extLst>
                </a:gridCol>
                <a:gridCol w="2667626">
                  <a:extLst>
                    <a:ext uri="{9D8B030D-6E8A-4147-A177-3AD203B41FA5}">
                      <a16:colId xmlns:a16="http://schemas.microsoft.com/office/drawing/2014/main" val="2180462733"/>
                    </a:ext>
                  </a:extLst>
                </a:gridCol>
                <a:gridCol w="788225">
                  <a:extLst>
                    <a:ext uri="{9D8B030D-6E8A-4147-A177-3AD203B41FA5}">
                      <a16:colId xmlns:a16="http://schemas.microsoft.com/office/drawing/2014/main" val="2700306756"/>
                    </a:ext>
                  </a:extLst>
                </a:gridCol>
                <a:gridCol w="787669">
                  <a:extLst>
                    <a:ext uri="{9D8B030D-6E8A-4147-A177-3AD203B41FA5}">
                      <a16:colId xmlns:a16="http://schemas.microsoft.com/office/drawing/2014/main" val="3213445859"/>
                    </a:ext>
                  </a:extLst>
                </a:gridCol>
                <a:gridCol w="1259048">
                  <a:extLst>
                    <a:ext uri="{9D8B030D-6E8A-4147-A177-3AD203B41FA5}">
                      <a16:colId xmlns:a16="http://schemas.microsoft.com/office/drawing/2014/main" val="2135127015"/>
                    </a:ext>
                  </a:extLst>
                </a:gridCol>
                <a:gridCol w="1261272">
                  <a:extLst>
                    <a:ext uri="{9D8B030D-6E8A-4147-A177-3AD203B41FA5}">
                      <a16:colId xmlns:a16="http://schemas.microsoft.com/office/drawing/2014/main" val="3941431698"/>
                    </a:ext>
                  </a:extLst>
                </a:gridCol>
              </a:tblGrid>
              <a:tr h="28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(Secondary)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Park Vale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 Forest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Kim Wenyan</a:t>
                      </a:r>
                      <a:endParaRPr lang="en-GB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3440086705"/>
                  </a:ext>
                </a:extLst>
              </a:tr>
              <a:tr h="28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(Secondary)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The Oakwood Academy 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141406"/>
                  </a:ext>
                </a:extLst>
              </a:tr>
              <a:tr h="13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Burford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878566"/>
                  </a:ext>
                </a:extLst>
              </a:tr>
              <a:tr h="13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Glade Hill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Bestwood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187531"/>
                  </a:ext>
                </a:extLst>
              </a:tr>
              <a:tr h="13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Henry Whipple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Bestwood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196245"/>
                  </a:ext>
                </a:extLst>
              </a:tr>
              <a:tr h="266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Our Lady of Perpetual Succour CVA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 Forest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4340"/>
                  </a:ext>
                </a:extLst>
              </a:tr>
              <a:tr h="266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Rise Park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 Forest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700839"/>
                  </a:ext>
                </a:extLst>
              </a:tr>
              <a:tr h="13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Robin Hood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Bestwood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653204"/>
                  </a:ext>
                </a:extLst>
              </a:tr>
              <a:tr h="13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Southglade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Bestwood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053242"/>
                  </a:ext>
                </a:extLst>
              </a:tr>
              <a:tr h="13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St Margaret </a:t>
                      </a:r>
                      <a:r>
                        <a:rPr lang="en-GB" sz="900" dirty="0" err="1">
                          <a:effectLst/>
                        </a:rPr>
                        <a:t>Clitherow</a:t>
                      </a:r>
                      <a:r>
                        <a:rPr lang="en-GB" sz="900" dirty="0">
                          <a:effectLst/>
                        </a:rPr>
                        <a:t> Catholic Voluntary Academy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Bestwood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913073"/>
                  </a:ext>
                </a:extLst>
              </a:tr>
              <a:tr h="266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Stanstead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 Forest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096490"/>
                  </a:ext>
                </a:extLst>
              </a:tr>
              <a:tr h="13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Warren Primary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156379"/>
                  </a:ext>
                </a:extLst>
              </a:tr>
              <a:tr h="266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Westglade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 Forest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881107"/>
                  </a:ext>
                </a:extLst>
              </a:tr>
              <a:tr h="28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Buxton Training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3910450759"/>
                  </a:ext>
                </a:extLst>
              </a:tr>
              <a:tr h="13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Independent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TLG 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4139649562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8199" y="35421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B (1 ADSL)</a:t>
            </a: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092913"/>
              </p:ext>
            </p:extLst>
          </p:nvPr>
        </p:nvGraphicFramePr>
        <p:xfrm>
          <a:off x="404207" y="3985360"/>
          <a:ext cx="7886700" cy="2839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2860">
                  <a:extLst>
                    <a:ext uri="{9D8B030D-6E8A-4147-A177-3AD203B41FA5}">
                      <a16:colId xmlns:a16="http://schemas.microsoft.com/office/drawing/2014/main" val="3674366988"/>
                    </a:ext>
                  </a:extLst>
                </a:gridCol>
                <a:gridCol w="2667626">
                  <a:extLst>
                    <a:ext uri="{9D8B030D-6E8A-4147-A177-3AD203B41FA5}">
                      <a16:colId xmlns:a16="http://schemas.microsoft.com/office/drawing/2014/main" val="830423984"/>
                    </a:ext>
                  </a:extLst>
                </a:gridCol>
                <a:gridCol w="788225">
                  <a:extLst>
                    <a:ext uri="{9D8B030D-6E8A-4147-A177-3AD203B41FA5}">
                      <a16:colId xmlns:a16="http://schemas.microsoft.com/office/drawing/2014/main" val="3430603521"/>
                    </a:ext>
                  </a:extLst>
                </a:gridCol>
                <a:gridCol w="787669">
                  <a:extLst>
                    <a:ext uri="{9D8B030D-6E8A-4147-A177-3AD203B41FA5}">
                      <a16:colId xmlns:a16="http://schemas.microsoft.com/office/drawing/2014/main" val="738918136"/>
                    </a:ext>
                  </a:extLst>
                </a:gridCol>
                <a:gridCol w="1259048">
                  <a:extLst>
                    <a:ext uri="{9D8B030D-6E8A-4147-A177-3AD203B41FA5}">
                      <a16:colId xmlns:a16="http://schemas.microsoft.com/office/drawing/2014/main" val="2317904359"/>
                    </a:ext>
                  </a:extLst>
                </a:gridCol>
                <a:gridCol w="1261272">
                  <a:extLst>
                    <a:ext uri="{9D8B030D-6E8A-4147-A177-3AD203B41FA5}">
                      <a16:colId xmlns:a16="http://schemas.microsoft.com/office/drawing/2014/main" val="92176458"/>
                    </a:ext>
                  </a:extLst>
                </a:gridCol>
              </a:tblGrid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Secondary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Ellis Guilford Comprehensive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Basford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row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Helen Cast</a:t>
                      </a:r>
                      <a:endParaRPr lang="en-GB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Bev Murray</a:t>
                      </a:r>
                      <a:endParaRPr lang="en-GB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1583053270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Old Basford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Basford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3/4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807164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Southwark Primary Academy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Basford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3/4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448374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673" marR="16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Hempshill Hall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673" marR="16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Bulwell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673" marR="16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673" marR="16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673" marR="16673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917127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err="1">
                          <a:effectLst/>
                        </a:rPr>
                        <a:t>Whitemoor</a:t>
                      </a:r>
                      <a:r>
                        <a:rPr lang="en-GB" sz="900" dirty="0">
                          <a:effectLst/>
                        </a:rPr>
                        <a:t> Academy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Basford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3/4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808708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Heathfield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Basford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3/4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765333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(3-19)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Bluecoat Academy (Aspley)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Leen Valley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2/3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871936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(Secondary)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Nottingham Girls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Leen Valley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2/3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335996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(Secondary)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Trinity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Leen Valley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2/3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66012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Ambleside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Aspley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2/3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391503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Rosslyn Park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Aspley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2/3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764269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Southwold Primary School and Early Years Centre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Leen Valley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2/3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84544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Teresa's Catholic Voluntary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Leen Valley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2/3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536141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Special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Woodlands Special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Leen Valley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2/3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763089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Harmony Wellbeing Centre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Basford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2431110015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38199" y="36539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C (2 ADSLs)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51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72868"/>
              </p:ext>
            </p:extLst>
          </p:nvPr>
        </p:nvGraphicFramePr>
        <p:xfrm>
          <a:off x="565266" y="606827"/>
          <a:ext cx="7464829" cy="58361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2667">
                  <a:extLst>
                    <a:ext uri="{9D8B030D-6E8A-4147-A177-3AD203B41FA5}">
                      <a16:colId xmlns:a16="http://schemas.microsoft.com/office/drawing/2014/main" val="2317534727"/>
                    </a:ext>
                  </a:extLst>
                </a:gridCol>
                <a:gridCol w="2525076">
                  <a:extLst>
                    <a:ext uri="{9D8B030D-6E8A-4147-A177-3AD203B41FA5}">
                      <a16:colId xmlns:a16="http://schemas.microsoft.com/office/drawing/2014/main" val="300643750"/>
                    </a:ext>
                  </a:extLst>
                </a:gridCol>
                <a:gridCol w="745593">
                  <a:extLst>
                    <a:ext uri="{9D8B030D-6E8A-4147-A177-3AD203B41FA5}">
                      <a16:colId xmlns:a16="http://schemas.microsoft.com/office/drawing/2014/main" val="805099189"/>
                    </a:ext>
                  </a:extLst>
                </a:gridCol>
                <a:gridCol w="745071">
                  <a:extLst>
                    <a:ext uri="{9D8B030D-6E8A-4147-A177-3AD203B41FA5}">
                      <a16:colId xmlns:a16="http://schemas.microsoft.com/office/drawing/2014/main" val="1571556265"/>
                    </a:ext>
                  </a:extLst>
                </a:gridCol>
                <a:gridCol w="1192949">
                  <a:extLst>
                    <a:ext uri="{9D8B030D-6E8A-4147-A177-3AD203B41FA5}">
                      <a16:colId xmlns:a16="http://schemas.microsoft.com/office/drawing/2014/main" val="1236389952"/>
                    </a:ext>
                  </a:extLst>
                </a:gridCol>
                <a:gridCol w="1193473">
                  <a:extLst>
                    <a:ext uri="{9D8B030D-6E8A-4147-A177-3AD203B41FA5}">
                      <a16:colId xmlns:a16="http://schemas.microsoft.com/office/drawing/2014/main" val="3066457974"/>
                    </a:ext>
                  </a:extLst>
                </a:gridCol>
              </a:tblGrid>
              <a:tr h="438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effectLst/>
                        </a:rPr>
                        <a:t>Academy (Secondary)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Djanogly City Academy (2 sites)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Berridge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rowSpan="2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Jo Lawson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1561953193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(Secondary)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Nottingham Free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Sherwood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316096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Claremont Primary and Nursery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Berridge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428603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Djanogly Northgate Academy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Berridge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21796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Carrington Primary and Nursery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Sherwood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666259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Forest Fields Primary and Nursery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Berridge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182057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effectLst/>
                        </a:rPr>
                        <a:t>Haydn Primary and Nursery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effectLst/>
                        </a:rPr>
                        <a:t>Sherwood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019467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Seely Primary and Nursery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Sherwood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42794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Bentinck Primary and Nursery School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Arboretum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235519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err="1">
                          <a:effectLst/>
                        </a:rPr>
                        <a:t>Berridge</a:t>
                      </a:r>
                      <a:r>
                        <a:rPr lang="en-GB" sz="900" dirty="0">
                          <a:effectLst/>
                        </a:rPr>
                        <a:t> Primary and Nursery School </a:t>
                      </a:r>
                      <a:r>
                        <a:rPr lang="en-GB" sz="900" dirty="0" err="1">
                          <a:effectLst/>
                        </a:rPr>
                        <a:t>Bobbersmill</a:t>
                      </a:r>
                      <a:r>
                        <a:rPr lang="en-GB" sz="900" dirty="0">
                          <a:effectLst/>
                        </a:rPr>
                        <a:t> site (3-7)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Arboretum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397819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Berridge Primary and Nursery School Brushfield site (7-11)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Arboretum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240057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Mellers Primary School and Foundation Unit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Radford and Park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555607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Radford Primary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Radford and Park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0225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Nursery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The Nottingham Nursery And Training Centre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Radford and Park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918747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Mary’s Catholic Voluntary Academy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Berridge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0479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Scotholme Primary and Nursery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Berridge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477570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PRU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Denewood Learning Centre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Arboretum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2181788951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PRU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Unity Learning Centre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Arboretum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3777106987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Independent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Nottingham High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Independent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805737641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Nottingham Bikeworks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547064028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Independent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Take 1 Centre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Independent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1732656121"/>
                  </a:ext>
                </a:extLst>
              </a:tr>
              <a:tr h="28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Naenda Shule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2517791683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Independent 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FUEL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Sherwood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¾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Tracey Hayden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1403690193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Provider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Nottingham Education Ltd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Sherwood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2782778439"/>
                  </a:ext>
                </a:extLst>
              </a:tr>
              <a:tr h="14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Provider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Nottingham Tutorial College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9" marR="46019" marT="0" marB="0"/>
                </a:tc>
                <a:extLst>
                  <a:ext uri="{0D108BD9-81ED-4DB2-BD59-A6C34878D82A}">
                    <a16:rowId xmlns:a16="http://schemas.microsoft.com/office/drawing/2014/main" val="28042541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025" y="24271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D (1 ADSL)</a:t>
            </a: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12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244134"/>
              </p:ext>
            </p:extLst>
          </p:nvPr>
        </p:nvGraphicFramePr>
        <p:xfrm>
          <a:off x="346018" y="736262"/>
          <a:ext cx="7886700" cy="2839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2860">
                  <a:extLst>
                    <a:ext uri="{9D8B030D-6E8A-4147-A177-3AD203B41FA5}">
                      <a16:colId xmlns:a16="http://schemas.microsoft.com/office/drawing/2014/main" val="2640969019"/>
                    </a:ext>
                  </a:extLst>
                </a:gridCol>
                <a:gridCol w="2667626">
                  <a:extLst>
                    <a:ext uri="{9D8B030D-6E8A-4147-A177-3AD203B41FA5}">
                      <a16:colId xmlns:a16="http://schemas.microsoft.com/office/drawing/2014/main" val="3661086530"/>
                    </a:ext>
                  </a:extLst>
                </a:gridCol>
                <a:gridCol w="788225">
                  <a:extLst>
                    <a:ext uri="{9D8B030D-6E8A-4147-A177-3AD203B41FA5}">
                      <a16:colId xmlns:a16="http://schemas.microsoft.com/office/drawing/2014/main" val="1054329501"/>
                    </a:ext>
                  </a:extLst>
                </a:gridCol>
                <a:gridCol w="787669">
                  <a:extLst>
                    <a:ext uri="{9D8B030D-6E8A-4147-A177-3AD203B41FA5}">
                      <a16:colId xmlns:a16="http://schemas.microsoft.com/office/drawing/2014/main" val="3478750340"/>
                    </a:ext>
                  </a:extLst>
                </a:gridCol>
                <a:gridCol w="1259048">
                  <a:extLst>
                    <a:ext uri="{9D8B030D-6E8A-4147-A177-3AD203B41FA5}">
                      <a16:colId xmlns:a16="http://schemas.microsoft.com/office/drawing/2014/main" val="3040237588"/>
                    </a:ext>
                  </a:extLst>
                </a:gridCol>
                <a:gridCol w="1261272">
                  <a:extLst>
                    <a:ext uri="{9D8B030D-6E8A-4147-A177-3AD203B41FA5}">
                      <a16:colId xmlns:a16="http://schemas.microsoft.com/office/drawing/2014/main" val="1354490861"/>
                    </a:ext>
                  </a:extLst>
                </a:gridCol>
              </a:tblGrid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Bluecoat Beechdale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rowSpan="1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Mel Ennis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Kathleen Cross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881359586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(Secondary)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Nottingham University </a:t>
                      </a:r>
                      <a:r>
                        <a:rPr lang="en-GB" sz="900" dirty="0" err="1">
                          <a:effectLst/>
                        </a:rPr>
                        <a:t>Samworth</a:t>
                      </a:r>
                      <a:r>
                        <a:rPr lang="en-GB" sz="900" dirty="0">
                          <a:effectLst/>
                        </a:rPr>
                        <a:t> Academy (NUSA)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735970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(3-19)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Bluecoat 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068959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Brocklewood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027002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Djanogly Strelley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845544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Firbeck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167952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Glenbrook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107970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Jubilee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74351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Melbury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672656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Portland Spencer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22743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Robert Shaw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Leen Valley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2/3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057050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Special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Oak Field School and Specialist Sports College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449326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Special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Westbury Special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Bilborough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Central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Carter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825405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 / Tutoring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Fresh Start 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2173836912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Phoenix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401781930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6512" y="38671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E (2 ADSLs)</a:t>
            </a: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056526"/>
              </p:ext>
            </p:extLst>
          </p:nvPr>
        </p:nvGraphicFramePr>
        <p:xfrm>
          <a:off x="346018" y="4528516"/>
          <a:ext cx="7886700" cy="1735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2860">
                  <a:extLst>
                    <a:ext uri="{9D8B030D-6E8A-4147-A177-3AD203B41FA5}">
                      <a16:colId xmlns:a16="http://schemas.microsoft.com/office/drawing/2014/main" val="2076103963"/>
                    </a:ext>
                  </a:extLst>
                </a:gridCol>
                <a:gridCol w="2667626">
                  <a:extLst>
                    <a:ext uri="{9D8B030D-6E8A-4147-A177-3AD203B41FA5}">
                      <a16:colId xmlns:a16="http://schemas.microsoft.com/office/drawing/2014/main" val="2720366075"/>
                    </a:ext>
                  </a:extLst>
                </a:gridCol>
                <a:gridCol w="1024470">
                  <a:extLst>
                    <a:ext uri="{9D8B030D-6E8A-4147-A177-3AD203B41FA5}">
                      <a16:colId xmlns:a16="http://schemas.microsoft.com/office/drawing/2014/main" val="3634706961"/>
                    </a:ext>
                  </a:extLst>
                </a:gridCol>
                <a:gridCol w="551424">
                  <a:extLst>
                    <a:ext uri="{9D8B030D-6E8A-4147-A177-3AD203B41FA5}">
                      <a16:colId xmlns:a16="http://schemas.microsoft.com/office/drawing/2014/main" val="738662462"/>
                    </a:ext>
                  </a:extLst>
                </a:gridCol>
                <a:gridCol w="1259048">
                  <a:extLst>
                    <a:ext uri="{9D8B030D-6E8A-4147-A177-3AD203B41FA5}">
                      <a16:colId xmlns:a16="http://schemas.microsoft.com/office/drawing/2014/main" val="4251501828"/>
                    </a:ext>
                  </a:extLst>
                </a:gridCol>
                <a:gridCol w="1261272">
                  <a:extLst>
                    <a:ext uri="{9D8B030D-6E8A-4147-A177-3AD203B41FA5}">
                      <a16:colId xmlns:a16="http://schemas.microsoft.com/office/drawing/2014/main" val="3246333550"/>
                    </a:ext>
                  </a:extLst>
                </a:gridCol>
              </a:tblGrid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(3-19)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Bluecoat Academy (Wollaton)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Wollaton West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Amy Cannon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4175380457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(Secondary)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The </a:t>
                      </a:r>
                      <a:r>
                        <a:rPr lang="en-GB" sz="900" dirty="0" err="1">
                          <a:effectLst/>
                        </a:rPr>
                        <a:t>Fernwood</a:t>
                      </a:r>
                      <a:r>
                        <a:rPr lang="en-GB" sz="900" dirty="0">
                          <a:effectLst/>
                        </a:rPr>
                        <a:t> School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Wollaton West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854775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Fernwood Primary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Wollaton West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81718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Primary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Middleton Primary and Nursery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Wollaton West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964814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(Secondary)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NUAST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Dunkirk &amp; Lenton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482443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FE College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Nottingham College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798771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Activeace Sports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Park / Arboretum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375579482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Support Service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Sensory and Physical Team – IES 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31870070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6512" y="42060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F (1 ADSL)</a:t>
            </a: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9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244199"/>
              </p:ext>
            </p:extLst>
          </p:nvPr>
        </p:nvGraphicFramePr>
        <p:xfrm>
          <a:off x="329392" y="806539"/>
          <a:ext cx="7886699" cy="3697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1037">
                  <a:extLst>
                    <a:ext uri="{9D8B030D-6E8A-4147-A177-3AD203B41FA5}">
                      <a16:colId xmlns:a16="http://schemas.microsoft.com/office/drawing/2014/main" val="3205154701"/>
                    </a:ext>
                  </a:extLst>
                </a:gridCol>
                <a:gridCol w="2677045">
                  <a:extLst>
                    <a:ext uri="{9D8B030D-6E8A-4147-A177-3AD203B41FA5}">
                      <a16:colId xmlns:a16="http://schemas.microsoft.com/office/drawing/2014/main" val="1513476451"/>
                    </a:ext>
                  </a:extLst>
                </a:gridCol>
                <a:gridCol w="1023821">
                  <a:extLst>
                    <a:ext uri="{9D8B030D-6E8A-4147-A177-3AD203B41FA5}">
                      <a16:colId xmlns:a16="http://schemas.microsoft.com/office/drawing/2014/main" val="1121673361"/>
                    </a:ext>
                  </a:extLst>
                </a:gridCol>
                <a:gridCol w="633291">
                  <a:extLst>
                    <a:ext uri="{9D8B030D-6E8A-4147-A177-3AD203B41FA5}">
                      <a16:colId xmlns:a16="http://schemas.microsoft.com/office/drawing/2014/main" val="1134665749"/>
                    </a:ext>
                  </a:extLst>
                </a:gridCol>
                <a:gridCol w="1181033">
                  <a:extLst>
                    <a:ext uri="{9D8B030D-6E8A-4147-A177-3AD203B41FA5}">
                      <a16:colId xmlns:a16="http://schemas.microsoft.com/office/drawing/2014/main" val="1937810305"/>
                    </a:ext>
                  </a:extLst>
                </a:gridCol>
                <a:gridCol w="1260472">
                  <a:extLst>
                    <a:ext uri="{9D8B030D-6E8A-4147-A177-3AD203B41FA5}">
                      <a16:colId xmlns:a16="http://schemas.microsoft.com/office/drawing/2014/main" val="715805927"/>
                    </a:ext>
                  </a:extLst>
                </a:gridCol>
              </a:tblGrid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(3-19)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Nottingham Academy Ransom Drive Site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Mapperley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rowSpan="1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Becky </a:t>
                      </a:r>
                      <a:r>
                        <a:rPr lang="en-GB" sz="900" dirty="0" err="1">
                          <a:effectLst/>
                        </a:rPr>
                        <a:t>Hyder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3004094651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Huntingdon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Ann’s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3540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Our Lady &amp; St Edward’s Primary and Nursery Catholic Voluntary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Ann’s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090265"/>
                  </a:ext>
                </a:extLst>
              </a:tr>
              <a:tr h="168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Augustine’s Catholic Voluntary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Mapperley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South 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086495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Anns Well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Ann’s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259646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Sycamore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Ann’s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703739"/>
                  </a:ext>
                </a:extLst>
              </a:tr>
              <a:tr h="168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Hogarth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Mapperley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South 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012383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Academy (Primary)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Windmill L.E.A.D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Dales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3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605908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Special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Rosehill Special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Ann’s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61409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PRU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Home Education Base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Ann’s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940246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PRU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Hospital &amp; Home Education Learning Centre – Thorneywood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 Ann’s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Alison Wakefield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312713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College with Pre16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Building Futures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Dales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1183870881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AP Free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Stone Soup Academy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4203326364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Independent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Catch-22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832254"/>
                  </a:ext>
                </a:extLst>
              </a:tr>
              <a:tr h="15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Independent School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NISAI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038763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Educ8 Ltd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870699"/>
                  </a:ext>
                </a:extLst>
              </a:tr>
              <a:tr h="30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Alternative Provision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Vernon Community College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317674924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824" y="2581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G (1 ADSL)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63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1185</Words>
  <Application>Microsoft Office PowerPoint</Application>
  <PresentationFormat>On-screen Show (4:3)</PresentationFormat>
  <Paragraphs>577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DSL Local Clusters</vt:lpstr>
      <vt:lpstr>PowerPoint Presentation</vt:lpstr>
      <vt:lpstr>PowerPoint Presentation</vt:lpstr>
      <vt:lpstr>PowerPoint Presentation</vt:lpstr>
      <vt:lpstr>PowerPoint Presentation</vt:lpstr>
    </vt:vector>
  </TitlesOfParts>
  <Company>Nottingham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DSL Local Clusters</dc:title>
  <dc:creator>Peter McConnochie</dc:creator>
  <cp:lastModifiedBy>Peter McConnochie</cp:lastModifiedBy>
  <cp:revision>1</cp:revision>
  <dcterms:created xsi:type="dcterms:W3CDTF">2018-05-17T11:06:55Z</dcterms:created>
  <dcterms:modified xsi:type="dcterms:W3CDTF">2018-05-17T11:15:28Z</dcterms:modified>
</cp:coreProperties>
</file>