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4" r:id="rId3"/>
    <p:sldId id="285" r:id="rId4"/>
    <p:sldId id="305" r:id="rId5"/>
    <p:sldId id="306" r:id="rId6"/>
    <p:sldId id="288" r:id="rId7"/>
    <p:sldId id="289" r:id="rId8"/>
    <p:sldId id="293" r:id="rId9"/>
    <p:sldId id="294" r:id="rId10"/>
    <p:sldId id="295" r:id="rId11"/>
    <p:sldId id="299" r:id="rId12"/>
    <p:sldId id="297" r:id="rId13"/>
    <p:sldId id="303" r:id="rId1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Helvetica"/>
        <a:cs typeface="Helvetica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Helvetica"/>
        <a:cs typeface="Helvetica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Helvetica"/>
        <a:cs typeface="Helvetica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Helvetica"/>
        <a:cs typeface="Helvetica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Helvetica"/>
        <a:cs typeface="Helvetica"/>
        <a:sym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Helvetica"/>
        <a:cs typeface="Helvetica"/>
        <a:sym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Helvetica"/>
        <a:cs typeface="Helvetica"/>
        <a:sym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Helvetica"/>
        <a:cs typeface="Helvetica"/>
        <a:sym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Helvetica"/>
        <a:cs typeface="Helvetica"/>
        <a:sym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BBE0E3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8B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BE0E3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3377" autoAdjust="0"/>
  </p:normalViewPr>
  <p:slideViewPr>
    <p:cSldViewPr>
      <p:cViewPr varScale="1">
        <p:scale>
          <a:sx n="84" d="100"/>
          <a:sy n="84" d="100"/>
        </p:scale>
        <p:origin x="23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E4C83D8-2589-42CA-9CA0-4EE86E1D8A45}" type="datetimeFigureOut">
              <a:rPr lang="en-GB"/>
              <a:pPr>
                <a:defRPr/>
              </a:pPr>
              <a:t>18/10/2018</a:t>
            </a:fld>
            <a:endParaRPr lang="en-GB" dirty="0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EE62A57-A208-4E66-A636-444C01258E2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2311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5700" cy="3722687"/>
          </a:xfrm>
          <a:prstGeom prst="rect">
            <a:avLst/>
          </a:prstGeom>
        </p:spPr>
        <p:txBody>
          <a:bodyPr/>
          <a:lstStyle/>
          <a:p>
            <a:pPr lvl="0"/>
            <a:endParaRPr noProof="0" dirty="0">
              <a:sym typeface="Helvetica Neue"/>
            </a:endParaRPr>
          </a:p>
        </p:txBody>
      </p:sp>
      <p:sp>
        <p:nvSpPr>
          <p:cNvPr id="16" name="Shape 16"/>
          <p:cNvSpPr>
            <a:spLocks noGrp="1"/>
          </p:cNvSpPr>
          <p:nvPr>
            <p:ph type="body" sz="quarter" idx="1"/>
          </p:nvPr>
        </p:nvSpPr>
        <p:spPr>
          <a:xfrm>
            <a:off x="906463" y="4714875"/>
            <a:ext cx="4984750" cy="4467225"/>
          </a:xfrm>
          <a:prstGeom prst="rect">
            <a:avLst/>
          </a:prstGeom>
        </p:spPr>
        <p:txBody>
          <a:bodyPr/>
          <a:lstStyle/>
          <a:p>
            <a:pPr lvl="0"/>
            <a:endParaRPr noProof="0"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30314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j-lt"/>
        <a:ea typeface="+mj-ea"/>
        <a:cs typeface="+mj-cs"/>
        <a:sym typeface="Helvetica Neue"/>
      </a:defRPr>
    </a:lvl1pPr>
    <a:lvl2pPr marL="742950" indent="-28575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j-lt"/>
        <a:ea typeface="+mj-ea"/>
        <a:cs typeface="+mj-cs"/>
        <a:sym typeface="Helvetica Neue"/>
      </a:defRPr>
    </a:lvl2pPr>
    <a:lvl3pPr marL="11430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j-lt"/>
        <a:ea typeface="+mj-ea"/>
        <a:cs typeface="+mj-cs"/>
        <a:sym typeface="Helvetica Neue"/>
      </a:defRPr>
    </a:lvl3pPr>
    <a:lvl4pPr marL="16002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j-lt"/>
        <a:ea typeface="+mj-ea"/>
        <a:cs typeface="+mj-cs"/>
        <a:sym typeface="Helvetica Neue"/>
      </a:defRPr>
    </a:lvl4pPr>
    <a:lvl5pPr marL="2057400" indent="-228600" algn="l" defTabSz="457200" rtl="0" eaLnBrk="0" fontAlgn="base" hangingPunct="0">
      <a:lnSpc>
        <a:spcPct val="118000"/>
      </a:lnSpc>
      <a:spcBef>
        <a:spcPct val="30000"/>
      </a:spcBef>
      <a:spcAft>
        <a:spcPct val="0"/>
      </a:spcAft>
      <a:defRPr sz="2200">
        <a:solidFill>
          <a:schemeClr val="tx1"/>
        </a:solidFill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</p:spPr>
      </p:sp>
      <p:sp>
        <p:nvSpPr>
          <p:cNvPr id="1126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</p:spPr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8000"/>
              </a:lnSpc>
            </a:pPr>
            <a:endParaRPr lang="en-GB" sz="80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8000"/>
              </a:lnSpc>
            </a:pPr>
            <a:endParaRPr lang="en-GB" sz="800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70909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8000"/>
              </a:lnSpc>
            </a:pPr>
            <a:endParaRPr lang="en-GB" sz="800" dirty="0" smtClean="0"/>
          </a:p>
        </p:txBody>
      </p:sp>
    </p:spTree>
    <p:extLst>
      <p:ext uri="{BB962C8B-B14F-4D97-AF65-F5344CB8AC3E}">
        <p14:creationId xmlns:p14="http://schemas.microsoft.com/office/powerpoint/2010/main" val="3587973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8000"/>
              </a:lnSpc>
            </a:pPr>
            <a:endParaRPr lang="en-GB" sz="800" dirty="0" smtClean="0"/>
          </a:p>
        </p:txBody>
      </p:sp>
    </p:spTree>
    <p:extLst>
      <p:ext uri="{BB962C8B-B14F-4D97-AF65-F5344CB8AC3E}">
        <p14:creationId xmlns:p14="http://schemas.microsoft.com/office/powerpoint/2010/main" val="3374473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45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631C5-FFDE-42E0-88FF-1026B639638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Title Text</a:t>
            </a:r>
          </a:p>
        </p:txBody>
      </p: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Body Level One</a:t>
            </a:r>
          </a:p>
          <a:p>
            <a:pPr lvl="1"/>
            <a:r>
              <a:rPr/>
              <a:t>Body Level Two</a:t>
            </a:r>
          </a:p>
          <a:p>
            <a:pPr lvl="2"/>
            <a:r>
              <a:rPr/>
              <a:t>Body Level Three</a:t>
            </a:r>
          </a:p>
          <a:p>
            <a:pPr lvl="3"/>
            <a:r>
              <a:rPr/>
              <a:t>Body Level Four</a:t>
            </a:r>
          </a:p>
          <a:p>
            <a:pPr lvl="4"/>
            <a:r>
              <a:rPr/>
              <a:t>Body Level Five</a:t>
            </a:r>
          </a:p>
        </p:txBody>
      </p:sp>
      <p:sp>
        <p:nvSpPr>
          <p:cNvPr id="4" name="Shap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37B63E-9CB4-489A-AA34-262FB09A96C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pPr lvl="0"/>
            <a:r>
              <a:rPr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154BAF-3EB7-4E1B-A264-426018D1945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3CFB3-3353-494F-AF09-3663E483BE2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hap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F1053-299C-4E7E-8C5B-6DF3881DBB2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 lvl="0"/>
            <a:endParaRPr lang="en-US" noProof="0" dirty="0">
              <a:sym typeface="Arial" charset="0"/>
            </a:endParaRPr>
          </a:p>
        </p:txBody>
      </p:sp>
      <p:sp>
        <p:nvSpPr>
          <p:cNvPr id="4" name="Shape 3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5F510-54E3-4E41-B42C-EEA39339B75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OWERPOINT SLID BG.jpeg" descr="POWERPOINT SLID B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</p:pic>
      <p:sp>
        <p:nvSpPr>
          <p:cNvPr id="1027" name="Shape 3"/>
          <p:cNvSpPr>
            <a:spLocks noGrp="1"/>
          </p:cNvSpPr>
          <p:nvPr>
            <p:ph type="sldNum" sz="quarter" idx="2"/>
          </p:nvPr>
        </p:nvSpPr>
        <p:spPr bwMode="auto">
          <a:xfrm>
            <a:off x="6553200" y="6248400"/>
            <a:ext cx="1905000" cy="3048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400"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8CB65C47-C952-4B82-82DB-AD8BC7CB01E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28" name="Shape 4"/>
          <p:cNvSpPr>
            <a:spLocks noGrp="1"/>
          </p:cNvSpPr>
          <p:nvPr>
            <p:ph type="title"/>
          </p:nvPr>
        </p:nvSpPr>
        <p:spPr bwMode="auto">
          <a:xfrm>
            <a:off x="685800" y="381000"/>
            <a:ext cx="7772400" cy="16002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>
                <a:sym typeface="Arial" charset="0"/>
              </a:rPr>
              <a:t>Title Text</a:t>
            </a:r>
          </a:p>
        </p:txBody>
      </p:sp>
      <p:sp>
        <p:nvSpPr>
          <p:cNvPr id="1029" name="Shape 5"/>
          <p:cNvSpPr>
            <a:spLocks noGrp="1"/>
          </p:cNvSpPr>
          <p:nvPr>
            <p:ph type="body" idx="1"/>
          </p:nvPr>
        </p:nvSpPr>
        <p:spPr bwMode="auto">
          <a:xfrm>
            <a:off x="685800" y="1981200"/>
            <a:ext cx="7772400" cy="48768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45719" tIns="45720" rIns="45719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>
                <a:sym typeface="Arial" charset="0"/>
              </a:rPr>
              <a:t>Body Level One</a:t>
            </a:r>
          </a:p>
          <a:p>
            <a:pPr lvl="1"/>
            <a:r>
              <a:rPr lang="en-GB" smtClean="0">
                <a:sym typeface="Arial" charset="0"/>
              </a:rPr>
              <a:t>Body Level Two</a:t>
            </a:r>
          </a:p>
          <a:p>
            <a:pPr lvl="2"/>
            <a:r>
              <a:rPr lang="en-GB" smtClean="0">
                <a:sym typeface="Arial" charset="0"/>
              </a:rPr>
              <a:t>Body Level Three</a:t>
            </a:r>
          </a:p>
          <a:p>
            <a:pPr lvl="3"/>
            <a:r>
              <a:rPr lang="en-GB" smtClean="0">
                <a:sym typeface="Arial" charset="0"/>
              </a:rPr>
              <a:t>Body Level Four</a:t>
            </a:r>
          </a:p>
          <a:p>
            <a:pPr lvl="4"/>
            <a:r>
              <a:rPr lang="en-GB" smtClean="0">
                <a:sym typeface="Arial" charset="0"/>
              </a:rP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/>
          <a:ea typeface="Arial"/>
          <a:cs typeface="Arial"/>
          <a:sym typeface="Arial" charset="0"/>
        </a:defRPr>
      </a:lvl5pPr>
      <a:lvl6pPr indent="457200" algn="ctr">
        <a:defRPr sz="4400">
          <a:latin typeface="Arial"/>
          <a:ea typeface="Arial"/>
          <a:cs typeface="Arial"/>
          <a:sym typeface="Arial"/>
        </a:defRPr>
      </a:lvl6pPr>
      <a:lvl7pPr indent="914400" algn="ctr">
        <a:defRPr sz="4400">
          <a:latin typeface="Arial"/>
          <a:ea typeface="Arial"/>
          <a:cs typeface="Arial"/>
          <a:sym typeface="Arial"/>
        </a:defRPr>
      </a:lvl7pPr>
      <a:lvl8pPr indent="1371600" algn="ctr">
        <a:defRPr sz="4400">
          <a:latin typeface="Arial"/>
          <a:ea typeface="Arial"/>
          <a:cs typeface="Arial"/>
          <a:sym typeface="Arial"/>
        </a:defRPr>
      </a:lvl8pPr>
      <a:lvl9pPr indent="1828800" algn="ctr">
        <a:defRPr sz="4400">
          <a:latin typeface="Arial"/>
          <a:ea typeface="Arial"/>
          <a:cs typeface="Arial"/>
          <a:sym typeface="Arial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SzPct val="100000"/>
        <a:buChar char="»"/>
        <a:defRPr sz="32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1pPr>
      <a:lvl2pPr marL="782638" indent="-325438" algn="l" rtl="0" eaLnBrk="0" fontAlgn="base" hangingPunct="0">
        <a:spcBef>
          <a:spcPts val="700"/>
        </a:spcBef>
        <a:spcAft>
          <a:spcPct val="0"/>
        </a:spcAft>
        <a:buSzPct val="100000"/>
        <a:buChar char="–"/>
        <a:defRPr sz="32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2pPr>
      <a:lvl3pPr marL="1219200" indent="-304800" algn="l" rtl="0" eaLnBrk="0" fontAlgn="base" hangingPunct="0">
        <a:spcBef>
          <a:spcPts val="7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3pPr>
      <a:lvl4pPr marL="1736725" indent="-365125" algn="l" rtl="0" eaLnBrk="0" fontAlgn="base" hangingPunct="0">
        <a:spcBef>
          <a:spcPts val="700"/>
        </a:spcBef>
        <a:spcAft>
          <a:spcPct val="0"/>
        </a:spcAft>
        <a:buSzPct val="100000"/>
        <a:buChar char="–"/>
        <a:defRPr sz="32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4pPr>
      <a:lvl5pPr marL="2235200" indent="-406400" algn="l" rtl="0" eaLnBrk="0" fontAlgn="base" hangingPunct="0">
        <a:spcBef>
          <a:spcPts val="700"/>
        </a:spcBef>
        <a:spcAft>
          <a:spcPct val="0"/>
        </a:spcAft>
        <a:buSzPct val="100000"/>
        <a:buChar char="»"/>
        <a:defRPr sz="3200">
          <a:solidFill>
            <a:schemeClr val="tx1"/>
          </a:solidFill>
          <a:latin typeface="Arial"/>
          <a:ea typeface="Arial"/>
          <a:cs typeface="Arial"/>
          <a:sym typeface="Arial" charset="0"/>
        </a:defRPr>
      </a:lvl5pPr>
      <a:lvl6pPr marL="26924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6pPr>
      <a:lvl7pPr marL="31496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7pPr>
      <a:lvl8pPr marL="36068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8pPr>
      <a:lvl9pPr marL="4064000" indent="-406400">
        <a:spcBef>
          <a:spcPts val="700"/>
        </a:spcBef>
        <a:buSzPct val="100000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indent="4572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indent="9144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indent="13716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indent="1828800"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4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feguardinginschools.co.uk/contextual-safeguardin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nottinghamschools.org.uk/leadership-and-management-support/partnerships/designated-safeguarding-lead-dsl-network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educateagainsthate.com/" TargetMode="External"/><Relationship Id="rId3" Type="http://schemas.openxmlformats.org/officeDocument/2006/relationships/hyperlink" Target="https://www.gov.uk/government/publications/keeping-children-safe-in-education--2" TargetMode="External"/><Relationship Id="rId7" Type="http://schemas.openxmlformats.org/officeDocument/2006/relationships/hyperlink" Target="https://www.safeguardinginschools.co.uk/disqualification-by-association-september-2018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ugdpr.org/" TargetMode="External"/><Relationship Id="rId5" Type="http://schemas.openxmlformats.org/officeDocument/2006/relationships/hyperlink" Target="https://www.gov.uk/government/publications/working-together-to-safeguard-children--2" TargetMode="External"/><Relationship Id="rId4" Type="http://schemas.openxmlformats.org/officeDocument/2006/relationships/hyperlink" Target="15%20day%20RR%20Process%20Map.docx" TargetMode="External"/><Relationship Id="rId9" Type="http://schemas.openxmlformats.org/officeDocument/2006/relationships/hyperlink" Target="https://assets.publishing.service.gov.uk/government/uploads/system/uploads/attachment_data/file/746560/6-1914-HO-Multi_Agency_Statutory_Guidance_on_FGM__-_MASTER_V7_-_FINAL_-_Amended081018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ttinghamcity.gov.uk/ncs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vimeo.com/user21885323/review/261080642/976133564f" TargetMode="External"/><Relationship Id="rId4" Type="http://schemas.openxmlformats.org/officeDocument/2006/relationships/hyperlink" Target="https://www.youtube.com/watch?v=dAdNL6d4lpk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ttinghamschools.org.uk/media/1170300/city-schools-safeguarding-framework-sept-2018-004.doc" TargetMode="External"/><Relationship Id="rId2" Type="http://schemas.openxmlformats.org/officeDocument/2006/relationships/hyperlink" Target="http://www.nottinghamschools.org.uk/media/1170233/improving-communication_-gp-practices-and-schools-july-18.pptx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ttinghamschools.org.uk/teaching-and-learning-support/relationships-and-sex-education/rse-day-2019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nottinghamschools.org.uk/teaching-and-learning-support/relationships-and-sex-education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hape 18"/>
          <p:cNvSpPr>
            <a:spLocks noGrp="1"/>
          </p:cNvSpPr>
          <p:nvPr>
            <p:ph type="title" idx="4294967295"/>
          </p:nvPr>
        </p:nvSpPr>
        <p:spPr>
          <a:xfrm>
            <a:off x="684213" y="2060575"/>
            <a:ext cx="7772400" cy="1470025"/>
          </a:xfrm>
        </p:spPr>
        <p:txBody>
          <a:bodyPr lIns="0" tIns="0" rIns="0" bIns="0"/>
          <a:lstStyle/>
          <a:p>
            <a:pPr eaLnBrk="1" hangingPunct="1"/>
            <a:r>
              <a:rPr lang="en-GB" altLang="en-US" sz="4800" kern="1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  <a:t/>
            </a:r>
            <a:br>
              <a:rPr lang="en-GB" altLang="en-US" sz="4800" kern="1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</a:br>
            <a:r>
              <a:rPr lang="en-GB" altLang="en-US" sz="4800" kern="1200" cap="all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  <a:t/>
            </a:r>
            <a:br>
              <a:rPr lang="en-GB" altLang="en-US" sz="4800" kern="1200" cap="all" dirty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</a:br>
            <a:r>
              <a:rPr lang="en-GB" altLang="en-US" sz="4800" kern="1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  <a:t>Nottingham city</a:t>
            </a:r>
            <a:br>
              <a:rPr lang="en-GB" altLang="en-US" sz="4800" kern="1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</a:br>
            <a:r>
              <a:rPr lang="en-GB" altLang="en-US" sz="4800" kern="1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  <a:t>dsl network</a:t>
            </a:r>
            <a:br>
              <a:rPr lang="en-GB" altLang="en-US" sz="4800" kern="1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</a:br>
            <a:r>
              <a:rPr lang="en-GB" altLang="en-US" sz="4800" kern="1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  <a:t/>
            </a:r>
            <a:br>
              <a:rPr lang="en-GB" altLang="en-US" sz="4800" kern="1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</a:br>
            <a:r>
              <a:rPr lang="en-GB" altLang="en-US" sz="3600" kern="1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  <a:t>October </a:t>
            </a:r>
            <a:r>
              <a:rPr lang="en-GB" altLang="en-US" sz="3600" kern="1200" cap="all" dirty="0" smtClean="0">
                <a:solidFill>
                  <a:prstClr val="black"/>
                </a:solidFill>
                <a:latin typeface="Arial" panose="020B0604020202020204" pitchFamily="34" charset="0"/>
                <a:ea typeface="+mj-ea"/>
                <a:cs typeface="+mj-cs"/>
              </a:rPr>
              <a:t>10 2018</a:t>
            </a:r>
            <a:endParaRPr lang="en-GB" sz="3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242" name="Rectangle 3"/>
          <p:cNvSpPr>
            <a:spLocks noChangeArrowheads="1"/>
          </p:cNvSpPr>
          <p:nvPr/>
        </p:nvSpPr>
        <p:spPr bwMode="auto">
          <a:xfrm>
            <a:off x="468313" y="5661025"/>
            <a:ext cx="482441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724739"/>
            <a:ext cx="1224915" cy="187257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Assessments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2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All assessments of children should consider: </a:t>
            </a:r>
          </a:p>
          <a:p>
            <a:pPr marL="685800" lvl="1" indent="-228600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2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Wider environmental factors which may threaten safety and/or welfare</a:t>
            </a:r>
          </a:p>
          <a:p>
            <a:pPr marL="685800" lvl="1" indent="-228600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2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Children who are alleged perpetrators should also be assessed to understand the impact of environmental factors</a:t>
            </a:r>
          </a:p>
          <a:p>
            <a:pPr marL="685800" lvl="1" indent="-228600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2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Interventions should focus on addressing wider environmental factors</a:t>
            </a:r>
          </a:p>
          <a:p>
            <a:pPr marL="685800" lvl="1" indent="-228600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2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Individual needs and vulnerabilities of each child should be assessed</a:t>
            </a:r>
          </a:p>
          <a:p>
            <a:pPr marL="685800" lvl="1" indent="-228600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2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Parental capacity to support the child should be considered</a:t>
            </a: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15823260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35696" y="1412777"/>
            <a:ext cx="50223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/>
              <a:t>What are the challenges and opportunities for you in your setting?</a:t>
            </a:r>
          </a:p>
        </p:txBody>
      </p:sp>
    </p:spTree>
    <p:extLst>
      <p:ext uri="{BB962C8B-B14F-4D97-AF65-F5344CB8AC3E}">
        <p14:creationId xmlns:p14="http://schemas.microsoft.com/office/powerpoint/2010/main" val="15352521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Information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ctr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None/>
            </a:pPr>
            <a:endParaRPr lang="en-GB" sz="3600" u="sng" kern="1200" cap="all" dirty="0" smtClean="0">
              <a:solidFill>
                <a:prstClr val="black"/>
              </a:solidFill>
              <a:latin typeface="Tw Cen MT" panose="020B0602020104020603"/>
              <a:ea typeface="+mn-ea"/>
              <a:cs typeface="+mn-cs"/>
              <a:hlinkClick r:id="rId2"/>
            </a:endParaRPr>
          </a:p>
          <a:p>
            <a:pPr marL="0" lvl="0" indent="0" algn="ctr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None/>
            </a:pPr>
            <a:r>
              <a:rPr lang="en-GB" sz="3600" u="sng" kern="1200" cap="all" dirty="0" smtClean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  <a:hlinkClick r:id="rId2"/>
              </a:rPr>
              <a:t>https</a:t>
            </a:r>
            <a:r>
              <a:rPr lang="en-GB" sz="3600" u="sng" kern="1200" cap="all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  <a:hlinkClick r:id="rId2"/>
              </a:rPr>
              <a:t>://www.safeguardinginschools.co.uk/contextual-safeguarding/</a:t>
            </a:r>
            <a:r>
              <a:rPr lang="en-GB" sz="3600" kern="1200" cap="all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</a:t>
            </a:r>
          </a:p>
          <a:p>
            <a:pPr marL="0" indent="0">
              <a:buNone/>
            </a:pP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790183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kern="1200" cap="all" dirty="0">
                <a:solidFill>
                  <a:prstClr val="black"/>
                </a:solidFill>
                <a:latin typeface="Tw Cen MT" panose="020B0602020104020603"/>
                <a:ea typeface="+mj-ea"/>
                <a:cs typeface="+mj-cs"/>
              </a:rPr>
              <a:t>Modern Slavery Training</a:t>
            </a:r>
            <a:br>
              <a:rPr lang="en-GB" sz="3600" b="1" kern="1200" cap="all" dirty="0">
                <a:solidFill>
                  <a:prstClr val="black"/>
                </a:solidFill>
                <a:latin typeface="Tw Cen MT" panose="020B0602020104020603"/>
                <a:ea typeface="+mj-ea"/>
                <a:cs typeface="+mj-cs"/>
              </a:rPr>
            </a:br>
            <a:r>
              <a:rPr lang="en-GB" sz="3600" b="1" kern="1200" cap="all" dirty="0">
                <a:solidFill>
                  <a:prstClr val="black"/>
                </a:solidFill>
                <a:latin typeface="Tw Cen MT" panose="020B0602020104020603"/>
                <a:ea typeface="+mj-ea"/>
                <a:cs typeface="+mj-cs"/>
              </a:rPr>
              <a:t>and Human Trafficking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040088"/>
          </a:xfrm>
        </p:spPr>
        <p:txBody>
          <a:bodyPr/>
          <a:lstStyle/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GB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Modern Slavery training session hosted by Hope for Justice following the DSL Network 12</a:t>
            </a:r>
            <a:r>
              <a:rPr lang="en-GB" sz="1800" kern="1200" baseline="300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th</a:t>
            </a:r>
            <a:r>
              <a:rPr lang="en-GB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February 2019</a:t>
            </a: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GB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/>
            </a:r>
            <a:br>
              <a:rPr lang="en-GB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</a:br>
            <a:r>
              <a:rPr lang="en-GB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Session will run from 1pm – 3pm and lunch will be provided for participants after the DSL Network at Notts County Ground</a:t>
            </a: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GB" sz="18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GB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Capacity will be limited to 1 place per school (potential for additional training later in the year for additional staff members)</a:t>
            </a: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GB" sz="18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GB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Cost £30 per participant to contribute towards external booking and room hire</a:t>
            </a: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GB" sz="1800" kern="1200" dirty="0">
              <a:solidFill>
                <a:prstClr val="black"/>
              </a:solidFill>
              <a:latin typeface="Tw Cen MT" panose="020B0602020104020603"/>
              <a:ea typeface="+mn-ea"/>
              <a:cs typeface="+mn-cs"/>
            </a:endParaRP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GB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Booking details will be sent out shortly via SCENE and on the DSL Network Webpage:</a:t>
            </a:r>
          </a:p>
          <a:p>
            <a:pPr marL="0" lvl="0" indent="0" defTabSz="457200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GB" sz="11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  <a:hlinkClick r:id="rId2"/>
              </a:rPr>
              <a:t>http://www.nottinghamschools.org.uk/leadership-and-management-support/partnerships/designated-safeguarding-lead-dsl-network/</a:t>
            </a:r>
            <a:r>
              <a:rPr lang="en-GB" sz="11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 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23906"/>
            <a:ext cx="1182070" cy="10694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513" y="5913619"/>
            <a:ext cx="25527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4585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>
          <a:xfrm>
            <a:off x="684213" y="333375"/>
            <a:ext cx="7772400" cy="1079500"/>
          </a:xfrm>
        </p:spPr>
        <p:txBody>
          <a:bodyPr/>
          <a:lstStyle/>
          <a:p>
            <a:r>
              <a:rPr lang="en-GB" altLang="en-US" sz="4000" dirty="0">
                <a:latin typeface="Arial" panose="020B0604020202020204" pitchFamily="34" charset="0"/>
              </a:rPr>
              <a:t>DSL Network</a:t>
            </a:r>
            <a:br>
              <a:rPr lang="en-GB" altLang="en-US" sz="4000" dirty="0">
                <a:latin typeface="Arial" panose="020B0604020202020204" pitchFamily="34" charset="0"/>
              </a:rPr>
            </a:br>
            <a:r>
              <a:rPr lang="en-GB" altLang="en-US" sz="4000" dirty="0">
                <a:latin typeface="Arial" panose="020B0604020202020204" pitchFamily="34" charset="0"/>
              </a:rPr>
              <a:t>Aims and Purpose </a:t>
            </a:r>
            <a:endParaRPr lang="en-GB" sz="3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1557338"/>
            <a:ext cx="7777162" cy="5019675"/>
          </a:xfrm>
        </p:spPr>
        <p:txBody>
          <a:bodyPr/>
          <a:lstStyle/>
          <a:p>
            <a:pPr marL="457200" indent="-457200"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</a:rPr>
              <a:t>To promote connectivity with the </a:t>
            </a:r>
            <a:r>
              <a:rPr lang="en-GB" altLang="en-US" dirty="0" smtClean="0">
                <a:latin typeface="Arial" panose="020B0604020202020204" pitchFamily="34" charset="0"/>
              </a:rPr>
              <a:t>Nottingham City </a:t>
            </a:r>
            <a:r>
              <a:rPr lang="en-GB" altLang="en-US" dirty="0">
                <a:latin typeface="Arial" panose="020B0604020202020204" pitchFamily="34" charset="0"/>
              </a:rPr>
              <a:t>Safeguarding Children Board </a:t>
            </a:r>
          </a:p>
          <a:p>
            <a:pPr marL="457200" indent="-457200"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</a:rPr>
              <a:t>Act as a conduit for policy updates </a:t>
            </a:r>
          </a:p>
          <a:p>
            <a:pPr marL="457200" indent="-457200"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</a:rPr>
              <a:t>A practice network which demonstrates professional behaviours and mutual support </a:t>
            </a:r>
          </a:p>
          <a:p>
            <a:pPr marL="266700" indent="0">
              <a:lnSpc>
                <a:spcPct val="80000"/>
              </a:lnSpc>
              <a:buFontTx/>
              <a:buAutoNum type="arabicPeriod"/>
            </a:pPr>
            <a:endParaRPr lang="en-GB" sz="2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684213" y="260350"/>
            <a:ext cx="7772400" cy="1079500"/>
          </a:xfrm>
        </p:spPr>
        <p:txBody>
          <a:bodyPr/>
          <a:lstStyle/>
          <a:p>
            <a:r>
              <a:rPr lang="en-GB" sz="4000" dirty="0"/>
              <a:t>National updates</a:t>
            </a:r>
            <a:endParaRPr lang="en-GB" sz="3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341438"/>
            <a:ext cx="7920037" cy="5019675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sz="2800" dirty="0" smtClean="0"/>
              <a:t>KCSIE – updated September 2018 in line with WT </a:t>
            </a:r>
            <a:r>
              <a:rPr lang="en-GB" sz="2800" dirty="0"/>
              <a:t>2018 </a:t>
            </a:r>
            <a:r>
              <a:rPr lang="en-GB" sz="1200" dirty="0">
                <a:hlinkClick r:id="rId3"/>
              </a:rPr>
              <a:t>https://www.gov.uk/government/publications/keeping-children-safe-in-education--</a:t>
            </a:r>
            <a:r>
              <a:rPr lang="en-GB" sz="1200" dirty="0" smtClean="0">
                <a:hlinkClick r:id="rId3"/>
              </a:rPr>
              <a:t>2</a:t>
            </a:r>
            <a:r>
              <a:rPr lang="en-GB" sz="1200" dirty="0" smtClean="0"/>
              <a:t>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800" dirty="0" smtClean="0">
                <a:hlinkClick r:id="rId4" action="ppaction://hlinkfile"/>
              </a:rPr>
              <a:t>WT 2018 you will be </a:t>
            </a:r>
            <a:r>
              <a:rPr lang="en-GB" sz="2800" dirty="0">
                <a:hlinkClick r:id="rId4" action="ppaction://hlinkfile"/>
              </a:rPr>
              <a:t>included </a:t>
            </a:r>
            <a:r>
              <a:rPr lang="en-GB" sz="1200" dirty="0">
                <a:hlinkClick r:id="rId5"/>
              </a:rPr>
              <a:t>https://www.gov.uk/government/publications/working-together-to-safeguard-children--</a:t>
            </a:r>
            <a:r>
              <a:rPr lang="en-GB" sz="1200" dirty="0" smtClean="0">
                <a:hlinkClick r:id="rId5"/>
              </a:rPr>
              <a:t>2</a:t>
            </a:r>
            <a:r>
              <a:rPr lang="en-GB" sz="1200" dirty="0" smtClean="0"/>
              <a:t>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800" dirty="0" smtClean="0"/>
              <a:t>GDPR – </a:t>
            </a:r>
            <a:r>
              <a:rPr lang="en-GB" sz="1200" dirty="0">
                <a:hlinkClick r:id="rId6"/>
              </a:rPr>
              <a:t>https://eugdpr.org</a:t>
            </a:r>
            <a:r>
              <a:rPr lang="en-GB" sz="1200" dirty="0" smtClean="0">
                <a:hlinkClick r:id="rId6"/>
              </a:rPr>
              <a:t>/</a:t>
            </a:r>
            <a:r>
              <a:rPr lang="en-GB" sz="12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Disqualification by Association </a:t>
            </a:r>
            <a:r>
              <a:rPr lang="en-GB" sz="1200" dirty="0">
                <a:hlinkClick r:id="rId7"/>
              </a:rPr>
              <a:t>https://www.safeguardinginschools.co.uk/disqualification-by-association-september-2018</a:t>
            </a:r>
            <a:r>
              <a:rPr lang="en-GB" sz="1200" dirty="0" smtClean="0">
                <a:hlinkClick r:id="rId7"/>
              </a:rPr>
              <a:t>/</a:t>
            </a:r>
            <a:r>
              <a:rPr lang="en-GB" sz="12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Educate Against </a:t>
            </a:r>
            <a:r>
              <a:rPr lang="en-GB" dirty="0" smtClean="0"/>
              <a:t>Hate </a:t>
            </a:r>
            <a:r>
              <a:rPr lang="en-GB" sz="1200" dirty="0" smtClean="0">
                <a:hlinkClick r:id="rId8"/>
              </a:rPr>
              <a:t>https</a:t>
            </a:r>
            <a:r>
              <a:rPr lang="en-GB" sz="1200" dirty="0">
                <a:hlinkClick r:id="rId8"/>
              </a:rPr>
              <a:t>://educateagainsthate.com</a:t>
            </a:r>
            <a:r>
              <a:rPr lang="en-GB" sz="1200" dirty="0" smtClean="0">
                <a:hlinkClick r:id="rId8"/>
              </a:rPr>
              <a:t>/</a:t>
            </a:r>
            <a:endParaRPr lang="en-GB" sz="1200" dirty="0"/>
          </a:p>
          <a:p>
            <a:pPr lvl="0"/>
            <a:r>
              <a:rPr lang="en-GB" dirty="0" smtClean="0"/>
              <a:t>IICSA</a:t>
            </a:r>
          </a:p>
          <a:p>
            <a:pPr lvl="0"/>
            <a:r>
              <a:rPr lang="en-GB" dirty="0" smtClean="0"/>
              <a:t>FGM </a:t>
            </a:r>
            <a:r>
              <a:rPr lang="en-GB" dirty="0"/>
              <a:t>update </a:t>
            </a:r>
            <a:r>
              <a:rPr lang="en-GB" sz="1200" dirty="0">
                <a:hlinkClick r:id="rId9"/>
              </a:rPr>
              <a:t>https://assets.publishing.service.gov.uk/government/uploads/system/uploads/attachment_data/file/746560/6-1914-HO-Multi_Agency_Statutory_Guidance_on_FGM__-_MASTER_V7_-_FINAL_-_</a:t>
            </a:r>
            <a:r>
              <a:rPr lang="en-GB" sz="1200" dirty="0" smtClean="0">
                <a:hlinkClick r:id="rId9"/>
              </a:rPr>
              <a:t>Amended081018.pdf</a:t>
            </a:r>
            <a:r>
              <a:rPr lang="en-GB" sz="1200" dirty="0" smtClean="0"/>
              <a:t> </a:t>
            </a:r>
            <a:endParaRPr lang="en-GB" sz="11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800" dirty="0"/>
              <a:t>Procedures </a:t>
            </a:r>
            <a:endParaRPr lang="en-GB" sz="2800" dirty="0" smtClean="0"/>
          </a:p>
          <a:p>
            <a:pPr marL="0" lvl="0" indent="0">
              <a:buNone/>
            </a:pPr>
            <a:r>
              <a:rPr lang="en-GB" sz="2800" dirty="0">
                <a:hlinkClick r:id="rId3"/>
              </a:rPr>
              <a:t>http://</a:t>
            </a:r>
            <a:r>
              <a:rPr lang="en-GB" sz="2800" dirty="0" smtClean="0">
                <a:hlinkClick r:id="rId3"/>
              </a:rPr>
              <a:t>www.nottinghamcity.gov.uk/ncsc</a:t>
            </a:r>
            <a:endParaRPr lang="en-GB" sz="2800" dirty="0" smtClean="0"/>
          </a:p>
          <a:p>
            <a:pPr lvl="0"/>
            <a:r>
              <a:rPr lang="en-GB" sz="2800" dirty="0" smtClean="0"/>
              <a:t>Training </a:t>
            </a:r>
            <a:endParaRPr lang="en-GB" sz="2800" dirty="0"/>
          </a:p>
          <a:p>
            <a:pPr lvl="0"/>
            <a:r>
              <a:rPr lang="en-GB" sz="2800" dirty="0"/>
              <a:t>Was Not brought </a:t>
            </a:r>
            <a:endParaRPr lang="en-GB" sz="2800" dirty="0" smtClean="0"/>
          </a:p>
          <a:p>
            <a:pPr marL="0" lvl="0" indent="0">
              <a:buNone/>
            </a:pPr>
            <a:r>
              <a:rPr lang="en-GB" sz="2800" dirty="0">
                <a:hlinkClick r:id="rId4"/>
              </a:rPr>
              <a:t>https://</a:t>
            </a:r>
            <a:r>
              <a:rPr lang="en-GB" sz="2800" dirty="0" smtClean="0">
                <a:hlinkClick r:id="rId4"/>
              </a:rPr>
              <a:t>www.youtube.com/watch?v=dAdNL6d4lpk</a:t>
            </a:r>
            <a:endParaRPr lang="en-GB" sz="2800" dirty="0"/>
          </a:p>
          <a:p>
            <a:pPr lvl="0"/>
            <a:r>
              <a:rPr lang="en-GB" sz="2800" dirty="0"/>
              <a:t>Missing Appointments Matter </a:t>
            </a:r>
            <a:endParaRPr lang="en-GB" sz="2800" dirty="0" smtClean="0"/>
          </a:p>
          <a:p>
            <a:pPr marL="0" lvl="0" indent="0">
              <a:buNone/>
            </a:pPr>
            <a:r>
              <a:rPr lang="en-GB" sz="2800" dirty="0">
                <a:hlinkClick r:id="rId5"/>
              </a:rPr>
              <a:t>https://</a:t>
            </a:r>
            <a:r>
              <a:rPr lang="en-GB" sz="2800" dirty="0" smtClean="0">
                <a:hlinkClick r:id="rId5"/>
              </a:rPr>
              <a:t>vimeo.com/user21885323/review/261080642/976133564f</a:t>
            </a:r>
            <a:endParaRPr lang="en-GB" sz="2800" dirty="0" smtClean="0"/>
          </a:p>
          <a:p>
            <a:pPr marL="0" lvl="0" indent="0">
              <a:buNone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33498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Local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GP Communication - presentation on the DSL web page. Maps shared with schools and GP practices </a:t>
            </a:r>
            <a:r>
              <a:rPr lang="en-GB" sz="1050" dirty="0">
                <a:hlinkClick r:id="rId2"/>
              </a:rPr>
              <a:t>http://www.nottinghamschools.org.uk/media/1170233/improving-communication_-</a:t>
            </a:r>
            <a:r>
              <a:rPr lang="en-GB" sz="1050" dirty="0" smtClean="0">
                <a:hlinkClick r:id="rId2"/>
              </a:rPr>
              <a:t>gp-practices-and-schools-july-18.pptx</a:t>
            </a:r>
            <a:r>
              <a:rPr lang="en-GB" sz="1050" dirty="0" smtClean="0"/>
              <a:t> </a:t>
            </a:r>
            <a:endParaRPr lang="en-GB" sz="1050" dirty="0"/>
          </a:p>
          <a:p>
            <a:pPr lvl="0"/>
            <a:r>
              <a:rPr lang="en-GB" dirty="0"/>
              <a:t>NCSCB Update</a:t>
            </a:r>
          </a:p>
          <a:p>
            <a:pPr lvl="0"/>
            <a:r>
              <a:rPr lang="en-GB" dirty="0"/>
              <a:t>Nottingham Safeguarding Policy Framework </a:t>
            </a:r>
            <a:r>
              <a:rPr lang="en-GB" sz="1200" dirty="0">
                <a:hlinkClick r:id="rId3"/>
              </a:rPr>
              <a:t>http://</a:t>
            </a:r>
            <a:r>
              <a:rPr lang="en-GB" sz="1200" dirty="0" smtClean="0">
                <a:hlinkClick r:id="rId3"/>
              </a:rPr>
              <a:t>www.nottinghamschools.org.uk/media/1170300/city-schools-safeguarding-framework-sept-2018-004.doc</a:t>
            </a:r>
            <a:r>
              <a:rPr lang="en-GB" sz="1200" dirty="0" smtClean="0"/>
              <a:t> </a:t>
            </a:r>
            <a:endParaRPr lang="en-GB" sz="1200" dirty="0"/>
          </a:p>
          <a:p>
            <a:pPr lvl="0"/>
            <a:r>
              <a:rPr lang="en-GB" dirty="0"/>
              <a:t>Service Update</a:t>
            </a:r>
          </a:p>
          <a:p>
            <a:r>
              <a:rPr lang="en-GB" dirty="0"/>
              <a:t>CP File Retention and Transfer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72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549275"/>
            <a:ext cx="7772400" cy="1079500"/>
          </a:xfrm>
        </p:spPr>
        <p:txBody>
          <a:bodyPr/>
          <a:lstStyle/>
          <a:p>
            <a:r>
              <a:rPr lang="en-GB" sz="4000" dirty="0"/>
              <a:t>Local updates</a:t>
            </a:r>
            <a:endParaRPr lang="en-GB" sz="3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1628775"/>
            <a:ext cx="7705228" cy="4659314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GB" altLang="en-US" sz="3600" dirty="0">
                <a:ea typeface="ＭＳ Ｐゴシック" panose="020B0600070205080204" pitchFamily="34" charset="-128"/>
              </a:rPr>
              <a:t>RSE Day 2018 – what we </a:t>
            </a:r>
            <a:r>
              <a:rPr lang="en-GB" altLang="en-US" sz="3600" dirty="0" smtClean="0">
                <a:ea typeface="ＭＳ Ｐゴシック" panose="020B0600070205080204" pitchFamily="34" charset="-128"/>
              </a:rPr>
              <a:t>achieved</a:t>
            </a:r>
          </a:p>
          <a:p>
            <a:pPr marL="457200" lvl="0" indent="-45720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Char char="•"/>
            </a:pPr>
            <a:r>
              <a:rPr lang="en-GB" altLang="en-US" sz="2000" kern="1200" cap="all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22 Nottingham schools took part</a:t>
            </a:r>
          </a:p>
          <a:p>
            <a:pPr marL="457200" lvl="0" indent="-45720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Char char="•"/>
            </a:pPr>
            <a:r>
              <a:rPr lang="en-GB" altLang="en-US" sz="2000" kern="1200" cap="all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18 organisations joined in</a:t>
            </a:r>
          </a:p>
          <a:p>
            <a:pPr marL="457200" lvl="0" indent="-45720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Char char="•"/>
            </a:pPr>
            <a:r>
              <a:rPr lang="en-GB" altLang="en-US" sz="2000" kern="1200" cap="all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There were 440 tweets using #RSEday on the 28 June</a:t>
            </a:r>
          </a:p>
          <a:p>
            <a:pPr marL="457200" lvl="0" indent="-45720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Char char="•"/>
            </a:pPr>
            <a:r>
              <a:rPr lang="en-GB" altLang="en-US" sz="2000" kern="1200" cap="all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Approximately 2600 children and young people involved</a:t>
            </a:r>
          </a:p>
          <a:p>
            <a:pPr marL="457200" lvl="0" indent="-45720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Char char="•"/>
            </a:pPr>
            <a:r>
              <a:rPr lang="en-GB" altLang="en-US" sz="2000" kern="1200" cap="all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#RSEday trended on twitter in Nottingham</a:t>
            </a:r>
          </a:p>
          <a:p>
            <a:pPr marL="457200" lvl="0" indent="-45720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Tx/>
              <a:buChar char="•"/>
            </a:pPr>
            <a:r>
              <a:rPr lang="en-GB" altLang="en-US" sz="2000" kern="1200" cap="all" dirty="0">
                <a:solidFill>
                  <a:prstClr val="black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Activities included:  health days, training events, family learning, research, workshops, displays.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endParaRPr lang="en-GB" sz="36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6345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549275"/>
            <a:ext cx="7772400" cy="1079500"/>
          </a:xfrm>
        </p:spPr>
        <p:txBody>
          <a:bodyPr/>
          <a:lstStyle/>
          <a:p>
            <a:r>
              <a:rPr lang="en-GB" sz="4000" dirty="0"/>
              <a:t>Local updates</a:t>
            </a:r>
            <a:br>
              <a:rPr lang="en-GB" sz="4000" dirty="0"/>
            </a:br>
            <a:endParaRPr lang="en-GB" sz="3800" b="1" dirty="0" smtClean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1556793"/>
            <a:ext cx="7777162" cy="4731296"/>
          </a:xfrm>
        </p:spPr>
        <p:txBody>
          <a:bodyPr/>
          <a:lstStyle/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en-GB" altLang="en-US" sz="2000" dirty="0">
                <a:ea typeface="ＭＳ Ｐゴシック" panose="020B0600070205080204" pitchFamily="34" charset="-128"/>
              </a:rPr>
              <a:t>RSE Day 2019 – 27 </a:t>
            </a:r>
            <a:r>
              <a:rPr lang="en-GB" altLang="en-US" sz="2000" dirty="0" smtClean="0">
                <a:ea typeface="ＭＳ Ｐゴシック" panose="020B0600070205080204" pitchFamily="34" charset="-128"/>
              </a:rPr>
              <a:t>June</a:t>
            </a:r>
          </a:p>
          <a:p>
            <a:pPr marL="457200" indent="-457200">
              <a:buFontTx/>
              <a:buChar char="•"/>
            </a:pPr>
            <a:r>
              <a:rPr lang="en-GB" altLang="en-US" sz="2000" dirty="0">
                <a:ea typeface="ＭＳ Ｐゴシック" panose="020B0600070205080204" pitchFamily="34" charset="-128"/>
              </a:rPr>
              <a:t>Increase the number of Nottingham schools taking part</a:t>
            </a:r>
          </a:p>
          <a:p>
            <a:pPr marL="457200" indent="-457200">
              <a:buFontTx/>
              <a:buChar char="•"/>
            </a:pPr>
            <a:r>
              <a:rPr lang="en-GB" altLang="en-US" sz="2000" dirty="0">
                <a:ea typeface="ＭＳ Ｐゴシック" panose="020B0600070205080204" pitchFamily="34" charset="-128"/>
              </a:rPr>
              <a:t>Encourage more community engagement – it’s not just schools!</a:t>
            </a:r>
          </a:p>
          <a:p>
            <a:pPr marL="457200" indent="-457200">
              <a:buFontTx/>
              <a:buChar char="•"/>
            </a:pPr>
            <a:r>
              <a:rPr lang="en-GB" altLang="en-US" sz="2000" dirty="0">
                <a:ea typeface="ＭＳ Ｐゴシック" panose="020B0600070205080204" pitchFamily="34" charset="-128"/>
              </a:rPr>
              <a:t>Make RSE Day a national day of celebration with partners</a:t>
            </a:r>
          </a:p>
          <a:p>
            <a:pPr marL="457200" indent="-457200">
              <a:buFontTx/>
              <a:buChar char="•"/>
            </a:pPr>
            <a:r>
              <a:rPr lang="en-GB" altLang="en-US" sz="2000" dirty="0">
                <a:ea typeface="ＭＳ Ｐゴシック" panose="020B0600070205080204" pitchFamily="34" charset="-128"/>
              </a:rPr>
              <a:t>Updates will be posted here:  </a:t>
            </a:r>
            <a:r>
              <a:rPr lang="en-GB" altLang="en-US" sz="2000" dirty="0">
                <a:ea typeface="ＭＳ Ｐゴシック" panose="020B0600070205080204" pitchFamily="34" charset="-128"/>
                <a:hlinkClick r:id="rId3"/>
              </a:rPr>
              <a:t>http://www.nottinghamschools.org.uk/teaching-and-learning-support/relationships-and-sex-education/rse-day-2019/</a:t>
            </a:r>
            <a:endParaRPr lang="en-GB" altLang="en-US" sz="2000" dirty="0">
              <a:ea typeface="ＭＳ Ｐゴシック" panose="020B0600070205080204" pitchFamily="34" charset="-128"/>
            </a:endParaRPr>
          </a:p>
          <a:p>
            <a:pPr marL="457200" indent="-457200">
              <a:buFontTx/>
              <a:buChar char="•"/>
            </a:pPr>
            <a:r>
              <a:rPr lang="en-GB" altLang="en-US" sz="2000" dirty="0">
                <a:ea typeface="ＭＳ Ｐゴシック" panose="020B0600070205080204" pitchFamily="34" charset="-128"/>
              </a:rPr>
              <a:t>More details on RSE training and support here:  </a:t>
            </a:r>
            <a:r>
              <a:rPr lang="en-GB" altLang="en-US" sz="2000" dirty="0">
                <a:ea typeface="ＭＳ Ｐゴシック" panose="020B0600070205080204" pitchFamily="34" charset="-128"/>
                <a:hlinkClick r:id="rId4"/>
              </a:rPr>
              <a:t>http://www.nottinghamschools.org.uk/teaching-and-learning-support/relationships-and-sex-education/</a:t>
            </a:r>
            <a:endParaRPr lang="en-GB" altLang="en-US" sz="2000" dirty="0">
              <a:ea typeface="ＭＳ Ｐゴシック" panose="020B0600070205080204" pitchFamily="34" charset="-128"/>
            </a:endParaRPr>
          </a:p>
          <a:p>
            <a:pPr marL="457200" indent="-457200">
              <a:buFontTx/>
              <a:buChar char="•"/>
            </a:pPr>
            <a:r>
              <a:rPr lang="en-GB" altLang="en-US" sz="2000" b="1" dirty="0">
                <a:ea typeface="ＭＳ Ｐゴシック" panose="020B0600070205080204" pitchFamily="34" charset="-128"/>
              </a:rPr>
              <a:t>GET INVOLVED, BE CREATIVE, SHOWCASE YOUR GOOD PRACTICE!!</a:t>
            </a:r>
          </a:p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633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Contextual Safeguarding</a:t>
            </a:r>
            <a:br>
              <a:rPr lang="en-GB" dirty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196752"/>
            <a:ext cx="7772400" cy="5661248"/>
          </a:xfrm>
        </p:spPr>
        <p:txBody>
          <a:bodyPr/>
          <a:lstStyle/>
          <a:p>
            <a:pPr marL="0" lvl="0" indent="0" algn="ctr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None/>
            </a:pPr>
            <a:r>
              <a:rPr lang="en-US" sz="2000" kern="1200" dirty="0">
                <a:solidFill>
                  <a:prstClr val="white">
                    <a:lumMod val="50000"/>
                  </a:prstClr>
                </a:solidFill>
                <a:latin typeface="Tw Cen MT" panose="020B0602020104020603"/>
                <a:ea typeface="+mn-ea"/>
                <a:cs typeface="+mn-cs"/>
              </a:rPr>
              <a:t>An approach to understanding, and responding to, young people’s experiences of significant harm beyond their families. It recognises that the different relationships that young people form in their </a:t>
            </a:r>
            <a:r>
              <a:rPr lang="en-US" sz="2000" kern="1200" dirty="0" smtClean="0">
                <a:solidFill>
                  <a:prstClr val="white">
                    <a:lumMod val="50000"/>
                  </a:prstClr>
                </a:solidFill>
                <a:latin typeface="Tw Cen MT" panose="020B0602020104020603"/>
                <a:ea typeface="+mn-ea"/>
                <a:cs typeface="+mn-cs"/>
              </a:rPr>
              <a:t>neighborhoods, </a:t>
            </a:r>
            <a:r>
              <a:rPr lang="en-US" sz="2000" kern="1200" dirty="0">
                <a:solidFill>
                  <a:prstClr val="white">
                    <a:lumMod val="50000"/>
                  </a:prstClr>
                </a:solidFill>
                <a:latin typeface="Tw Cen MT" panose="020B0602020104020603"/>
                <a:ea typeface="+mn-ea"/>
                <a:cs typeface="+mn-cs"/>
              </a:rPr>
              <a:t>schools and online can feature violence and abuse. Parents and carers have little influence over these contexts, and young people’s experiences of extra-familial abuse can undermine parent-child relationships. Therefore children’s social care practitioners need to engage with individuals and sectors who do have influence over/within extra-familial contexts, and recognise that assessment of, and intervention with, these spaces are a critical part of safeguarding practices. Contextual Safeguarding, therefore, expands the objectives of child protection systems in recognition that young people are vulnerable to abuse in a range of social contexts</a:t>
            </a:r>
            <a:r>
              <a:rPr lang="en-US" sz="2000" kern="1200" dirty="0" smtClean="0">
                <a:solidFill>
                  <a:prstClr val="white">
                    <a:lumMod val="50000"/>
                  </a:prstClr>
                </a:solidFill>
                <a:latin typeface="Tw Cen MT" panose="020B0602020104020603"/>
                <a:ea typeface="+mn-ea"/>
                <a:cs typeface="+mn-cs"/>
              </a:rPr>
              <a:t>.</a:t>
            </a:r>
            <a:endParaRPr lang="en-GB" sz="2000" kern="1200" dirty="0" smtClean="0">
              <a:solidFill>
                <a:prstClr val="white">
                  <a:lumMod val="50000"/>
                </a:prstClr>
              </a:solidFill>
              <a:latin typeface="Tw Cen MT" panose="020B0602020104020603"/>
              <a:ea typeface="+mn-ea"/>
              <a:cs typeface="+mn-cs"/>
            </a:endParaRPr>
          </a:p>
          <a:p>
            <a:pPr marL="0" lvl="0" indent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None/>
            </a:pPr>
            <a:r>
              <a:rPr lang="en-GB" sz="1400" kern="1200" dirty="0">
                <a:solidFill>
                  <a:prstClr val="white">
                    <a:lumMod val="50000"/>
                  </a:prstClr>
                </a:solidFill>
                <a:latin typeface="Tw Cen MT" panose="020B0602020104020603"/>
                <a:ea typeface="+mn-ea"/>
                <a:cs typeface="Helvetica"/>
              </a:rPr>
              <a:t>Contextual Safeguarding – an overview of the operational, strategic and conceptual framework</a:t>
            </a:r>
          </a:p>
          <a:p>
            <a:pPr marL="0" lvl="0" indent="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None/>
            </a:pPr>
            <a:r>
              <a:rPr lang="en-GB" sz="1400" kern="1200" dirty="0">
                <a:solidFill>
                  <a:prstClr val="white">
                    <a:lumMod val="50000"/>
                  </a:prstClr>
                </a:solidFill>
                <a:latin typeface="Tw Cen MT" panose="020B0602020104020603"/>
                <a:ea typeface="+mn-ea"/>
                <a:cs typeface="Helvetica"/>
              </a:rPr>
              <a:t>Carlene Firmin November 2017 (Institute of Applied Social Research &amp;The International Cent</a:t>
            </a:r>
            <a:endParaRPr lang="en-GB" sz="1400" dirty="0">
              <a:solidFill>
                <a:srgbClr val="000000"/>
              </a:solidFill>
            </a:endParaRPr>
          </a:p>
          <a:p>
            <a:pPr marL="0" lvl="0" indent="0" algn="ctr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None/>
            </a:pPr>
            <a:endParaRPr lang="en-US" sz="2000" kern="1200" dirty="0">
              <a:solidFill>
                <a:prstClr val="white">
                  <a:lumMod val="50000"/>
                </a:prstClr>
              </a:solidFill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374457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Contextual Safeguarding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lvl="0" indent="-22860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0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Children may be vulnerable to abuse or exploitation outside their families</a:t>
            </a:r>
          </a:p>
          <a:p>
            <a:pPr marL="228600" lvl="0" indent="-22860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0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Extra-familial threats may come from school, peer groups or from within the wider community or online</a:t>
            </a:r>
          </a:p>
          <a:p>
            <a:pPr marL="228600" lvl="0" indent="-228600" eaLnBrk="1" fontAlgn="auto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0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Children can be vulnerable to multiple threats including:</a:t>
            </a:r>
          </a:p>
          <a:p>
            <a:pPr marL="685800" lvl="1" indent="-228600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0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County Lines</a:t>
            </a:r>
          </a:p>
          <a:p>
            <a:pPr marL="685800" lvl="1" indent="-228600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0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Trafficking</a:t>
            </a:r>
          </a:p>
          <a:p>
            <a:pPr marL="685800" lvl="1" indent="-228600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0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Online Abuse</a:t>
            </a:r>
          </a:p>
          <a:p>
            <a:pPr marL="685800" lvl="1" indent="-228600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0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Sexual Exploitation</a:t>
            </a:r>
          </a:p>
          <a:p>
            <a:pPr marL="685800" lvl="1" indent="-228600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prstClr val="black"/>
              </a:buClr>
              <a:buSzTx/>
              <a:buFont typeface="Arial" panose="020B0604020202020204" pitchFamily="34" charset="0"/>
              <a:buChar char="•"/>
            </a:pPr>
            <a:r>
              <a:rPr lang="en-GB" sz="20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Extremism and Radicalisation</a:t>
            </a:r>
          </a:p>
          <a:p>
            <a:pPr marL="457200" lvl="1" indent="0" algn="r" eaLnBrk="1" fontAlgn="auto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prstClr val="black"/>
              </a:buClr>
              <a:buSzTx/>
              <a:buNone/>
            </a:pPr>
            <a:r>
              <a:rPr lang="en-GB" sz="1800" kern="1200" dirty="0">
                <a:solidFill>
                  <a:prstClr val="black"/>
                </a:solidFill>
                <a:latin typeface="Tw Cen MT" panose="020B0602020104020603"/>
                <a:ea typeface="+mn-ea"/>
                <a:cs typeface="+mn-cs"/>
              </a:rPr>
              <a:t>Working Together 2018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1800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BBE0E3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BBE0E3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1537</TotalTime>
  <Words>587</Words>
  <Application>Microsoft Office PowerPoint</Application>
  <PresentationFormat>On-screen Show (4:3)</PresentationFormat>
  <Paragraphs>78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MS PGothic</vt:lpstr>
      <vt:lpstr>Arial</vt:lpstr>
      <vt:lpstr>Calibri</vt:lpstr>
      <vt:lpstr>Helvetica</vt:lpstr>
      <vt:lpstr>Helvetica Neue</vt:lpstr>
      <vt:lpstr>Times New Roman</vt:lpstr>
      <vt:lpstr>Tw Cen MT</vt:lpstr>
      <vt:lpstr>Default</vt:lpstr>
      <vt:lpstr>  Nottingham city dsl network  October 10 2018</vt:lpstr>
      <vt:lpstr>DSL Network Aims and Purpose </vt:lpstr>
      <vt:lpstr>National updates</vt:lpstr>
      <vt:lpstr>Local </vt:lpstr>
      <vt:lpstr>Local</vt:lpstr>
      <vt:lpstr>Local updates</vt:lpstr>
      <vt:lpstr>Local updates </vt:lpstr>
      <vt:lpstr>Contextual Safeguarding </vt:lpstr>
      <vt:lpstr>Contextual Safeguarding</vt:lpstr>
      <vt:lpstr>Assessments</vt:lpstr>
      <vt:lpstr>PowerPoint Presentation</vt:lpstr>
      <vt:lpstr>Further Information</vt:lpstr>
      <vt:lpstr>Modern Slavery Training and Human Trafficking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Services</dc:title>
  <dc:creator>Ceri Walters</dc:creator>
  <cp:lastModifiedBy>Peter McConnochie</cp:lastModifiedBy>
  <cp:revision>93</cp:revision>
  <dcterms:modified xsi:type="dcterms:W3CDTF">2018-10-18T15:32:51Z</dcterms:modified>
</cp:coreProperties>
</file>