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327" r:id="rId4"/>
    <p:sldId id="259" r:id="rId5"/>
    <p:sldId id="261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61" r:id="rId18"/>
    <p:sldId id="386" r:id="rId19"/>
    <p:sldId id="387" r:id="rId20"/>
    <p:sldId id="388" r:id="rId21"/>
    <p:sldId id="389" r:id="rId22"/>
    <p:sldId id="390" r:id="rId23"/>
    <p:sldId id="39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106"/>
    <a:srgbClr val="FF9933"/>
    <a:srgbClr val="751919"/>
    <a:srgbClr val="000000"/>
    <a:srgbClr val="FEE8E8"/>
    <a:srgbClr val="317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5C23E-0097-4EE5-A1BE-24ADFAF3D9C7}" v="3" dt="2024-11-05T15:57:55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45"/>
  </p:normalViewPr>
  <p:slideViewPr>
    <p:cSldViewPr snapToGrid="0" snapToObjects="1">
      <p:cViewPr varScale="1">
        <p:scale>
          <a:sx n="79" d="100"/>
          <a:sy n="79" d="100"/>
        </p:scale>
        <p:origin x="20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Parkin" userId="d8527186-da45-480d-8414-2a7fc2ecb5d6" providerId="ADAL" clId="{6BD5C23E-0097-4EE5-A1BE-24ADFAF3D9C7}"/>
    <pc:docChg chg="undo custSel modSld">
      <pc:chgData name="Paul Parkin" userId="d8527186-da45-480d-8414-2a7fc2ecb5d6" providerId="ADAL" clId="{6BD5C23E-0097-4EE5-A1BE-24ADFAF3D9C7}" dt="2024-11-05T15:58:04.702" v="16" actId="1076"/>
      <pc:docMkLst>
        <pc:docMk/>
      </pc:docMkLst>
      <pc:sldChg chg="addSp delSp modSp mod addAnim delAnim modAnim">
        <pc:chgData name="Paul Parkin" userId="d8527186-da45-480d-8414-2a7fc2ecb5d6" providerId="ADAL" clId="{6BD5C23E-0097-4EE5-A1BE-24ADFAF3D9C7}" dt="2024-11-05T15:58:04.702" v="16" actId="1076"/>
        <pc:sldMkLst>
          <pc:docMk/>
          <pc:sldMk cId="1650548407" sldId="377"/>
        </pc:sldMkLst>
        <pc:picChg chg="add mod">
          <ac:chgData name="Paul Parkin" userId="d8527186-da45-480d-8414-2a7fc2ecb5d6" providerId="ADAL" clId="{6BD5C23E-0097-4EE5-A1BE-24ADFAF3D9C7}" dt="2024-11-05T15:58:04.702" v="16" actId="1076"/>
          <ac:picMkLst>
            <pc:docMk/>
            <pc:sldMk cId="1650548407" sldId="377"/>
            <ac:picMk id="3" creationId="{187146FC-B86E-4A50-8806-94F27DAC4EC4}"/>
          </ac:picMkLst>
        </pc:picChg>
        <pc:picChg chg="add del mod">
          <ac:chgData name="Paul Parkin" userId="d8527186-da45-480d-8414-2a7fc2ecb5d6" providerId="ADAL" clId="{6BD5C23E-0097-4EE5-A1BE-24ADFAF3D9C7}" dt="2024-11-05T15:50:09.888" v="11" actId="478"/>
          <ac:picMkLst>
            <pc:docMk/>
            <pc:sldMk cId="1650548407" sldId="377"/>
            <ac:picMk id="3" creationId="{FEE6DBCA-0481-4DDA-A4F1-554AAC3B250E}"/>
          </ac:picMkLst>
        </pc:picChg>
        <pc:picChg chg="del mod">
          <ac:chgData name="Paul Parkin" userId="d8527186-da45-480d-8414-2a7fc2ecb5d6" providerId="ADAL" clId="{6BD5C23E-0097-4EE5-A1BE-24ADFAF3D9C7}" dt="2024-11-05T15:18:14.321" v="4" actId="21"/>
          <ac:picMkLst>
            <pc:docMk/>
            <pc:sldMk cId="1650548407" sldId="377"/>
            <ac:picMk id="4" creationId="{B5AFE1DB-C3D9-46FD-945B-70C0C14EBA57}"/>
          </ac:picMkLst>
        </pc:picChg>
      </pc:sldChg>
      <pc:sldMasterChg chg="delSldLayout">
        <pc:chgData name="Paul Parkin" userId="d8527186-da45-480d-8414-2a7fc2ecb5d6" providerId="ADAL" clId="{6BD5C23E-0097-4EE5-A1BE-24ADFAF3D9C7}" dt="2024-11-05T15:07:13.798" v="1" actId="2696"/>
        <pc:sldMasterMkLst>
          <pc:docMk/>
          <pc:sldMasterMk cId="2577844598" sldId="2147483984"/>
        </pc:sldMasterMkLst>
        <pc:sldLayoutChg chg="del">
          <pc:chgData name="Paul Parkin" userId="d8527186-da45-480d-8414-2a7fc2ecb5d6" providerId="ADAL" clId="{6BD5C23E-0097-4EE5-A1BE-24ADFAF3D9C7}" dt="2024-11-05T15:07:13.798" v="1" actId="2696"/>
          <pc:sldLayoutMkLst>
            <pc:docMk/>
            <pc:sldMasterMk cId="2577844598" sldId="2147483984"/>
            <pc:sldLayoutMk cId="2323579730" sldId="2147483994"/>
          </pc:sldLayoutMkLst>
        </pc:sldLayoutChg>
        <pc:sldLayoutChg chg="del">
          <pc:chgData name="Paul Parkin" userId="d8527186-da45-480d-8414-2a7fc2ecb5d6" providerId="ADAL" clId="{6BD5C23E-0097-4EE5-A1BE-24ADFAF3D9C7}" dt="2024-11-05T15:06:32.274" v="0" actId="2696"/>
          <pc:sldLayoutMkLst>
            <pc:docMk/>
            <pc:sldMasterMk cId="2577844598" sldId="2147483984"/>
            <pc:sldLayoutMk cId="3356476138" sldId="214748399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0247-A7B5-E54E-905E-640A467EFB2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13E7-C0E5-E34E-9025-B86D895B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2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54195-24C6-CD4E-AD1F-5C8552BA3EA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7CFEF-59D8-6F4D-A98A-00E8FAF6C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1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2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6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9933D019-A32C-4EAD-B8E6-DBDA699692FD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7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CCEBA98F-560C-4997-81C4-81D4D9187EAB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3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50972B2-CA5C-437D-87D0-8081271A9E4B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0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F168457A-3AB9-4880-8A0C-9F8524491207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3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EBDC1E59-17DD-41CE-97CA-624A472382D4}" type="datetime2">
              <a:rPr lang="en-US" smtClean="0"/>
              <a:t>Tuesday, November 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81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November 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4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6" r:id="rId10"/>
  </p:sldLayoutIdLst>
  <p:hf sldNum="0"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7DEA69-B226-36AD-8B95-13F589C8BD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41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472" y="2402227"/>
            <a:ext cx="7682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10</a:t>
            </a:r>
          </a:p>
          <a:p>
            <a:pPr algn="ctr"/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Knife Crime Lesson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BB8C2B-D827-3FA1-1DC4-DC06774A255F}"/>
              </a:ext>
            </a:extLst>
          </p:cNvPr>
          <p:cNvGrpSpPr/>
          <p:nvPr/>
        </p:nvGrpSpPr>
        <p:grpSpPr>
          <a:xfrm>
            <a:off x="1998884" y="5047124"/>
            <a:ext cx="5216924" cy="1293710"/>
            <a:chOff x="1786504" y="5244179"/>
            <a:chExt cx="5621053" cy="1403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4D4A55-D0E0-D6E9-F23A-F52BD4CB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5534" y="6225946"/>
              <a:ext cx="2695581" cy="3958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C185FE-1E63-2DD1-BA53-0DE8BAA7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5955" y="6199974"/>
              <a:ext cx="1551602" cy="4477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C85AA2-3B72-4BDF-EA4F-5D37C5C05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0143" y="5244179"/>
              <a:ext cx="742531" cy="9154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1C48FC-71DF-D916-A292-D085416F55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9070"/>
            <a:stretch/>
          </p:blipFill>
          <p:spPr>
            <a:xfrm>
              <a:off x="1786504" y="5665091"/>
              <a:ext cx="1499890" cy="428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E445D1-F825-F2AE-7DDA-00AC3085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6210" y="5305263"/>
              <a:ext cx="982415" cy="8546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48FF76-B726-31BD-009B-077EC9F36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0719" y="5585541"/>
              <a:ext cx="1285236" cy="50828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7ABEEA-271D-E46C-FFCE-5EB3A2FEECD8}"/>
              </a:ext>
            </a:extLst>
          </p:cNvPr>
          <p:cNvSpPr txBox="1"/>
          <p:nvPr/>
        </p:nvSpPr>
        <p:spPr>
          <a:xfrm>
            <a:off x="701840" y="6471734"/>
            <a:ext cx="768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designed in collaboration with students at West Notts College</a:t>
            </a:r>
          </a:p>
        </p:txBody>
      </p:sp>
      <p:pic>
        <p:nvPicPr>
          <p:cNvPr id="4" name="Picture 3" descr="A logo for a museum&#10;&#10;Description automatically generated">
            <a:extLst>
              <a:ext uri="{FF2B5EF4-FFF2-40B4-BE49-F238E27FC236}">
                <a16:creationId xmlns:a16="http://schemas.microsoft.com/office/drawing/2014/main" id="{E5464E28-E5E7-4652-BF75-EBCB3D6998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60" y="5815735"/>
            <a:ext cx="968570" cy="5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3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Josh, 16, is going out with Mikhail’s ex-girlfriend, Chloe.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omic Sans MS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Josh and Mikhail were mates until a few days ago Mikhail posted a threat to Josh on Snapchat.  Josh retaliates by threatening Mikhail.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Chloe knows what Mikhail is like and is worried Josh will get hurt.  </a:t>
            </a: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decides to take a knife with her.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Scenario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5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3" y="2627373"/>
            <a:ext cx="8752773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Chloe carries a knife in her pocket to protect Josh from Mikhail.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Is this legal?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What are the risks?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omic Sans MS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Chloe’s ex Mikhail has threatened to beat Josh up.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What else could Chloe and Josh do in this situation?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Discuss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29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Later, at the park, Mikhail turns up with some mates.  </a:t>
            </a:r>
          </a:p>
          <a:p>
            <a:pPr>
              <a:lnSpc>
                <a:spcPct val="160000"/>
              </a:lnSpc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omic Sans MS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They walk towards Josh.  Worried about what will happen, Chloe takes out the knife and gives it to Josh.  </a:t>
            </a:r>
          </a:p>
          <a:p>
            <a:pPr>
              <a:lnSpc>
                <a:spcPct val="160000"/>
              </a:lnSpc>
            </a:pP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omic Sans MS" charset="0"/>
              <a:cs typeface="Calibri" panose="020F050202020403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Josh is surprised but points the knife at Mikhail to warn him off.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Scenario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1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think Mikhail and his friends will react to the knife?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risks?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will happen?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Discuss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41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Mikhail moves to grab Josh’s hand. 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Josh panics and jerks the knife towards Mikhail and stabs him. 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Mikhail falls to the floor. 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Josh and Chloe run.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Scenario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74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Mikhail’s friends will do?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should they do?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possible consequences of this situation?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Discuss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79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Mikhail’s friends act quickly.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applies pressure around the wound and tells Mikhail that help is on the way.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calls 999.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No-one attempts to remove the knife.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-1" y="941205"/>
            <a:ext cx="7578671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What should happen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0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3176337"/>
            <a:ext cx="5611103" cy="3460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such thing as a safe place to stab someone, all stab wounds could lead to life-threatening injury or death.</a:t>
            </a:r>
            <a:endParaRPr lang="en-GB" sz="2800" dirty="0">
              <a:solidFill>
                <a:srgbClr val="002060"/>
              </a:solidFill>
              <a:latin typeface="Calibri" panose="020F0502020204030204" pitchFamily="34" charset="0"/>
              <a:ea typeface="Londrina Solid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878578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Is there a safe place to stab someone?</a:t>
            </a:r>
          </a:p>
        </p:txBody>
      </p:sp>
      <p:pic>
        <p:nvPicPr>
          <p:cNvPr id="4" name="Picture 3" descr="A diagram of a human body&#10;&#10;Description automatically generated">
            <a:extLst>
              <a:ext uri="{FF2B5EF4-FFF2-40B4-BE49-F238E27FC236}">
                <a16:creationId xmlns:a16="http://schemas.microsoft.com/office/drawing/2014/main" id="{9A0CFFAF-D614-4E5F-BE0B-36906448EE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91" y="2373800"/>
            <a:ext cx="2131335" cy="42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C1FFE98-1CE7-8226-5604-61D47D05095C}"/>
              </a:ext>
            </a:extLst>
          </p:cNvPr>
          <p:cNvSpPr/>
          <p:nvPr/>
        </p:nvSpPr>
        <p:spPr>
          <a:xfrm>
            <a:off x="960120" y="173736"/>
            <a:ext cx="7077456" cy="6556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67BA-7492-B1A1-1452-229AF1886039}"/>
              </a:ext>
            </a:extLst>
          </p:cNvPr>
          <p:cNvSpPr txBox="1"/>
          <p:nvPr/>
        </p:nvSpPr>
        <p:spPr>
          <a:xfrm rot="20580258">
            <a:off x="1182140" y="3177539"/>
            <a:ext cx="66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DBE1D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AEF3-B250-1A54-2A10-D46A7256A2CF}"/>
              </a:ext>
            </a:extLst>
          </p:cNvPr>
          <p:cNvSpPr txBox="1"/>
          <p:nvPr/>
        </p:nvSpPr>
        <p:spPr>
          <a:xfrm rot="20799441">
            <a:off x="2706535" y="1083899"/>
            <a:ext cx="3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981C78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4B4E2-132B-4DF8-EE14-AE6609C92BD0}"/>
              </a:ext>
            </a:extLst>
          </p:cNvPr>
          <p:cNvSpPr txBox="1"/>
          <p:nvPr/>
        </p:nvSpPr>
        <p:spPr>
          <a:xfrm rot="430545">
            <a:off x="6227977" y="4565867"/>
            <a:ext cx="128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EA511E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3C06A-7115-7C63-7CB4-1B3D4AF1D652}"/>
              </a:ext>
            </a:extLst>
          </p:cNvPr>
          <p:cNvSpPr txBox="1"/>
          <p:nvPr/>
        </p:nvSpPr>
        <p:spPr>
          <a:xfrm rot="20996416">
            <a:off x="3679432" y="5082890"/>
            <a:ext cx="117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236EB6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74824-C617-E8EB-6B56-156BAE73AB0D}"/>
              </a:ext>
            </a:extLst>
          </p:cNvPr>
          <p:cNvSpPr txBox="1"/>
          <p:nvPr/>
        </p:nvSpPr>
        <p:spPr>
          <a:xfrm rot="1252894">
            <a:off x="5426902" y="935975"/>
            <a:ext cx="723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25313D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A4306-C722-531D-53BD-316BBF4D28A8}"/>
              </a:ext>
            </a:extLst>
          </p:cNvPr>
          <p:cNvSpPr txBox="1"/>
          <p:nvPr/>
        </p:nvSpPr>
        <p:spPr>
          <a:xfrm rot="933012">
            <a:off x="5009530" y="310887"/>
            <a:ext cx="36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5393FE-13D3-1267-C48D-B2316C8308B9}"/>
              </a:ext>
            </a:extLst>
          </p:cNvPr>
          <p:cNvSpPr txBox="1">
            <a:spLocks/>
          </p:cNvSpPr>
          <p:nvPr/>
        </p:nvSpPr>
        <p:spPr>
          <a:xfrm>
            <a:off x="1563506" y="4138556"/>
            <a:ext cx="5870683" cy="59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The impact of knife crime – who and what?</a:t>
            </a:r>
          </a:p>
        </p:txBody>
      </p:sp>
    </p:spTree>
    <p:extLst>
      <p:ext uri="{BB962C8B-B14F-4D97-AF65-F5344CB8AC3E}">
        <p14:creationId xmlns:p14="http://schemas.microsoft.com/office/powerpoint/2010/main" val="240067729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7232" y="2866371"/>
            <a:ext cx="8549536" cy="3460133"/>
          </a:xfrm>
          <a:prstGeom prst="rect">
            <a:avLst/>
          </a:prstGeom>
        </p:spPr>
        <p:txBody>
          <a:bodyPr vert="horz" lIns="91440" tIns="45720" rIns="91440" bIns="45720" numCol="3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in the park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Pupils at school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Nurses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prospects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Reputation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Mikhail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Mikhail’s family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Mikhail’s friends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Josh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Josh’s family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Josh’s friends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Chloe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Chloe’s family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Chloe’s friends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Paramedics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Police officers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Freedom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health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Mental health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Disability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Criminal record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fear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Revenge attacks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people carrying knives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878578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The impact of knife crime</a:t>
            </a:r>
          </a:p>
        </p:txBody>
      </p:sp>
    </p:spTree>
    <p:extLst>
      <p:ext uri="{BB962C8B-B14F-4D97-AF65-F5344CB8AC3E}">
        <p14:creationId xmlns:p14="http://schemas.microsoft.com/office/powerpoint/2010/main" val="117613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914E30-ACE7-E6C5-34BB-44C27F9808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410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987702"/>
            <a:ext cx="53029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Before we begin…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3997" y="2921336"/>
            <a:ext cx="5732166" cy="3208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n-GB" sz="2900" dirty="0">
              <a:solidFill>
                <a:srgbClr val="002060"/>
              </a:solidFill>
              <a:ea typeface="Adobe Gothic Std B" panose="020B0800000000000000" pitchFamily="34" charset="-128"/>
              <a:cs typeface="Londrina Solid" charset="0"/>
            </a:endParaRPr>
          </a:p>
          <a:p>
            <a:pPr fontAlgn="ctr"/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Knife crime may have affected you or people you know.</a:t>
            </a:r>
          </a:p>
          <a:p>
            <a:pPr fontAlgn="ctr"/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ea typeface="Londrina Solid" charset="0"/>
              <a:cs typeface="Calibri" panose="020F0502020204030204" pitchFamily="34" charset="0"/>
            </a:endParaRPr>
          </a:p>
          <a:p>
            <a:pPr fontAlgn="ctr"/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If you (or someone you know) feel worried or anxious during or after the session or at any time, please let someone know.</a:t>
            </a:r>
          </a:p>
          <a:p>
            <a:pPr fontAlgn="ctr"/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ea typeface="Londrina Solid" charset="0"/>
              <a:cs typeface="Calibri" panose="020F0502020204030204" pitchFamily="34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can report Knife Crime anonymously through Crimestoppers’ “Fearless” youth service on 0800 555 111 or </a:t>
            </a:r>
            <a:r>
              <a:rPr lang="en-GB" sz="3200" u="sng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www.crimestoppers-uk.org/fearless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Londrina Solid" charset="0"/>
              <a:cs typeface="Calibri" panose="020F0502020204030204" pitchFamily="34" charset="0"/>
            </a:endParaRPr>
          </a:p>
          <a:p>
            <a:pPr fontAlgn="ctr"/>
            <a:endParaRPr lang="en-GB" sz="3200" dirty="0">
              <a:solidFill>
                <a:srgbClr val="002060"/>
              </a:solidFill>
              <a:ea typeface="Londrina Solid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air of white and orange speech bubbles&#10;&#10;Description automatically generated">
            <a:extLst>
              <a:ext uri="{FF2B5EF4-FFF2-40B4-BE49-F238E27FC236}">
                <a16:creationId xmlns:a16="http://schemas.microsoft.com/office/drawing/2014/main" id="{65A8E213-E359-9786-9C41-B251AEA4D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63" y="3437467"/>
            <a:ext cx="2822306" cy="2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C1FFE98-1CE7-8226-5604-61D47D05095C}"/>
              </a:ext>
            </a:extLst>
          </p:cNvPr>
          <p:cNvSpPr/>
          <p:nvPr/>
        </p:nvSpPr>
        <p:spPr>
          <a:xfrm>
            <a:off x="960120" y="173736"/>
            <a:ext cx="7077456" cy="6556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67BA-7492-B1A1-1452-229AF1886039}"/>
              </a:ext>
            </a:extLst>
          </p:cNvPr>
          <p:cNvSpPr txBox="1"/>
          <p:nvPr/>
        </p:nvSpPr>
        <p:spPr>
          <a:xfrm rot="20580258">
            <a:off x="1182140" y="3177539"/>
            <a:ext cx="66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DBE1D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AEF3-B250-1A54-2A10-D46A7256A2CF}"/>
              </a:ext>
            </a:extLst>
          </p:cNvPr>
          <p:cNvSpPr txBox="1"/>
          <p:nvPr/>
        </p:nvSpPr>
        <p:spPr>
          <a:xfrm rot="20799441">
            <a:off x="2706535" y="1083899"/>
            <a:ext cx="3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981C78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4B4E2-132B-4DF8-EE14-AE6609C92BD0}"/>
              </a:ext>
            </a:extLst>
          </p:cNvPr>
          <p:cNvSpPr txBox="1"/>
          <p:nvPr/>
        </p:nvSpPr>
        <p:spPr>
          <a:xfrm rot="430545">
            <a:off x="6227977" y="4565867"/>
            <a:ext cx="128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EA511E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3C06A-7115-7C63-7CB4-1B3D4AF1D652}"/>
              </a:ext>
            </a:extLst>
          </p:cNvPr>
          <p:cNvSpPr txBox="1"/>
          <p:nvPr/>
        </p:nvSpPr>
        <p:spPr>
          <a:xfrm rot="20996416">
            <a:off x="3679432" y="5082890"/>
            <a:ext cx="117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236EB6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74824-C617-E8EB-6B56-156BAE73AB0D}"/>
              </a:ext>
            </a:extLst>
          </p:cNvPr>
          <p:cNvSpPr txBox="1"/>
          <p:nvPr/>
        </p:nvSpPr>
        <p:spPr>
          <a:xfrm rot="1252894">
            <a:off x="5426902" y="935975"/>
            <a:ext cx="723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25313D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A4306-C722-531D-53BD-316BBF4D28A8}"/>
              </a:ext>
            </a:extLst>
          </p:cNvPr>
          <p:cNvSpPr txBox="1"/>
          <p:nvPr/>
        </p:nvSpPr>
        <p:spPr>
          <a:xfrm rot="933012">
            <a:off x="5009530" y="310887"/>
            <a:ext cx="36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5393FE-13D3-1267-C48D-B2316C8308B9}"/>
              </a:ext>
            </a:extLst>
          </p:cNvPr>
          <p:cNvSpPr txBox="1">
            <a:spLocks/>
          </p:cNvSpPr>
          <p:nvPr/>
        </p:nvSpPr>
        <p:spPr>
          <a:xfrm>
            <a:off x="1670826" y="4656942"/>
            <a:ext cx="5870683" cy="59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What is joint enterprise and how does it relate to this scenario?</a:t>
            </a:r>
          </a:p>
        </p:txBody>
      </p:sp>
    </p:spTree>
    <p:extLst>
      <p:ext uri="{BB962C8B-B14F-4D97-AF65-F5344CB8AC3E}">
        <p14:creationId xmlns:p14="http://schemas.microsoft.com/office/powerpoint/2010/main" val="260645198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7232" y="2866371"/>
            <a:ext cx="8549536" cy="3460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Josh could be charged with assault including murder (if Mikhail dies).  This will result in a referral to the Youth Justice Service for assessment and intervention and will lead to a high-level community order or custody.</a:t>
            </a: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878578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Sentencing</a:t>
            </a:r>
          </a:p>
        </p:txBody>
      </p:sp>
    </p:spTree>
    <p:extLst>
      <p:ext uri="{BB962C8B-B14F-4D97-AF65-F5344CB8AC3E}">
        <p14:creationId xmlns:p14="http://schemas.microsoft.com/office/powerpoint/2010/main" val="149614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7232" y="2866371"/>
            <a:ext cx="8549536" cy="3460133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everyone’s responsibility to act if they know someone is carrying a knife and to not just ignore it. </a:t>
            </a:r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know someone is carrying a knife, call 999 immediately</a:t>
            </a: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know someone who has carried a knife in the past call 101</a:t>
            </a: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can report Knife Crime anonymously through Crimestoppers’ “Fearless” youth service on 0800 555 111 or </a:t>
            </a:r>
            <a:r>
              <a:rPr lang="en-GB" sz="2400" u="sng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www.crimestoppers-uk.org/fearless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Londrina Solid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2060"/>
              </a:buClr>
              <a:buFont typeface="Arial"/>
              <a:buChar char="•"/>
            </a:pP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878578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Reporting a crime</a:t>
            </a:r>
          </a:p>
        </p:txBody>
      </p:sp>
    </p:spTree>
    <p:extLst>
      <p:ext uri="{BB962C8B-B14F-4D97-AF65-F5344CB8AC3E}">
        <p14:creationId xmlns:p14="http://schemas.microsoft.com/office/powerpoint/2010/main" val="19362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C1FFE98-1CE7-8226-5604-61D47D05095C}"/>
              </a:ext>
            </a:extLst>
          </p:cNvPr>
          <p:cNvSpPr/>
          <p:nvPr/>
        </p:nvSpPr>
        <p:spPr>
          <a:xfrm>
            <a:off x="960120" y="173736"/>
            <a:ext cx="7077456" cy="6556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67BA-7492-B1A1-1452-229AF1886039}"/>
              </a:ext>
            </a:extLst>
          </p:cNvPr>
          <p:cNvSpPr txBox="1"/>
          <p:nvPr/>
        </p:nvSpPr>
        <p:spPr>
          <a:xfrm rot="20580258">
            <a:off x="1182140" y="3177539"/>
            <a:ext cx="66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DBE1D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AEF3-B250-1A54-2A10-D46A7256A2CF}"/>
              </a:ext>
            </a:extLst>
          </p:cNvPr>
          <p:cNvSpPr txBox="1"/>
          <p:nvPr/>
        </p:nvSpPr>
        <p:spPr>
          <a:xfrm rot="20799441">
            <a:off x="2706535" y="1083899"/>
            <a:ext cx="3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981C78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4B4E2-132B-4DF8-EE14-AE6609C92BD0}"/>
              </a:ext>
            </a:extLst>
          </p:cNvPr>
          <p:cNvSpPr txBox="1"/>
          <p:nvPr/>
        </p:nvSpPr>
        <p:spPr>
          <a:xfrm rot="430545">
            <a:off x="6227977" y="4565867"/>
            <a:ext cx="128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EA511E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3C06A-7115-7C63-7CB4-1B3D4AF1D652}"/>
              </a:ext>
            </a:extLst>
          </p:cNvPr>
          <p:cNvSpPr txBox="1"/>
          <p:nvPr/>
        </p:nvSpPr>
        <p:spPr>
          <a:xfrm rot="20996416">
            <a:off x="3679432" y="5082890"/>
            <a:ext cx="117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236EB6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74824-C617-E8EB-6B56-156BAE73AB0D}"/>
              </a:ext>
            </a:extLst>
          </p:cNvPr>
          <p:cNvSpPr txBox="1"/>
          <p:nvPr/>
        </p:nvSpPr>
        <p:spPr>
          <a:xfrm rot="1252894">
            <a:off x="5426902" y="935975"/>
            <a:ext cx="723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25313D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A4306-C722-531D-53BD-316BBF4D28A8}"/>
              </a:ext>
            </a:extLst>
          </p:cNvPr>
          <p:cNvSpPr txBox="1"/>
          <p:nvPr/>
        </p:nvSpPr>
        <p:spPr>
          <a:xfrm rot="933012">
            <a:off x="5009530" y="310887"/>
            <a:ext cx="36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5393FE-13D3-1267-C48D-B2316C8308B9}"/>
              </a:ext>
            </a:extLst>
          </p:cNvPr>
          <p:cNvSpPr txBox="1">
            <a:spLocks/>
          </p:cNvSpPr>
          <p:nvPr/>
        </p:nvSpPr>
        <p:spPr>
          <a:xfrm>
            <a:off x="1563506" y="4138556"/>
            <a:ext cx="5870683" cy="59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What do you know at the end of the lesson?</a:t>
            </a:r>
          </a:p>
        </p:txBody>
      </p:sp>
    </p:spTree>
    <p:extLst>
      <p:ext uri="{BB962C8B-B14F-4D97-AF65-F5344CB8AC3E}">
        <p14:creationId xmlns:p14="http://schemas.microsoft.com/office/powerpoint/2010/main" val="36061241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C1FFE98-1CE7-8226-5604-61D47D05095C}"/>
              </a:ext>
            </a:extLst>
          </p:cNvPr>
          <p:cNvSpPr/>
          <p:nvPr/>
        </p:nvSpPr>
        <p:spPr>
          <a:xfrm>
            <a:off x="960120" y="173736"/>
            <a:ext cx="7077456" cy="6556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67BA-7492-B1A1-1452-229AF1886039}"/>
              </a:ext>
            </a:extLst>
          </p:cNvPr>
          <p:cNvSpPr txBox="1"/>
          <p:nvPr/>
        </p:nvSpPr>
        <p:spPr>
          <a:xfrm rot="20580258">
            <a:off x="1631600" y="3463143"/>
            <a:ext cx="66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DBE1D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AEF3-B250-1A54-2A10-D46A7256A2CF}"/>
              </a:ext>
            </a:extLst>
          </p:cNvPr>
          <p:cNvSpPr txBox="1"/>
          <p:nvPr/>
        </p:nvSpPr>
        <p:spPr>
          <a:xfrm rot="20799441">
            <a:off x="2706534" y="1041755"/>
            <a:ext cx="3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981C78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4B4E2-132B-4DF8-EE14-AE6609C92BD0}"/>
              </a:ext>
            </a:extLst>
          </p:cNvPr>
          <p:cNvSpPr txBox="1"/>
          <p:nvPr/>
        </p:nvSpPr>
        <p:spPr>
          <a:xfrm rot="430545">
            <a:off x="6287805" y="4364570"/>
            <a:ext cx="128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EA511E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3C06A-7115-7C63-7CB4-1B3D4AF1D652}"/>
              </a:ext>
            </a:extLst>
          </p:cNvPr>
          <p:cNvSpPr txBox="1"/>
          <p:nvPr/>
        </p:nvSpPr>
        <p:spPr>
          <a:xfrm rot="20996416">
            <a:off x="3679432" y="5082890"/>
            <a:ext cx="117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236EB6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74824-C617-E8EB-6B56-156BAE73AB0D}"/>
              </a:ext>
            </a:extLst>
          </p:cNvPr>
          <p:cNvSpPr txBox="1"/>
          <p:nvPr/>
        </p:nvSpPr>
        <p:spPr>
          <a:xfrm rot="1252894">
            <a:off x="5277936" y="918645"/>
            <a:ext cx="723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25313D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A4306-C722-531D-53BD-316BBF4D28A8}"/>
              </a:ext>
            </a:extLst>
          </p:cNvPr>
          <p:cNvSpPr txBox="1"/>
          <p:nvPr/>
        </p:nvSpPr>
        <p:spPr>
          <a:xfrm rot="933012">
            <a:off x="5009530" y="310887"/>
            <a:ext cx="36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5393FE-13D3-1267-C48D-B2316C8308B9}"/>
              </a:ext>
            </a:extLst>
          </p:cNvPr>
          <p:cNvSpPr txBox="1">
            <a:spLocks/>
          </p:cNvSpPr>
          <p:nvPr/>
        </p:nvSpPr>
        <p:spPr>
          <a:xfrm>
            <a:off x="1962965" y="4138556"/>
            <a:ext cx="5110218" cy="59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What do you know at the start of the lesson?</a:t>
            </a:r>
          </a:p>
        </p:txBody>
      </p:sp>
    </p:spTree>
    <p:extLst>
      <p:ext uri="{BB962C8B-B14F-4D97-AF65-F5344CB8AC3E}">
        <p14:creationId xmlns:p14="http://schemas.microsoft.com/office/powerpoint/2010/main" val="847124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orange rectangle&#10;&#10;Description automatically generated">
            <a:extLst>
              <a:ext uri="{FF2B5EF4-FFF2-40B4-BE49-F238E27FC236}">
                <a16:creationId xmlns:a16="http://schemas.microsoft.com/office/drawing/2014/main" id="{920A75CB-9FB2-6B34-9765-E235B9EF4B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7" y="8467"/>
            <a:ext cx="9155317" cy="684953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36231" y="3178934"/>
            <a:ext cx="8510204" cy="313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 fontAlgn="ctr">
              <a:lnSpc>
                <a:spcPct val="120000"/>
              </a:lnSpc>
              <a:buClr>
                <a:srgbClr val="00206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some statistics around knife crime</a:t>
            </a:r>
          </a:p>
          <a:p>
            <a:pPr marL="457200" indent="-342900" fontAlgn="ctr">
              <a:lnSpc>
                <a:spcPct val="120000"/>
              </a:lnSpc>
              <a:buClr>
                <a:srgbClr val="00206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laws and procedures around stop and search</a:t>
            </a:r>
          </a:p>
          <a:p>
            <a:pPr marL="457200" indent="-342900" fontAlgn="ctr">
              <a:lnSpc>
                <a:spcPct val="120000"/>
              </a:lnSpc>
              <a:buClr>
                <a:srgbClr val="00206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the impact of knife crime on individuals and society</a:t>
            </a:r>
          </a:p>
          <a:p>
            <a:pPr marL="457200" indent="-342900" fontAlgn="ctr">
              <a:lnSpc>
                <a:spcPct val="120000"/>
              </a:lnSpc>
              <a:buClr>
                <a:srgbClr val="00206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risks involved with carrying and using a knife</a:t>
            </a:r>
          </a:p>
          <a:p>
            <a:pPr marL="457200" indent="-342900" fontAlgn="ctr">
              <a:lnSpc>
                <a:spcPct val="120000"/>
              </a:lnSpc>
              <a:buClr>
                <a:srgbClr val="00206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how to get help if you are concerned about knife crime</a:t>
            </a:r>
          </a:p>
          <a:p>
            <a:endParaRPr lang="en-US" dirty="0">
              <a:latin typeface="Londrina Solid" charset="0"/>
              <a:ea typeface="Londrina Solid" charset="0"/>
              <a:cs typeface="Londrina Solid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0A6E7-65C8-8218-0BC5-DCD474122DC3}"/>
              </a:ext>
            </a:extLst>
          </p:cNvPr>
          <p:cNvSpPr txBox="1"/>
          <p:nvPr/>
        </p:nvSpPr>
        <p:spPr>
          <a:xfrm>
            <a:off x="146206" y="2589980"/>
            <a:ext cx="576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you will: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3FCF3-4AFB-4193-9E5B-E85C7E39BA4E}"/>
              </a:ext>
            </a:extLst>
          </p:cNvPr>
          <p:cNvSpPr txBox="1">
            <a:spLocks/>
          </p:cNvSpPr>
          <p:nvPr/>
        </p:nvSpPr>
        <p:spPr>
          <a:xfrm>
            <a:off x="-11317" y="977763"/>
            <a:ext cx="5917662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Intended outcomes</a:t>
            </a:r>
          </a:p>
        </p:txBody>
      </p:sp>
    </p:spTree>
    <p:extLst>
      <p:ext uri="{BB962C8B-B14F-4D97-AF65-F5344CB8AC3E}">
        <p14:creationId xmlns:p14="http://schemas.microsoft.com/office/powerpoint/2010/main" val="8812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2938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ctr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Share your ideas thoughtfully</a:t>
            </a:r>
          </a:p>
          <a:p>
            <a:pPr marL="342900" indent="-342900" fontAlgn="ctr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Listen carefully</a:t>
            </a:r>
          </a:p>
          <a:p>
            <a:pPr marL="342900" indent="-342900" fontAlgn="ctr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Ask questions but not personal ones</a:t>
            </a:r>
          </a:p>
          <a:p>
            <a:pPr marL="342900" indent="-342900" fontAlgn="ctr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Be kind and respectful to each other</a:t>
            </a:r>
          </a:p>
          <a:p>
            <a:pPr marL="342900" indent="-342900" fontAlgn="ctr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Keep yourself and others safe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Group agreement</a:t>
            </a:r>
          </a:p>
        </p:txBody>
      </p:sp>
    </p:spTree>
    <p:extLst>
      <p:ext uri="{BB962C8B-B14F-4D97-AF65-F5344CB8AC3E}">
        <p14:creationId xmlns:p14="http://schemas.microsoft.com/office/powerpoint/2010/main" val="210178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C1FFE98-1CE7-8226-5604-61D47D05095C}"/>
              </a:ext>
            </a:extLst>
          </p:cNvPr>
          <p:cNvSpPr/>
          <p:nvPr/>
        </p:nvSpPr>
        <p:spPr>
          <a:xfrm>
            <a:off x="960120" y="173736"/>
            <a:ext cx="7077456" cy="6556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67BA-7492-B1A1-1452-229AF1886039}"/>
              </a:ext>
            </a:extLst>
          </p:cNvPr>
          <p:cNvSpPr txBox="1"/>
          <p:nvPr/>
        </p:nvSpPr>
        <p:spPr>
          <a:xfrm rot="20580258">
            <a:off x="1182140" y="3177539"/>
            <a:ext cx="66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9DBE1D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AEF3-B250-1A54-2A10-D46A7256A2CF}"/>
              </a:ext>
            </a:extLst>
          </p:cNvPr>
          <p:cNvSpPr txBox="1"/>
          <p:nvPr/>
        </p:nvSpPr>
        <p:spPr>
          <a:xfrm rot="20799441">
            <a:off x="2706535" y="1083899"/>
            <a:ext cx="3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981C78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4B4E2-132B-4DF8-EE14-AE6609C92BD0}"/>
              </a:ext>
            </a:extLst>
          </p:cNvPr>
          <p:cNvSpPr txBox="1"/>
          <p:nvPr/>
        </p:nvSpPr>
        <p:spPr>
          <a:xfrm rot="430545">
            <a:off x="6227977" y="4565867"/>
            <a:ext cx="128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EA511E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3C06A-7115-7C63-7CB4-1B3D4AF1D652}"/>
              </a:ext>
            </a:extLst>
          </p:cNvPr>
          <p:cNvSpPr txBox="1"/>
          <p:nvPr/>
        </p:nvSpPr>
        <p:spPr>
          <a:xfrm rot="20996416">
            <a:off x="3679432" y="5082890"/>
            <a:ext cx="117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236EB6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74824-C617-E8EB-6B56-156BAE73AB0D}"/>
              </a:ext>
            </a:extLst>
          </p:cNvPr>
          <p:cNvSpPr txBox="1"/>
          <p:nvPr/>
        </p:nvSpPr>
        <p:spPr>
          <a:xfrm rot="1252894">
            <a:off x="5426902" y="935975"/>
            <a:ext cx="723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25313D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A4306-C722-531D-53BD-316BBF4D28A8}"/>
              </a:ext>
            </a:extLst>
          </p:cNvPr>
          <p:cNvSpPr txBox="1"/>
          <p:nvPr/>
        </p:nvSpPr>
        <p:spPr>
          <a:xfrm rot="933012">
            <a:off x="5009530" y="310887"/>
            <a:ext cx="36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5393FE-13D3-1267-C48D-B2316C8308B9}"/>
              </a:ext>
            </a:extLst>
          </p:cNvPr>
          <p:cNvSpPr txBox="1">
            <a:spLocks/>
          </p:cNvSpPr>
          <p:nvPr/>
        </p:nvSpPr>
        <p:spPr>
          <a:xfrm>
            <a:off x="1563506" y="4138556"/>
            <a:ext cx="5870683" cy="596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What are the laws around knives and offensive weapons? </a:t>
            </a:r>
          </a:p>
        </p:txBody>
      </p:sp>
    </p:spTree>
    <p:extLst>
      <p:ext uri="{BB962C8B-B14F-4D97-AF65-F5344CB8AC3E}">
        <p14:creationId xmlns:p14="http://schemas.microsoft.com/office/powerpoint/2010/main" val="234646740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3" y="2627373"/>
            <a:ext cx="8768271" cy="2938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en-GB" sz="2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against the law to: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 a knife to anyone under 18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a knife in public without good reason (unless a folding pocket knife with a blade 3 inches long or less)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any knife in a threatening way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Injure or fatally wound someone with a knife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r>
              <a:rPr lang="en-GB" sz="2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Carrying a knife in a public place can carry a sentence of up to 4 years in England.</a:t>
            </a:r>
          </a:p>
          <a:p>
            <a:pPr>
              <a:buClr>
                <a:srgbClr val="002060"/>
              </a:buClr>
            </a:pPr>
            <a:endParaRPr lang="en-GB" sz="20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r>
              <a:rPr lang="en-GB" sz="20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 offensive weapons are illegal to manufacture, sell, hire, lend or give.  These include zombie knives, knuckle dusters and telescopic truncheons.</a:t>
            </a:r>
            <a:endParaRPr lang="en-GB" sz="20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UK Laws</a:t>
            </a:r>
          </a:p>
        </p:txBody>
      </p:sp>
    </p:spTree>
    <p:extLst>
      <p:ext uri="{BB962C8B-B14F-4D97-AF65-F5344CB8AC3E}">
        <p14:creationId xmlns:p14="http://schemas.microsoft.com/office/powerpoint/2010/main" val="41238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Stop and 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D435C-61B3-4BD6-84A8-A5546DEA0ED8}"/>
              </a:ext>
            </a:extLst>
          </p:cNvPr>
          <p:cNvSpPr txBox="1"/>
          <p:nvPr/>
        </p:nvSpPr>
        <p:spPr>
          <a:xfrm>
            <a:off x="653143" y="6483889"/>
            <a:ext cx="8360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Please send any feedback regarding this animation to kelese@leaders-unlocked.org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3" name="Nottinghamshire Youth Commission Know Your Rights Animation">
            <a:hlinkClick r:id="" action="ppaction://media"/>
            <a:extLst>
              <a:ext uri="{FF2B5EF4-FFF2-40B4-BE49-F238E27FC236}">
                <a16:creationId xmlns:a16="http://schemas.microsoft.com/office/drawing/2014/main" id="{187146FC-B86E-4A50-8806-94F27DAC4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878" y="2395362"/>
            <a:ext cx="7030257" cy="39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4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17A79-D378-620D-CBF5-9680EE42B9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67"/>
            <a:ext cx="9144000" cy="684106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6244" y="2627373"/>
            <a:ext cx="8041756" cy="371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en-GB" sz="14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Home Office definition of weapon enabled knife crime includes domestic crimes and comprises the following: Homicide; Attempted murder; Threats to kill; Assault with injury; Assault with intent to cause serious harm; Robbery; Rape; and Sexual assault.</a:t>
            </a:r>
            <a:endParaRPr lang="en-GB" sz="14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Nationally, how many knife crimes were recorded by the police in the year ending March 2023?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knife crimes were there in Nottinghamshire in the year ending March 2023?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Nationally, how many offences of “possession of article with blade or point” were there in the year ending March 2023? </a:t>
            </a: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number of hospital admissions for assault by a sharp object in England and Wales in the year ending March 2023? </a:t>
            </a: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2060"/>
              </a:buClr>
            </a:pPr>
            <a:endParaRPr lang="en-GB" sz="2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38E636-2106-BF16-440E-A27676C2A6AA}"/>
              </a:ext>
            </a:extLst>
          </p:cNvPr>
          <p:cNvSpPr txBox="1">
            <a:spLocks/>
          </p:cNvSpPr>
          <p:nvPr/>
        </p:nvSpPr>
        <p:spPr>
          <a:xfrm>
            <a:off x="0" y="941205"/>
            <a:ext cx="5760140" cy="804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>
                <a:solidFill>
                  <a:srgbClr val="002060"/>
                </a:solidFill>
                <a:latin typeface="Calibri" panose="020F0502020204030204" pitchFamily="34" charset="0"/>
                <a:ea typeface="Londrina Solid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AC63E-D7BD-4CF1-BBC5-A0FB61D3F12F}"/>
              </a:ext>
            </a:extLst>
          </p:cNvPr>
          <p:cNvSpPr txBox="1"/>
          <p:nvPr/>
        </p:nvSpPr>
        <p:spPr>
          <a:xfrm>
            <a:off x="6365174" y="2090057"/>
            <a:ext cx="831273" cy="53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22195-AE3F-4239-8BAE-659DD67BE08C}"/>
              </a:ext>
            </a:extLst>
          </p:cNvPr>
          <p:cNvSpPr txBox="1"/>
          <p:nvPr/>
        </p:nvSpPr>
        <p:spPr>
          <a:xfrm>
            <a:off x="3657600" y="400467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50,510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5AB48-9592-4C00-84AA-794AD5FC70C2}"/>
              </a:ext>
            </a:extLst>
          </p:cNvPr>
          <p:cNvSpPr txBox="1"/>
          <p:nvPr/>
        </p:nvSpPr>
        <p:spPr>
          <a:xfrm>
            <a:off x="3004761" y="466271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825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13930-B74B-4D88-A6EF-1EC06DAC09D8}"/>
              </a:ext>
            </a:extLst>
          </p:cNvPr>
          <p:cNvSpPr txBox="1"/>
          <p:nvPr/>
        </p:nvSpPr>
        <p:spPr>
          <a:xfrm>
            <a:off x="5959603" y="534317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en-GB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27,470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2377E-15B5-48BE-94EB-3AA98E49DF89}"/>
              </a:ext>
            </a:extLst>
          </p:cNvPr>
          <p:cNvSpPr txBox="1"/>
          <p:nvPr/>
        </p:nvSpPr>
        <p:spPr>
          <a:xfrm>
            <a:off x="6365174" y="601194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en-GB" sz="20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3,897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7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Atlas">
  <a:themeElements>
    <a:clrScheme name="Custom 2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3149</TotalTime>
  <Words>981</Words>
  <Application>Microsoft Office PowerPoint</Application>
  <PresentationFormat>On-screen Show (4:3)</PresentationFormat>
  <Paragraphs>178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Londrina Solid</vt:lpstr>
      <vt:lpstr>Microsoft Tai Le</vt:lpstr>
      <vt:lpstr>Rockwell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Creating Potential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Knife crime</dc:title>
  <dc:creator>Catherine Kirk</dc:creator>
  <cp:lastModifiedBy>Paul Parkin</cp:lastModifiedBy>
  <cp:revision>135</cp:revision>
  <cp:lastPrinted>2017-11-03T11:47:02Z</cp:lastPrinted>
  <dcterms:created xsi:type="dcterms:W3CDTF">2017-08-29T10:39:08Z</dcterms:created>
  <dcterms:modified xsi:type="dcterms:W3CDTF">2024-11-05T15:58:04Z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9a534a-49dd-43c4-b4e5-f206b4dbf0e4_Enabled">
    <vt:lpwstr>true</vt:lpwstr>
  </property>
  <property fmtid="{D5CDD505-2E9C-101B-9397-08002B2CF9AE}" pid="3" name="MSIP_Label_0c9a534a-49dd-43c4-b4e5-f206b4dbf0e4_SetDate">
    <vt:lpwstr>2023-08-21T07:11:01Z</vt:lpwstr>
  </property>
  <property fmtid="{D5CDD505-2E9C-101B-9397-08002B2CF9AE}" pid="4" name="MSIP_Label_0c9a534a-49dd-43c4-b4e5-f206b4dbf0e4_Method">
    <vt:lpwstr>Standard</vt:lpwstr>
  </property>
  <property fmtid="{D5CDD505-2E9C-101B-9397-08002B2CF9AE}" pid="5" name="MSIP_Label_0c9a534a-49dd-43c4-b4e5-f206b4dbf0e4_Name">
    <vt:lpwstr>0c9a534a-49dd-43c4-b4e5-f206b4dbf0e4</vt:lpwstr>
  </property>
  <property fmtid="{D5CDD505-2E9C-101B-9397-08002B2CF9AE}" pid="6" name="MSIP_Label_0c9a534a-49dd-43c4-b4e5-f206b4dbf0e4_SiteId">
    <vt:lpwstr>50b6682b-e9dd-4d2c-b984-100e69b077a4</vt:lpwstr>
  </property>
  <property fmtid="{D5CDD505-2E9C-101B-9397-08002B2CF9AE}" pid="7" name="MSIP_Label_0c9a534a-49dd-43c4-b4e5-f206b4dbf0e4_ActionId">
    <vt:lpwstr>6a90ab30-6a4a-43a8-976b-978f3cfab8cd</vt:lpwstr>
  </property>
  <property fmtid="{D5CDD505-2E9C-101B-9397-08002B2CF9AE}" pid="8" name="MSIP_Label_0c9a534a-49dd-43c4-b4e5-f206b4dbf0e4_ContentBits">
    <vt:lpwstr>0</vt:lpwstr>
  </property>
</Properties>
</file>