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3" r:id="rId4"/>
    <p:sldId id="264" r:id="rId5"/>
    <p:sldId id="258" r:id="rId6"/>
    <p:sldId id="262"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6" autoAdjust="0"/>
    <p:restoredTop sz="94660"/>
  </p:normalViewPr>
  <p:slideViewPr>
    <p:cSldViewPr snapToGrid="0">
      <p:cViewPr varScale="1">
        <p:scale>
          <a:sx n="81" d="100"/>
          <a:sy n="81" d="100"/>
        </p:scale>
        <p:origin x="67" y="77"/>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A3D518F4-BCD9-48ED-B762-4C93162FF351}"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1079472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D518F4-BCD9-48ED-B762-4C93162FF351}"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364506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D518F4-BCD9-48ED-B762-4C93162FF351}"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36156019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A3D518F4-BCD9-48ED-B762-4C93162FF351}"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30718922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A3D518F4-BCD9-48ED-B762-4C93162FF351}" type="datetimeFigureOut">
              <a:rPr lang="en-GB" smtClean="0"/>
              <a:t>09/07/2018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36256350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3D518F4-BCD9-48ED-B762-4C93162FF351}"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4083620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A3D518F4-BCD9-48ED-B762-4C93162FF351}" type="datetimeFigureOut">
              <a:rPr lang="en-GB" smtClean="0"/>
              <a:t>09/07/2018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27992060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A3D518F4-BCD9-48ED-B762-4C93162FF351}" type="datetimeFigureOut">
              <a:rPr lang="en-GB" smtClean="0"/>
              <a:t>09/07/2018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17598930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3D518F4-BCD9-48ED-B762-4C93162FF351}" type="datetimeFigureOut">
              <a:rPr lang="en-GB" smtClean="0"/>
              <a:t>09/07/2018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2224816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D518F4-BCD9-48ED-B762-4C93162FF351}"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36392882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A3D518F4-BCD9-48ED-B762-4C93162FF351}" type="datetimeFigureOut">
              <a:rPr lang="en-GB" smtClean="0"/>
              <a:t>09/07/2018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4B6EC16-652D-4006-9496-50C0EE926B69}" type="slidenum">
              <a:rPr lang="en-GB" smtClean="0"/>
              <a:t>‹#›</a:t>
            </a:fld>
            <a:endParaRPr lang="en-GB"/>
          </a:p>
        </p:txBody>
      </p:sp>
    </p:spTree>
    <p:extLst>
      <p:ext uri="{BB962C8B-B14F-4D97-AF65-F5344CB8AC3E}">
        <p14:creationId xmlns:p14="http://schemas.microsoft.com/office/powerpoint/2010/main" val="42315813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3D518F4-BCD9-48ED-B762-4C93162FF351}" type="datetimeFigureOut">
              <a:rPr lang="en-GB" smtClean="0"/>
              <a:t>09/07/2018</a:t>
            </a:fld>
            <a:endParaRPr lang="en-GB"/>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B6EC16-652D-4006-9496-50C0EE926B69}" type="slidenum">
              <a:rPr lang="en-GB" smtClean="0"/>
              <a:t>‹#›</a:t>
            </a:fld>
            <a:endParaRPr lang="en-GB"/>
          </a:p>
        </p:txBody>
      </p:sp>
    </p:spTree>
    <p:extLst>
      <p:ext uri="{BB962C8B-B14F-4D97-AF65-F5344CB8AC3E}">
        <p14:creationId xmlns:p14="http://schemas.microsoft.com/office/powerpoint/2010/main" val="177700038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youtube.com/watch?v=EfxnqkAR3B4&amp;feature=youtu.be" TargetMode="External"/><Relationship Id="rId2" Type="http://schemas.openxmlformats.org/officeDocument/2006/relationships/hyperlink" Target="https://www.nottinghamshirehealthcare.nhs.uk/was-not-brought"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537328"/>
            <a:ext cx="8801100" cy="2005847"/>
          </a:xfrm>
        </p:spPr>
        <p:txBody>
          <a:bodyPr>
            <a:normAutofit fontScale="90000"/>
          </a:bodyPr>
          <a:lstStyle/>
          <a:p>
            <a:r>
              <a:rPr lang="en-GB" sz="4800" dirty="0" smtClean="0"/>
              <a:t/>
            </a:r>
            <a:br>
              <a:rPr lang="en-GB" sz="4800" dirty="0" smtClean="0"/>
            </a:br>
            <a:r>
              <a:rPr lang="en-GB" sz="4800" dirty="0" smtClean="0"/>
              <a:t>Improving Communication routes between Schools and GP Practices</a:t>
            </a:r>
            <a:endParaRPr lang="en-GB" sz="4800" dirty="0"/>
          </a:p>
        </p:txBody>
      </p:sp>
      <p:sp>
        <p:nvSpPr>
          <p:cNvPr id="3" name="Rectangle 2"/>
          <p:cNvSpPr/>
          <p:nvPr/>
        </p:nvSpPr>
        <p:spPr>
          <a:xfrm>
            <a:off x="1253765" y="3252247"/>
            <a:ext cx="6608190" cy="2431435"/>
          </a:xfrm>
          <a:prstGeom prst="rect">
            <a:avLst/>
          </a:prstGeom>
        </p:spPr>
        <p:txBody>
          <a:bodyPr wrap="square">
            <a:spAutoFit/>
          </a:bodyPr>
          <a:lstStyle/>
          <a:p>
            <a:pPr algn="ctr"/>
            <a:r>
              <a:rPr lang="en-GB" sz="3200" dirty="0" smtClean="0"/>
              <a:t>Improving  </a:t>
            </a:r>
            <a:r>
              <a:rPr lang="en-GB" sz="3200" dirty="0"/>
              <a:t>communication routes</a:t>
            </a:r>
          </a:p>
          <a:p>
            <a:pPr algn="ctr"/>
            <a:r>
              <a:rPr lang="en-GB" sz="3200" dirty="0"/>
              <a:t>Advice on contact</a:t>
            </a:r>
          </a:p>
          <a:p>
            <a:pPr algn="ctr"/>
            <a:r>
              <a:rPr lang="en-GB" sz="3200" dirty="0"/>
              <a:t>Guidelines for effective partnership working</a:t>
            </a:r>
          </a:p>
          <a:p>
            <a:pPr algn="ctr"/>
            <a:r>
              <a:rPr lang="en-GB" sz="2000" dirty="0" smtClean="0"/>
              <a:t>July 2018 to be reviewed December 18</a:t>
            </a:r>
            <a:endParaRPr lang="en-GB" sz="2000" dirty="0"/>
          </a:p>
        </p:txBody>
      </p:sp>
    </p:spTree>
    <p:extLst>
      <p:ext uri="{BB962C8B-B14F-4D97-AF65-F5344CB8AC3E}">
        <p14:creationId xmlns:p14="http://schemas.microsoft.com/office/powerpoint/2010/main" val="131445216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Who and how to contact?</a:t>
            </a:r>
            <a:endParaRPr lang="en-GB" dirty="0"/>
          </a:p>
        </p:txBody>
      </p:sp>
      <p:sp>
        <p:nvSpPr>
          <p:cNvPr id="3" name="Content Placeholder 2"/>
          <p:cNvSpPr>
            <a:spLocks noGrp="1"/>
          </p:cNvSpPr>
          <p:nvPr>
            <p:ph idx="1"/>
          </p:nvPr>
        </p:nvSpPr>
        <p:spPr/>
        <p:txBody>
          <a:bodyPr>
            <a:normAutofit fontScale="92500" lnSpcReduction="10000"/>
          </a:bodyPr>
          <a:lstStyle/>
          <a:p>
            <a:pPr marL="0" indent="0">
              <a:buNone/>
            </a:pPr>
            <a:r>
              <a:rPr lang="en-GB" sz="3200" dirty="0" smtClean="0"/>
              <a:t>Find the name of the practice manager/Headteacher.</a:t>
            </a:r>
          </a:p>
          <a:p>
            <a:pPr marL="0" indent="0">
              <a:buNone/>
            </a:pPr>
            <a:r>
              <a:rPr lang="en-GB" sz="3200" dirty="0" smtClean="0"/>
              <a:t>Then send an e-mail or make a phone call to agree the working relationship. This may be a single discussion or to set up a long term approach.</a:t>
            </a:r>
          </a:p>
          <a:p>
            <a:pPr marL="0" indent="0">
              <a:buNone/>
            </a:pPr>
            <a:r>
              <a:rPr lang="en-GB" sz="3200" dirty="0" smtClean="0"/>
              <a:t>(This might be different for each school and practice).</a:t>
            </a:r>
          </a:p>
          <a:p>
            <a:pPr marL="0" indent="0">
              <a:buNone/>
            </a:pPr>
            <a:r>
              <a:rPr lang="en-GB" sz="3200" dirty="0" smtClean="0"/>
              <a:t>Sometimes a face to face meeting might be useful.</a:t>
            </a:r>
            <a:endParaRPr lang="en-GB" sz="3200" dirty="0"/>
          </a:p>
        </p:txBody>
      </p:sp>
    </p:spTree>
    <p:extLst>
      <p:ext uri="{BB962C8B-B14F-4D97-AF65-F5344CB8AC3E}">
        <p14:creationId xmlns:p14="http://schemas.microsoft.com/office/powerpoint/2010/main" val="28830450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67266" y="688158"/>
            <a:ext cx="7874327" cy="1282044"/>
          </a:xfrm>
        </p:spPr>
        <p:txBody>
          <a:bodyPr>
            <a:normAutofit fontScale="90000"/>
          </a:bodyPr>
          <a:lstStyle/>
          <a:p>
            <a:pPr algn="ctr"/>
            <a:r>
              <a:rPr lang="en-GB" sz="3600" b="1" dirty="0"/>
              <a:t>Guidelines for effective partnership working</a:t>
            </a:r>
            <a:r>
              <a:rPr lang="en-GB" dirty="0"/>
              <a:t/>
            </a:r>
            <a:br>
              <a:rPr lang="en-GB" dirty="0"/>
            </a:br>
            <a:endParaRPr lang="en-GB" dirty="0"/>
          </a:p>
        </p:txBody>
      </p:sp>
      <p:sp>
        <p:nvSpPr>
          <p:cNvPr id="3" name="Content Placeholder 2"/>
          <p:cNvSpPr>
            <a:spLocks noGrp="1"/>
          </p:cNvSpPr>
          <p:nvPr>
            <p:ph idx="1"/>
          </p:nvPr>
        </p:nvSpPr>
        <p:spPr>
          <a:xfrm>
            <a:off x="628650" y="1376313"/>
            <a:ext cx="7886700" cy="4800650"/>
          </a:xfrm>
        </p:spPr>
        <p:txBody>
          <a:bodyPr>
            <a:normAutofit fontScale="77500" lnSpcReduction="20000"/>
          </a:bodyPr>
          <a:lstStyle/>
          <a:p>
            <a:pPr marL="0" indent="0">
              <a:buNone/>
            </a:pPr>
            <a:r>
              <a:rPr lang="en-GB" dirty="0"/>
              <a:t> </a:t>
            </a:r>
          </a:p>
          <a:p>
            <a:pPr lvl="0"/>
            <a:r>
              <a:rPr lang="en-GB" dirty="0" smtClean="0"/>
              <a:t>Remember </a:t>
            </a:r>
            <a:r>
              <a:rPr lang="en-GB" dirty="0"/>
              <a:t>that </a:t>
            </a:r>
            <a:r>
              <a:rPr lang="en-GB" dirty="0" smtClean="0"/>
              <a:t>GDPR </a:t>
            </a:r>
            <a:r>
              <a:rPr lang="en-GB" dirty="0"/>
              <a:t>is not a barrier to sharing information but provides a framework to ensure that personal information is shared appropriately. </a:t>
            </a:r>
          </a:p>
          <a:p>
            <a:pPr lvl="0"/>
            <a:r>
              <a:rPr lang="en-GB" dirty="0"/>
              <a:t>Be open and honest with the young person (and/or their family where appropriate) from the outset about why, what, how and with whom information will, or could be shared, and seek their agreement, unless it is unsafe or inappropriate to do so. </a:t>
            </a:r>
          </a:p>
          <a:p>
            <a:pPr lvl="0"/>
            <a:r>
              <a:rPr lang="en-GB" dirty="0"/>
              <a:t>Seek advice if you are in any doubt, without disclosing the identity of the person where possible.</a:t>
            </a:r>
          </a:p>
          <a:p>
            <a:pPr lvl="0"/>
            <a:r>
              <a:rPr lang="en-GB" dirty="0"/>
              <a:t>Share with consent where </a:t>
            </a:r>
            <a:r>
              <a:rPr lang="en-GB" dirty="0" smtClean="0"/>
              <a:t>appropriate and </a:t>
            </a:r>
            <a:r>
              <a:rPr lang="en-GB" dirty="0"/>
              <a:t>where possible, respect the wishes of those who do not consent to share confidential information. You may still have information without consent if, in your judgement, that lack of consent can be overridden in the public interest. You will need to base your judgement on the facts of the case. </a:t>
            </a:r>
          </a:p>
        </p:txBody>
      </p:sp>
    </p:spTree>
    <p:extLst>
      <p:ext uri="{BB962C8B-B14F-4D97-AF65-F5344CB8AC3E}">
        <p14:creationId xmlns:p14="http://schemas.microsoft.com/office/powerpoint/2010/main" val="1813493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28650" y="1074656"/>
            <a:ext cx="7886700" cy="5102307"/>
          </a:xfrm>
        </p:spPr>
        <p:txBody>
          <a:bodyPr>
            <a:normAutofit fontScale="92500" lnSpcReduction="10000"/>
          </a:bodyPr>
          <a:lstStyle/>
          <a:p>
            <a:pPr lvl="0"/>
            <a:r>
              <a:rPr lang="en-GB" dirty="0"/>
              <a:t>Consider safety and wellbeing: base your information sharing decisions on considerations of the safety and well-being of the person and others who may be affected by their actions. </a:t>
            </a:r>
          </a:p>
          <a:p>
            <a:pPr lvl="0"/>
            <a:r>
              <a:rPr lang="en-GB" dirty="0"/>
              <a:t>Necessary, proportionate, relevant, accurate, timely and secure: ensure that the information that you share is necessary for the purpose for which you are sharing it, is shared only with those people who need to have it, is accurate and up-to-date, is shared in a timely fashion, and is shared securely.</a:t>
            </a:r>
          </a:p>
          <a:p>
            <a:pPr lvl="0"/>
            <a:r>
              <a:rPr lang="en-GB" dirty="0"/>
              <a:t>Keep a record of your decision and the reason for it, whether it is to share information or not. If you decide to share, then record what you have shared, with whom and for what purpose</a:t>
            </a:r>
          </a:p>
          <a:p>
            <a:endParaRPr lang="en-GB" dirty="0"/>
          </a:p>
          <a:p>
            <a:endParaRPr lang="en-GB" dirty="0"/>
          </a:p>
        </p:txBody>
      </p:sp>
    </p:spTree>
    <p:extLst>
      <p:ext uri="{BB962C8B-B14F-4D97-AF65-F5344CB8AC3E}">
        <p14:creationId xmlns:p14="http://schemas.microsoft.com/office/powerpoint/2010/main" val="11343394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6"/>
            <a:ext cx="7886700" cy="1557942"/>
          </a:xfrm>
        </p:spPr>
        <p:txBody>
          <a:bodyPr>
            <a:normAutofit fontScale="90000"/>
          </a:bodyPr>
          <a:lstStyle/>
          <a:p>
            <a:pPr algn="ctr"/>
            <a:r>
              <a:rPr lang="en-GB" dirty="0" smtClean="0"/>
              <a:t>What information can  the GP practice share with the  DSL/Headteacher?</a:t>
            </a:r>
            <a:endParaRPr lang="en-GB" dirty="0"/>
          </a:p>
        </p:txBody>
      </p:sp>
      <p:sp>
        <p:nvSpPr>
          <p:cNvPr id="3" name="Content Placeholder 2"/>
          <p:cNvSpPr>
            <a:spLocks noGrp="1"/>
          </p:cNvSpPr>
          <p:nvPr>
            <p:ph idx="1"/>
          </p:nvPr>
        </p:nvSpPr>
        <p:spPr>
          <a:xfrm>
            <a:off x="754144" y="2168165"/>
            <a:ext cx="7761206" cy="4008798"/>
          </a:xfrm>
        </p:spPr>
        <p:txBody>
          <a:bodyPr>
            <a:normAutofit fontScale="92500" lnSpcReduction="20000"/>
          </a:bodyPr>
          <a:lstStyle/>
          <a:p>
            <a:endParaRPr lang="en-GB" dirty="0" smtClean="0"/>
          </a:p>
          <a:p>
            <a:r>
              <a:rPr lang="en-GB" dirty="0" smtClean="0"/>
              <a:t>GP’s will require parental </a:t>
            </a:r>
            <a:r>
              <a:rPr lang="en-GB" dirty="0"/>
              <a:t>consent unless the </a:t>
            </a:r>
            <a:r>
              <a:rPr lang="en-GB" dirty="0" smtClean="0"/>
              <a:t>Safeguarding </a:t>
            </a:r>
            <a:r>
              <a:rPr lang="en-GB" dirty="0"/>
              <a:t>issues override this. </a:t>
            </a:r>
            <a:endParaRPr lang="en-GB" dirty="0" smtClean="0"/>
          </a:p>
          <a:p>
            <a:r>
              <a:rPr lang="en-GB" dirty="0" smtClean="0"/>
              <a:t>Sharing </a:t>
            </a:r>
            <a:r>
              <a:rPr lang="en-GB" dirty="0"/>
              <a:t>parental </a:t>
            </a:r>
            <a:r>
              <a:rPr lang="en-GB" dirty="0" smtClean="0"/>
              <a:t>information would only be made in exceptional circumstances.</a:t>
            </a:r>
          </a:p>
          <a:p>
            <a:r>
              <a:rPr lang="en-GB" dirty="0" smtClean="0"/>
              <a:t>The GP will need to consider the impacts of GDPR when safeguarding can’t override. </a:t>
            </a:r>
          </a:p>
          <a:p>
            <a:r>
              <a:rPr lang="en-GB" dirty="0" smtClean="0"/>
              <a:t>GP’s </a:t>
            </a:r>
            <a:r>
              <a:rPr lang="en-GB" dirty="0"/>
              <a:t>as individuals </a:t>
            </a:r>
            <a:r>
              <a:rPr lang="en-GB" dirty="0" smtClean="0"/>
              <a:t>will consider the legality of sharing information and the issues of liability. If necessary they will seek  advice from the General Medical Council (GMC).</a:t>
            </a:r>
            <a:endParaRPr lang="en-GB" dirty="0"/>
          </a:p>
        </p:txBody>
      </p:sp>
    </p:spTree>
    <p:extLst>
      <p:ext uri="{BB962C8B-B14F-4D97-AF65-F5344CB8AC3E}">
        <p14:creationId xmlns:p14="http://schemas.microsoft.com/office/powerpoint/2010/main" val="38171512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b="1" dirty="0" smtClean="0"/>
              <a:t>Was not brought – protecting </a:t>
            </a:r>
            <a:r>
              <a:rPr lang="en-GB" b="1" smtClean="0"/>
              <a:t>children </a:t>
            </a:r>
            <a:endParaRPr lang="en-GB" b="1" dirty="0"/>
          </a:p>
        </p:txBody>
      </p:sp>
      <p:sp>
        <p:nvSpPr>
          <p:cNvPr id="3" name="Content Placeholder 2"/>
          <p:cNvSpPr>
            <a:spLocks noGrp="1"/>
          </p:cNvSpPr>
          <p:nvPr>
            <p:ph idx="1"/>
          </p:nvPr>
        </p:nvSpPr>
        <p:spPr/>
        <p:txBody>
          <a:bodyPr>
            <a:normAutofit lnSpcReduction="10000"/>
          </a:bodyPr>
          <a:lstStyle/>
          <a:p>
            <a:pPr marL="0" indent="0">
              <a:buNone/>
            </a:pPr>
            <a:r>
              <a:rPr lang="en-GB" dirty="0">
                <a:hlinkClick r:id="rId2"/>
              </a:rPr>
              <a:t>https://</a:t>
            </a:r>
            <a:r>
              <a:rPr lang="en-GB" dirty="0" smtClean="0">
                <a:hlinkClick r:id="rId2"/>
              </a:rPr>
              <a:t>www.nottinghamshirehealthcare.nhs.uk/was-not-brought</a:t>
            </a:r>
            <a:endParaRPr lang="en-GB" dirty="0" smtClean="0"/>
          </a:p>
          <a:p>
            <a:pPr marL="0" indent="0">
              <a:buNone/>
            </a:pPr>
            <a:r>
              <a:rPr lang="en-GB" dirty="0"/>
              <a:t>Nottingham City Council, NHS Nottingham City CCG and the NCSCB have jointly commissioned</a:t>
            </a:r>
            <a:r>
              <a:rPr lang="en-GB" dirty="0">
                <a:hlinkClick r:id="rId3"/>
              </a:rPr>
              <a:t> an animation to encourage practitioners to identify children as ‘Was Not Brought’ </a:t>
            </a:r>
            <a:r>
              <a:rPr lang="en-GB" dirty="0"/>
              <a:t>as opposed to ‘Did Not Attend’ when referring to them not being presented at medical appointments.</a:t>
            </a:r>
          </a:p>
          <a:p>
            <a:pPr marL="0" indent="0">
              <a:buNone/>
            </a:pPr>
            <a:r>
              <a:rPr lang="en-GB" dirty="0"/>
              <a:t>This is to protect children who are unable to </a:t>
            </a:r>
            <a:r>
              <a:rPr lang="en-GB"/>
              <a:t>attend </a:t>
            </a:r>
            <a:r>
              <a:rPr lang="en-GB" smtClean="0"/>
              <a:t>appointments </a:t>
            </a:r>
            <a:r>
              <a:rPr lang="en-GB" dirty="0"/>
              <a:t>when an adult will not accompany them.</a:t>
            </a:r>
          </a:p>
          <a:p>
            <a:endParaRPr lang="en-GB" dirty="0"/>
          </a:p>
        </p:txBody>
      </p:sp>
    </p:spTree>
    <p:extLst>
      <p:ext uri="{BB962C8B-B14F-4D97-AF65-F5344CB8AC3E}">
        <p14:creationId xmlns:p14="http://schemas.microsoft.com/office/powerpoint/2010/main" val="340797892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44</TotalTime>
  <Words>320</Words>
  <Application>Microsoft Office PowerPoint</Application>
  <PresentationFormat>On-screen Show (4:3)</PresentationFormat>
  <Paragraphs>29</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 Improving Communication routes between Schools and GP Practices</vt:lpstr>
      <vt:lpstr>Who and how to contact?</vt:lpstr>
      <vt:lpstr>Guidelines for effective partnership working </vt:lpstr>
      <vt:lpstr>PowerPoint Presentation</vt:lpstr>
      <vt:lpstr>What information can  the GP practice share with the  DSL/Headteacher?</vt:lpstr>
      <vt:lpstr>Was not brought – protecting children </vt:lpstr>
    </vt:vector>
  </TitlesOfParts>
  <Company>Nottingham City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Draft Improving Communication routes between Schools and GP Practices</dc:title>
  <dc:creator>Pat Whitby</dc:creator>
  <cp:lastModifiedBy>Pat Whitby</cp:lastModifiedBy>
  <cp:revision>22</cp:revision>
  <dcterms:created xsi:type="dcterms:W3CDTF">2018-04-18T08:05:45Z</dcterms:created>
  <dcterms:modified xsi:type="dcterms:W3CDTF">2018-07-09T09:20:29Z</dcterms:modified>
</cp:coreProperties>
</file>