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65" r:id="rId4"/>
    <p:sldId id="259" r:id="rId5"/>
    <p:sldId id="261" r:id="rId6"/>
    <p:sldId id="353" r:id="rId7"/>
    <p:sldId id="355" r:id="rId8"/>
    <p:sldId id="356" r:id="rId9"/>
    <p:sldId id="324" r:id="rId10"/>
    <p:sldId id="278" r:id="rId11"/>
    <p:sldId id="302" r:id="rId12"/>
    <p:sldId id="305" r:id="rId13"/>
    <p:sldId id="335" r:id="rId14"/>
    <p:sldId id="336" r:id="rId15"/>
    <p:sldId id="357" r:id="rId16"/>
    <p:sldId id="340" r:id="rId17"/>
    <p:sldId id="358" r:id="rId18"/>
    <p:sldId id="359" r:id="rId19"/>
    <p:sldId id="360" r:id="rId20"/>
    <p:sldId id="354" r:id="rId21"/>
    <p:sldId id="361" r:id="rId22"/>
    <p:sldId id="362" r:id="rId23"/>
    <p:sldId id="275" r:id="rId24"/>
    <p:sldId id="363" r:id="rId25"/>
    <p:sldId id="364" r:id="rId26"/>
  </p:sldIdLst>
  <p:sldSz cx="9144000" cy="6858000" type="screen4x3"/>
  <p:notesSz cx="6865938" cy="9998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537"/>
    <a:srgbClr val="FB8420"/>
    <a:srgbClr val="F3900D"/>
    <a:srgbClr val="D4AE44"/>
    <a:srgbClr val="000000"/>
    <a:srgbClr val="E20077"/>
    <a:srgbClr val="246EB9"/>
    <a:srgbClr val="981C78"/>
    <a:srgbClr val="9DBE1D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45"/>
  </p:normalViewPr>
  <p:slideViewPr>
    <p:cSldViewPr snapToGrid="0" snapToObjects="1">
      <p:cViewPr varScale="1">
        <p:scale>
          <a:sx n="66" d="100"/>
          <a:sy n="66" d="100"/>
        </p:scale>
        <p:origin x="2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48" d="100"/>
          <a:sy n="148" d="100"/>
        </p:scale>
        <p:origin x="852" y="-357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F9CA0247-A7B5-E54E-905E-640A467EFB2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6F713E7-C0E5-E34E-9025-B86D895BF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42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7CF54195-24C6-CD4E-AD1F-5C8552BA3EA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66A7CFEF-59D8-6F4D-A98A-00E8FAF6C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1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7CFEF-59D8-6F4D-A98A-00E8FAF6C4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04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5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4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7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3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4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5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1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11,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0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estoppers-uk.org/fearles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estoppers-uk.org/fearles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mestoppers-uk.org/fearles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07DEA69-B226-36AD-8B95-13F589C8BD4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410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0472" y="2402227"/>
            <a:ext cx="7682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7</a:t>
            </a:r>
          </a:p>
          <a:p>
            <a:pPr algn="ctr"/>
            <a:r>
              <a:rPr lang="en-GB" sz="5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Knife Crime Lesson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BB8C2B-D827-3FA1-1DC4-DC06774A255F}"/>
              </a:ext>
            </a:extLst>
          </p:cNvPr>
          <p:cNvGrpSpPr/>
          <p:nvPr/>
        </p:nvGrpSpPr>
        <p:grpSpPr>
          <a:xfrm>
            <a:off x="1998884" y="5047124"/>
            <a:ext cx="5216924" cy="1293710"/>
            <a:chOff x="1786504" y="5244179"/>
            <a:chExt cx="5621053" cy="140356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24D4A55-D0E0-D6E9-F23A-F52BD4CBD9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75534" y="6225946"/>
              <a:ext cx="2695581" cy="395826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1C185FE-1E63-2DD1-BA53-0DE8BAA75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55955" y="6199974"/>
              <a:ext cx="1551602" cy="44776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6C85AA2-3B72-4BDF-EA4F-5D37C5C05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20143" y="5244179"/>
              <a:ext cx="742531" cy="91542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D1C48FC-71DF-D916-A292-D085416F55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r="19070"/>
            <a:stretch/>
          </p:blipFill>
          <p:spPr>
            <a:xfrm>
              <a:off x="1786504" y="5665091"/>
              <a:ext cx="1499890" cy="42873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0E445D1-F825-F2AE-7DDA-00AC3085F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356210" y="5305263"/>
              <a:ext cx="982415" cy="854624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848FF76-B726-31BD-009B-077EC9F36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570719" y="5585541"/>
              <a:ext cx="1285236" cy="508286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17ABEEA-271D-E46C-FFCE-5EB3A2FEECD8}"/>
              </a:ext>
            </a:extLst>
          </p:cNvPr>
          <p:cNvSpPr txBox="1"/>
          <p:nvPr/>
        </p:nvSpPr>
        <p:spPr>
          <a:xfrm>
            <a:off x="701840" y="6471734"/>
            <a:ext cx="7682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Slides designed in collaboration with students at West Notts College</a:t>
            </a:r>
          </a:p>
        </p:txBody>
      </p:sp>
      <p:pic>
        <p:nvPicPr>
          <p:cNvPr id="4" name="Picture 3" descr="A logo for a museum&#10;&#10;Description automatically generated">
            <a:extLst>
              <a:ext uri="{FF2B5EF4-FFF2-40B4-BE49-F238E27FC236}">
                <a16:creationId xmlns:a16="http://schemas.microsoft.com/office/drawing/2014/main" id="{E5464E28-E5E7-4652-BF75-EBCB3D6998F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460" y="5815735"/>
            <a:ext cx="968570" cy="59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31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DF6FD681-A634-F67C-4310-6AF66BEF3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29677" y="-31368"/>
            <a:ext cx="7684646" cy="21527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  <a:p>
            <a:pPr algn="ctr"/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shopkeeper sells a knife to a 17-year-old</a:t>
            </a:r>
            <a:r>
              <a:rPr lang="en-US" sz="4400" b="1" dirty="0">
                <a:solidFill>
                  <a:srgbClr val="FB84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/>
            <a:endParaRPr lang="en-US" sz="4300" b="1" u="sng" dirty="0">
              <a:solidFill>
                <a:srgbClr val="FB8420"/>
              </a:solidFill>
              <a:latin typeface="Corbel" panose="020B0503020204020204" pitchFamily="34" charset="0"/>
            </a:endParaRPr>
          </a:p>
          <a:p>
            <a:pPr algn="ctr"/>
            <a:endParaRPr lang="en-US" sz="4300" b="1" u="sng" dirty="0">
              <a:solidFill>
                <a:srgbClr val="FB8420"/>
              </a:solidFill>
              <a:latin typeface="Corbel" panose="020B0503020204020204" pitchFamily="34" charset="0"/>
            </a:endParaRPr>
          </a:p>
          <a:p>
            <a:pPr algn="ctr"/>
            <a:endParaRPr lang="en-US" sz="4300" b="1" u="sng" dirty="0">
              <a:solidFill>
                <a:srgbClr val="FB8420"/>
              </a:solidFill>
              <a:latin typeface="Corbel" panose="020B0503020204020204" pitchFamily="34" charset="0"/>
            </a:endParaRPr>
          </a:p>
          <a:p>
            <a:pPr algn="ctr"/>
            <a:endParaRPr lang="en-US" sz="4300" b="1" u="sng" dirty="0">
              <a:solidFill>
                <a:srgbClr val="FB8420"/>
              </a:solidFill>
              <a:latin typeface="Corbel" panose="020B0503020204020204" pitchFamily="34" charset="0"/>
            </a:endParaRPr>
          </a:p>
          <a:p>
            <a:pPr algn="ctr"/>
            <a:endParaRPr lang="en-US" sz="2800" dirty="0">
              <a:latin typeface="Corbel" panose="020B0503020204020204" pitchFamily="34" charset="0"/>
            </a:endParaRPr>
          </a:p>
          <a:p>
            <a:pPr algn="ctr"/>
            <a:endParaRPr lang="en-US" sz="4400" b="1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algn="ctr"/>
            <a:endParaRPr lang="en-US" sz="4400" b="1" dirty="0">
              <a:latin typeface="Corbel" panose="020B0503020204020204" pitchFamily="34" charset="0"/>
            </a:endParaRPr>
          </a:p>
          <a:p>
            <a:endParaRPr lang="en-US" sz="4400" dirty="0">
              <a:latin typeface="Corbel" panose="020B0503020204020204" pitchFamily="34" charset="0"/>
            </a:endParaRPr>
          </a:p>
          <a:p>
            <a:endParaRPr lang="en-US" sz="2800" dirty="0"/>
          </a:p>
          <a:p>
            <a:pPr marL="514350" indent="-514350">
              <a:buAutoNum type="arabicPeriod"/>
            </a:pP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F6FA7C-5A29-D3E2-C2FE-F4941078F6AF}"/>
              </a:ext>
            </a:extLst>
          </p:cNvPr>
          <p:cNvSpPr txBox="1"/>
          <p:nvPr/>
        </p:nvSpPr>
        <p:spPr>
          <a:xfrm>
            <a:off x="1027346" y="2936992"/>
            <a:ext cx="708930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an offence to sell a knife in England and Wales to a person under 18 unless it has a folding blade 3 inches long or less.  This also covers purchases made online.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94E397-F02E-DB0D-AC33-31BB6DBE7384}"/>
              </a:ext>
            </a:extLst>
          </p:cNvPr>
          <p:cNvSpPr txBox="1"/>
          <p:nvPr/>
        </p:nvSpPr>
        <p:spPr>
          <a:xfrm>
            <a:off x="3896548" y="4893733"/>
            <a:ext cx="1360312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29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AA05D2D3-05E2-9DD6-7FAE-650F46E98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467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54250" y="351498"/>
            <a:ext cx="7990029" cy="196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young person takes their brother’s fishing knife to the park to show their friends.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98EF2-F281-792F-EC59-68B83942341C}"/>
              </a:ext>
            </a:extLst>
          </p:cNvPr>
          <p:cNvSpPr txBox="1"/>
          <p:nvPr/>
        </p:nvSpPr>
        <p:spPr>
          <a:xfrm>
            <a:off x="1017882" y="3049881"/>
            <a:ext cx="710823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illegal to carry a fishing knife if you are not fishing. It is against the law to carry a knife or offensive weapon in a public place (without good reason).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C85496-0E35-628A-4F52-E076CFAD78E8}"/>
              </a:ext>
            </a:extLst>
          </p:cNvPr>
          <p:cNvSpPr txBox="1"/>
          <p:nvPr/>
        </p:nvSpPr>
        <p:spPr>
          <a:xfrm>
            <a:off x="3200400" y="4573881"/>
            <a:ext cx="27432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404040"/>
                </a:solidFill>
                <a:cs typeface="Segoe UI"/>
              </a:rPr>
              <a:t>​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</a:p>
        </p:txBody>
      </p:sp>
    </p:spTree>
    <p:extLst>
      <p:ext uri="{BB962C8B-B14F-4D97-AF65-F5344CB8AC3E}">
        <p14:creationId xmlns:p14="http://schemas.microsoft.com/office/powerpoint/2010/main" val="536433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85DCD511-F711-C724-8970-BF9F4F8BE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467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591096" y="277330"/>
            <a:ext cx="7990029" cy="196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an argument between two young people, one takes out a penknife and uses it to threaten the other.</a:t>
            </a:r>
          </a:p>
          <a:p>
            <a:pPr algn="ctr"/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2DB7A6-646E-D4D9-7751-358CADA7494D}"/>
              </a:ext>
            </a:extLst>
          </p:cNvPr>
          <p:cNvSpPr txBox="1"/>
          <p:nvPr/>
        </p:nvSpPr>
        <p:spPr>
          <a:xfrm>
            <a:off x="1083734" y="3134549"/>
            <a:ext cx="700475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against the law to threaten someone with a knife or offensive weapon on school premises and in public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A00F0-ABB7-9EE2-4C27-93C441BFE344}"/>
              </a:ext>
            </a:extLst>
          </p:cNvPr>
          <p:cNvSpPr txBox="1"/>
          <p:nvPr/>
        </p:nvSpPr>
        <p:spPr>
          <a:xfrm>
            <a:off x="3924770" y="4611511"/>
            <a:ext cx="1332089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10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EF65EEC1-A71E-FB8A-D7AC-76992E4B1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93" y="-11012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8193" y="774419"/>
            <a:ext cx="9144000" cy="196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person carries a knife for protection.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7724C0-545C-9A04-6480-08C10B1125F1}"/>
              </a:ext>
            </a:extLst>
          </p:cNvPr>
          <p:cNvSpPr txBox="1"/>
          <p:nvPr/>
        </p:nvSpPr>
        <p:spPr>
          <a:xfrm>
            <a:off x="933215" y="3002845"/>
            <a:ext cx="7484533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never acceptable to carry a knife for protection.  There are better ways to deal with fear or conflict. 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31A490-8673-9731-C3FD-3AD2868F73DA}"/>
              </a:ext>
            </a:extLst>
          </p:cNvPr>
          <p:cNvSpPr txBox="1"/>
          <p:nvPr/>
        </p:nvSpPr>
        <p:spPr>
          <a:xfrm>
            <a:off x="3934178" y="4555066"/>
            <a:ext cx="148260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44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DA37BD46-F98C-C9B2-B21A-5950BCCEA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467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81001" y="228633"/>
            <a:ext cx="7990029" cy="196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teacher searches a pupil who they suspect has a knife or weapon without the pupil’s permission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899080-1505-1D0B-F770-C28633EB969A}"/>
              </a:ext>
            </a:extLst>
          </p:cNvPr>
          <p:cNvSpPr txBox="1"/>
          <p:nvPr/>
        </p:nvSpPr>
        <p:spPr>
          <a:xfrm>
            <a:off x="3905955" y="5279437"/>
            <a:ext cx="15014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latin typeface="Corbel"/>
              </a:rPr>
              <a:t>Legal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FB79C0-28D1-4065-80FE-B69F5559938E}"/>
              </a:ext>
            </a:extLst>
          </p:cNvPr>
          <p:cNvSpPr txBox="1"/>
          <p:nvPr/>
        </p:nvSpPr>
        <p:spPr>
          <a:xfrm>
            <a:off x="933215" y="2925165"/>
            <a:ext cx="748453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against the law to possess a blade or sharp point or an offensive weapon on school premises.  Teachers can search for knives and weapons whether a pupil gives permission or not.  This would not include an intimate search and the staff member would be the same gender as the pupil.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20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DA37BD46-F98C-C9B2-B21A-5950BCCEA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467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81001" y="228633"/>
            <a:ext cx="7990029" cy="1967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youngest age that someone can be arrested and charged with an offence in England?</a:t>
            </a:r>
            <a:endParaRPr lang="en-US" sz="3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899080-1505-1D0B-F770-C28633EB969A}"/>
              </a:ext>
            </a:extLst>
          </p:cNvPr>
          <p:cNvSpPr txBox="1"/>
          <p:nvPr/>
        </p:nvSpPr>
        <p:spPr>
          <a:xfrm>
            <a:off x="3439115" y="3614853"/>
            <a:ext cx="2265770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>
                <a:solidFill>
                  <a:srgbClr val="0E153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years of age</a:t>
            </a:r>
            <a:endParaRPr lang="en-US" sz="4400" dirty="0">
              <a:solidFill>
                <a:srgbClr val="0E153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522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D5C15521-3ACB-C208-DC9F-E8B128226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8467"/>
            <a:ext cx="9144000" cy="684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08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564" y="2171341"/>
            <a:ext cx="5660943" cy="25652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Nate is 13.  He is being bullied at school and is scared every day.  A few weeks ago, he took a Stanley knife out of his Dad’s toolbox and put it in his school bag.  He thinks if the bullying gets too bad, he can threaten them with the knife.  </a:t>
            </a:r>
          </a:p>
          <a:p>
            <a:pPr marL="0" indent="0">
              <a:buNone/>
            </a:pPr>
            <a:endParaRPr lang="en-GB" dirty="0">
              <a:solidFill>
                <a:srgbClr val="981C78"/>
              </a:solidFill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54B73-7786-89AD-E3A8-A671DD3D8D72}"/>
              </a:ext>
            </a:extLst>
          </p:cNvPr>
          <p:cNvSpPr txBox="1"/>
          <p:nvPr/>
        </p:nvSpPr>
        <p:spPr>
          <a:xfrm>
            <a:off x="533773" y="4987405"/>
            <a:ext cx="80764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buNone/>
            </a:pPr>
            <a:r>
              <a:rPr lang="en-GB" sz="2400" b="1" i="1" u="sng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Discuss:</a:t>
            </a:r>
          </a:p>
          <a:p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he committing a crime?</a:t>
            </a:r>
          </a:p>
          <a:p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might be the consequences of this scenario?</a:t>
            </a:r>
          </a:p>
          <a:p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would you say/do to Nate if you knew he had the knife?</a:t>
            </a:r>
          </a:p>
        </p:txBody>
      </p:sp>
      <p:pic>
        <p:nvPicPr>
          <p:cNvPr id="5" name="Picture 4" descr="A person in a black hoodie&#10;&#10;Description automatically generated">
            <a:extLst>
              <a:ext uri="{FF2B5EF4-FFF2-40B4-BE49-F238E27FC236}">
                <a16:creationId xmlns:a16="http://schemas.microsoft.com/office/drawing/2014/main" id="{1A7B17B6-D03C-42E9-9096-75148981059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679" y="2556600"/>
            <a:ext cx="2593149" cy="256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14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sz="2800" dirty="0">
              <a:ea typeface="Calibri"/>
              <a:cs typeface="Calibri"/>
            </a:endParaRPr>
          </a:p>
          <a:p>
            <a:pPr marL="457200" lvl="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He will be interviewed about the offence by the police.</a:t>
            </a: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lvl="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lvl="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He will be sent to the Youth Justice Service who will decide if he should receive an outcome (for example a caution), he will also get a programme of support.</a:t>
            </a: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If Nate has previous convictions for possessing a blade or sharply pointed article, he would attend court and may receive a community order or custody.</a:t>
            </a: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endParaRPr lang="en-GB" dirty="0">
              <a:solidFill>
                <a:srgbClr val="002060"/>
              </a:solidFill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If Nate is caught with the knife..</a:t>
            </a:r>
          </a:p>
        </p:txBody>
      </p:sp>
    </p:spTree>
    <p:extLst>
      <p:ext uri="{BB962C8B-B14F-4D97-AF65-F5344CB8AC3E}">
        <p14:creationId xmlns:p14="http://schemas.microsoft.com/office/powerpoint/2010/main" val="91789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GB" sz="2800" dirty="0">
              <a:ea typeface="Calibri"/>
              <a:cs typeface="Calibri"/>
            </a:endParaRP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If Nate threatened someone with the knife, he could be charged. This will result in a referral to the Youth Justice Service for assessment and intervention, and will lead to a community order or custody.</a:t>
            </a: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lvl="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457200" indent="-4572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If Nate stabbed someone with the knife he could be charged with assault including murder.  This will result in a referral to the Youth Justice Service for assessment and intervention, and will lead to a high level community order or custody.</a:t>
            </a:r>
            <a:endParaRPr lang="en-GB" sz="2800" dirty="0">
              <a:solidFill>
                <a:srgbClr val="002060"/>
              </a:solidFill>
              <a:ea typeface="Calibri"/>
              <a:cs typeface="Calibri"/>
            </a:endParaRP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endParaRPr lang="en-GB" dirty="0">
              <a:solidFill>
                <a:srgbClr val="002060"/>
              </a:solidFill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What if things go further?</a:t>
            </a:r>
          </a:p>
        </p:txBody>
      </p:sp>
    </p:spTree>
    <p:extLst>
      <p:ext uri="{BB962C8B-B14F-4D97-AF65-F5344CB8AC3E}">
        <p14:creationId xmlns:p14="http://schemas.microsoft.com/office/powerpoint/2010/main" val="18483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Peers not wanting to be friends with him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Fear/judgement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Further trouble because people think he is aggressive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Disruption to education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Suspension or exclusion from school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Future opportunities, </a:t>
            </a:r>
            <a:r>
              <a:rPr lang="en-GB" dirty="0" err="1">
                <a:solidFill>
                  <a:srgbClr val="002060"/>
                </a:solidFill>
              </a:rPr>
              <a:t>eg.</a:t>
            </a:r>
            <a:r>
              <a:rPr lang="en-GB" dirty="0">
                <a:solidFill>
                  <a:srgbClr val="002060"/>
                </a:solidFill>
              </a:rPr>
              <a:t> college, universities, jobs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Foreign travel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Injury to Nate or others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Death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Change of school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Timetable and teacher changes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Alternative provision placement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Damage to family relationships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Possible criminal record</a:t>
            </a:r>
            <a:endParaRPr lang="en-GB" dirty="0">
              <a:solidFill>
                <a:srgbClr val="002060"/>
              </a:solidFill>
              <a:ea typeface="Calibri"/>
              <a:cs typeface="Calibri"/>
            </a:endParaRP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endParaRPr lang="en-GB" dirty="0">
              <a:solidFill>
                <a:srgbClr val="002060"/>
              </a:solidFill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Other possible consequences</a:t>
            </a:r>
          </a:p>
        </p:txBody>
      </p:sp>
    </p:spTree>
    <p:extLst>
      <p:ext uri="{BB962C8B-B14F-4D97-AF65-F5344CB8AC3E}">
        <p14:creationId xmlns:p14="http://schemas.microsoft.com/office/powerpoint/2010/main" val="405704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914E30-ACE7-E6C5-34BB-44C27F98080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4106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987702"/>
            <a:ext cx="530294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Before we begin…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3997" y="2921336"/>
            <a:ext cx="5732166" cy="32080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endParaRPr lang="en-GB" sz="2900" dirty="0">
              <a:solidFill>
                <a:srgbClr val="002060"/>
              </a:solidFill>
              <a:ea typeface="Adobe Gothic Std B" panose="020B0800000000000000" pitchFamily="34" charset="-128"/>
              <a:cs typeface="Londrina Solid" charset="0"/>
            </a:endParaRPr>
          </a:p>
          <a:p>
            <a:pPr fontAlgn="ctr"/>
            <a:r>
              <a:rPr lang="en-GB" sz="3200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Knife crime is very serious.  It may have affected you or people you know.</a:t>
            </a:r>
          </a:p>
          <a:p>
            <a:pPr fontAlgn="ctr"/>
            <a:endParaRPr lang="en-GB" sz="3200" dirty="0">
              <a:solidFill>
                <a:srgbClr val="002060"/>
              </a:solidFill>
              <a:ea typeface="Londrina Solid" charset="0"/>
              <a:cs typeface="Londrina Solid" charset="0"/>
            </a:endParaRPr>
          </a:p>
          <a:p>
            <a:pPr fontAlgn="ctr"/>
            <a:r>
              <a:rPr lang="en-GB" sz="3200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If you (or someone you know) feel worried or anxious during or after the session or at any time, please let someone know.</a:t>
            </a:r>
          </a:p>
          <a:p>
            <a:pPr fontAlgn="ctr"/>
            <a:endParaRPr lang="en-GB" sz="3200" dirty="0">
              <a:solidFill>
                <a:srgbClr val="002060"/>
              </a:solidFill>
              <a:ea typeface="Londrina Solid" charset="0"/>
              <a:cs typeface="Arial" panose="020B0604020202020204" pitchFamily="34" charset="0"/>
            </a:endParaRPr>
          </a:p>
          <a:p>
            <a:pPr lvl="0"/>
            <a:r>
              <a:rPr lang="en-GB" sz="32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If you want to give information anonymously, you can through Crimestoppers’ “Fearless” youth service on 0800 555 111 or </a:t>
            </a:r>
            <a:r>
              <a:rPr lang="en-GB" sz="3200" dirty="0">
                <a:solidFill>
                  <a:srgbClr val="002060"/>
                </a:solidFill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www.crimestoppers-uk.org/fearless</a:t>
            </a:r>
            <a:endParaRPr lang="en-US" dirty="0">
              <a:solidFill>
                <a:srgbClr val="002060"/>
              </a:solidFill>
              <a:ea typeface="Londrina Solid" charset="0"/>
              <a:cs typeface="Londrina Solid" charset="0"/>
            </a:endParaRPr>
          </a:p>
        </p:txBody>
      </p:sp>
      <p:pic>
        <p:nvPicPr>
          <p:cNvPr id="2" name="Picture 1" descr="A pair of white and orange speech bubbles&#10;&#10;Description automatically generated">
            <a:extLst>
              <a:ext uri="{FF2B5EF4-FFF2-40B4-BE49-F238E27FC236}">
                <a16:creationId xmlns:a16="http://schemas.microsoft.com/office/drawing/2014/main" id="{65A8E213-E359-9786-9C41-B251AEA4DED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163" y="3437467"/>
            <a:ext cx="2822306" cy="258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5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D057076E-F374-4C25-21F0-6C497E88C782}"/>
              </a:ext>
            </a:extLst>
          </p:cNvPr>
          <p:cNvSpPr/>
          <p:nvPr/>
        </p:nvSpPr>
        <p:spPr>
          <a:xfrm>
            <a:off x="960120" y="173736"/>
            <a:ext cx="7077456" cy="65561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7417F0-F563-5FD2-1F41-61190C62A1D1}"/>
              </a:ext>
            </a:extLst>
          </p:cNvPr>
          <p:cNvSpPr txBox="1"/>
          <p:nvPr/>
        </p:nvSpPr>
        <p:spPr>
          <a:xfrm rot="20580258">
            <a:off x="1987932" y="4112368"/>
            <a:ext cx="662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9DBE1D"/>
                </a:solidFill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970B4A-559F-BC9E-AD49-D68B4E95EDF5}"/>
              </a:ext>
            </a:extLst>
          </p:cNvPr>
          <p:cNvSpPr txBox="1"/>
          <p:nvPr/>
        </p:nvSpPr>
        <p:spPr>
          <a:xfrm rot="20799441">
            <a:off x="2264854" y="942993"/>
            <a:ext cx="38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981C78"/>
                </a:solidFill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9E9F4C-2CE9-0320-79FD-079671FBA83F}"/>
              </a:ext>
            </a:extLst>
          </p:cNvPr>
          <p:cNvSpPr txBox="1"/>
          <p:nvPr/>
        </p:nvSpPr>
        <p:spPr>
          <a:xfrm rot="430545">
            <a:off x="6287805" y="4364570"/>
            <a:ext cx="128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EA511E"/>
                </a:solidFill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192453-A5D5-6A31-C7CD-1EBEC6BA70A0}"/>
              </a:ext>
            </a:extLst>
          </p:cNvPr>
          <p:cNvSpPr txBox="1"/>
          <p:nvPr/>
        </p:nvSpPr>
        <p:spPr>
          <a:xfrm rot="20996416">
            <a:off x="1117490" y="4805296"/>
            <a:ext cx="117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236EB6"/>
                </a:solidFill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82EF05-D35A-474F-1075-893E3873A5CD}"/>
              </a:ext>
            </a:extLst>
          </p:cNvPr>
          <p:cNvSpPr txBox="1"/>
          <p:nvPr/>
        </p:nvSpPr>
        <p:spPr>
          <a:xfrm rot="1252894">
            <a:off x="7236097" y="4964422"/>
            <a:ext cx="723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25313D"/>
                </a:solidFill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839E79-E78D-51D6-A507-E2AD971C7CF4}"/>
              </a:ext>
            </a:extLst>
          </p:cNvPr>
          <p:cNvSpPr txBox="1"/>
          <p:nvPr/>
        </p:nvSpPr>
        <p:spPr>
          <a:xfrm rot="933012">
            <a:off x="6344554" y="997531"/>
            <a:ext cx="366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DFB0F5-3F29-C880-BC55-87EEE6D85663}"/>
              </a:ext>
            </a:extLst>
          </p:cNvPr>
          <p:cNvSpPr txBox="1"/>
          <p:nvPr/>
        </p:nvSpPr>
        <p:spPr>
          <a:xfrm>
            <a:off x="3116146" y="-433596"/>
            <a:ext cx="22478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9600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617" y="2616106"/>
            <a:ext cx="624276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else could Nate deal with the bullying?</a:t>
            </a:r>
          </a:p>
        </p:txBody>
      </p:sp>
    </p:spTree>
    <p:extLst>
      <p:ext uri="{BB962C8B-B14F-4D97-AF65-F5344CB8AC3E}">
        <p14:creationId xmlns:p14="http://schemas.microsoft.com/office/powerpoint/2010/main" val="397810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4" y="3176337"/>
            <a:ext cx="5611103" cy="346013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such thing as a safe place to stab someone, all stab wounds could lead to life-threatening injury or death.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  <a:ea typeface="Londrina Solid" charset="0"/>
              <a:cs typeface="Calibri" panose="020F0502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No safe place to stab</a:t>
            </a:r>
          </a:p>
        </p:txBody>
      </p:sp>
      <p:pic>
        <p:nvPicPr>
          <p:cNvPr id="4" name="Picture 3" descr="A diagram of a human body&#10;&#10;Description automatically generated">
            <a:extLst>
              <a:ext uri="{FF2B5EF4-FFF2-40B4-BE49-F238E27FC236}">
                <a16:creationId xmlns:a16="http://schemas.microsoft.com/office/drawing/2014/main" id="{9A0CFFAF-D614-4E5F-BE0B-36906448EEA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591" y="2373800"/>
            <a:ext cx="2131335" cy="426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55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Keep yourself and others safe by not carrying a knife.  It is against the law to buy and/or carry a knife (except a folding blade of less than 3 inches)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you know or suspect someone has a knife: don’t go near them, stay calm, remove yourself from the situation if you are near to them, report it to a trusted adult or the police.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Bullying is not acceptable.  We all have a responsibility to prevent bullying.  If you, or someone else, is being bullied, report it to an adult at school or home.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Key points</a:t>
            </a:r>
          </a:p>
        </p:txBody>
      </p:sp>
    </p:spTree>
    <p:extLst>
      <p:ext uri="{BB962C8B-B14F-4D97-AF65-F5344CB8AC3E}">
        <p14:creationId xmlns:p14="http://schemas.microsoft.com/office/powerpoint/2010/main" val="17719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7670AB-5691-ADFF-C479-2CF8FB42DD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9330" y="8467"/>
            <a:ext cx="9342782" cy="6841066"/>
          </a:xfrm>
          <a:prstGeom prst="rect">
            <a:avLst/>
          </a:prstGeom>
        </p:spPr>
      </p:pic>
      <p:pic>
        <p:nvPicPr>
          <p:cNvPr id="6" name="Picture 5" descr="A rolled up paper with a blue ribbon&#10;&#10;Description automatically generated">
            <a:extLst>
              <a:ext uri="{FF2B5EF4-FFF2-40B4-BE49-F238E27FC236}">
                <a16:creationId xmlns:a16="http://schemas.microsoft.com/office/drawing/2014/main" id="{ECD369A3-EFBE-C774-7968-D16735C1C02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40966" flipH="1">
            <a:off x="695030" y="2144493"/>
            <a:ext cx="4389078" cy="485422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3377A44-DD86-FEA0-EF36-C7C1C3B9F16D}"/>
              </a:ext>
            </a:extLst>
          </p:cNvPr>
          <p:cNvSpPr txBox="1">
            <a:spLocks/>
          </p:cNvSpPr>
          <p:nvPr/>
        </p:nvSpPr>
        <p:spPr>
          <a:xfrm>
            <a:off x="-109330" y="894522"/>
            <a:ext cx="8816010" cy="89772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To stop knife crime, I pledge to…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D56C733-642B-19DB-EAC9-92870581D1C0}"/>
              </a:ext>
            </a:extLst>
          </p:cNvPr>
          <p:cNvSpPr txBox="1">
            <a:spLocks/>
          </p:cNvSpPr>
          <p:nvPr/>
        </p:nvSpPr>
        <p:spPr>
          <a:xfrm>
            <a:off x="4342210" y="4616890"/>
            <a:ext cx="4599440" cy="89772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#</a:t>
            </a:r>
            <a:r>
              <a:rPr lang="en-US" sz="4000" cap="none" dirty="0" err="1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NottsAgainstKnives</a:t>
            </a:r>
            <a:endParaRPr lang="en-US" sz="4000" cap="none" dirty="0">
              <a:solidFill>
                <a:srgbClr val="002060"/>
              </a:solidFill>
              <a:latin typeface="Calibri" panose="020F0502020204030204" pitchFamily="34" charset="0"/>
              <a:ea typeface="Londrina Solid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7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you know someone is carrying a knife, call 999 as soon as possible.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you know someone who has carried a knife in the past call 101.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  <a:p>
            <a:pPr marL="342900" indent="-342900">
              <a:lnSpc>
                <a:spcPct val="8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you want to give information anonymously, you can go through Crimestoppers Fearless youth service on 0800 555 111 </a:t>
            </a:r>
            <a:r>
              <a:rPr lang="en-GB" sz="2400" dirty="0">
                <a:solidFill>
                  <a:srgbClr val="002060"/>
                </a:solidFill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www.crimestoppers-uk.org/fearless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  <a:ea typeface="Calibri"/>
              <a:cs typeface="Calibr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878578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Reporting a crime</a:t>
            </a:r>
          </a:p>
        </p:txBody>
      </p:sp>
    </p:spTree>
    <p:extLst>
      <p:ext uri="{BB962C8B-B14F-4D97-AF65-F5344CB8AC3E}">
        <p14:creationId xmlns:p14="http://schemas.microsoft.com/office/powerpoint/2010/main" val="205761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8C1FFE98-1CE7-8226-5604-61D47D05095C}"/>
              </a:ext>
            </a:extLst>
          </p:cNvPr>
          <p:cNvSpPr/>
          <p:nvPr/>
        </p:nvSpPr>
        <p:spPr>
          <a:xfrm>
            <a:off x="960120" y="173736"/>
            <a:ext cx="7077456" cy="65561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1067BA-7492-B1A1-1452-229AF1886039}"/>
              </a:ext>
            </a:extLst>
          </p:cNvPr>
          <p:cNvSpPr txBox="1"/>
          <p:nvPr/>
        </p:nvSpPr>
        <p:spPr>
          <a:xfrm rot="20580258">
            <a:off x="1631600" y="3463143"/>
            <a:ext cx="662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9DBE1D"/>
                </a:solidFill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9AEF3-B250-1A54-2A10-D46A7256A2CF}"/>
              </a:ext>
            </a:extLst>
          </p:cNvPr>
          <p:cNvSpPr txBox="1"/>
          <p:nvPr/>
        </p:nvSpPr>
        <p:spPr>
          <a:xfrm rot="20799441">
            <a:off x="1549960" y="1263034"/>
            <a:ext cx="38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981C78"/>
                </a:solidFill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D4B4E2-132B-4DF8-EE14-AE6609C92BD0}"/>
              </a:ext>
            </a:extLst>
          </p:cNvPr>
          <p:cNvSpPr txBox="1"/>
          <p:nvPr/>
        </p:nvSpPr>
        <p:spPr>
          <a:xfrm rot="430545">
            <a:off x="6287805" y="4364570"/>
            <a:ext cx="128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EA511E"/>
                </a:solidFill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3C06A-7115-7C63-7CB4-1B3D4AF1D652}"/>
              </a:ext>
            </a:extLst>
          </p:cNvPr>
          <p:cNvSpPr txBox="1"/>
          <p:nvPr/>
        </p:nvSpPr>
        <p:spPr>
          <a:xfrm rot="20996416">
            <a:off x="3679432" y="5082890"/>
            <a:ext cx="117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236EB6"/>
                </a:solidFill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174824-C617-E8EB-6B56-156BAE73AB0D}"/>
              </a:ext>
            </a:extLst>
          </p:cNvPr>
          <p:cNvSpPr txBox="1"/>
          <p:nvPr/>
        </p:nvSpPr>
        <p:spPr>
          <a:xfrm rot="1252894">
            <a:off x="6876416" y="2253029"/>
            <a:ext cx="723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25313D"/>
                </a:solidFill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3A4306-C722-531D-53BD-316BBF4D28A8}"/>
              </a:ext>
            </a:extLst>
          </p:cNvPr>
          <p:cNvSpPr txBox="1"/>
          <p:nvPr/>
        </p:nvSpPr>
        <p:spPr>
          <a:xfrm rot="933012">
            <a:off x="5009530" y="310887"/>
            <a:ext cx="366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7F0AD9-667D-A392-9662-2E3759B7AA92}"/>
              </a:ext>
            </a:extLst>
          </p:cNvPr>
          <p:cNvSpPr txBox="1"/>
          <p:nvPr/>
        </p:nvSpPr>
        <p:spPr>
          <a:xfrm>
            <a:off x="2932030" y="-441570"/>
            <a:ext cx="3058481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0" dirty="0">
                <a:solidFill>
                  <a:srgbClr val="F3900D"/>
                </a:solidFill>
              </a:rPr>
              <a:t>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15393FE-13D3-1267-C48D-B2316C8308B9}"/>
              </a:ext>
            </a:extLst>
          </p:cNvPr>
          <p:cNvSpPr txBox="1">
            <a:spLocks/>
          </p:cNvSpPr>
          <p:nvPr/>
        </p:nvSpPr>
        <p:spPr>
          <a:xfrm>
            <a:off x="2086229" y="4138556"/>
            <a:ext cx="4760062" cy="596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What do you </a:t>
            </a:r>
            <a:r>
              <a:rPr lang="en-US" b="1" cap="none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know after </a:t>
            </a:r>
            <a:r>
              <a:rPr lang="en-US" b="1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the lesson?</a:t>
            </a:r>
          </a:p>
        </p:txBody>
      </p:sp>
    </p:spTree>
    <p:extLst>
      <p:ext uri="{BB962C8B-B14F-4D97-AF65-F5344CB8AC3E}">
        <p14:creationId xmlns:p14="http://schemas.microsoft.com/office/powerpoint/2010/main" val="380364138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8C1FFE98-1CE7-8226-5604-61D47D05095C}"/>
              </a:ext>
            </a:extLst>
          </p:cNvPr>
          <p:cNvSpPr/>
          <p:nvPr/>
        </p:nvSpPr>
        <p:spPr>
          <a:xfrm>
            <a:off x="960120" y="173736"/>
            <a:ext cx="7077456" cy="65561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1067BA-7492-B1A1-1452-229AF1886039}"/>
              </a:ext>
            </a:extLst>
          </p:cNvPr>
          <p:cNvSpPr txBox="1"/>
          <p:nvPr/>
        </p:nvSpPr>
        <p:spPr>
          <a:xfrm rot="20580258">
            <a:off x="1631600" y="3463143"/>
            <a:ext cx="662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9DBE1D"/>
                </a:solidFill>
              </a:rPr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9AEF3-B250-1A54-2A10-D46A7256A2CF}"/>
              </a:ext>
            </a:extLst>
          </p:cNvPr>
          <p:cNvSpPr txBox="1"/>
          <p:nvPr/>
        </p:nvSpPr>
        <p:spPr>
          <a:xfrm rot="20799441">
            <a:off x="1549960" y="1263034"/>
            <a:ext cx="38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981C78"/>
                </a:solidFill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D4B4E2-132B-4DF8-EE14-AE6609C92BD0}"/>
              </a:ext>
            </a:extLst>
          </p:cNvPr>
          <p:cNvSpPr txBox="1"/>
          <p:nvPr/>
        </p:nvSpPr>
        <p:spPr>
          <a:xfrm rot="430545">
            <a:off x="6287805" y="4364570"/>
            <a:ext cx="128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EA511E"/>
                </a:solidFill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3C06A-7115-7C63-7CB4-1B3D4AF1D652}"/>
              </a:ext>
            </a:extLst>
          </p:cNvPr>
          <p:cNvSpPr txBox="1"/>
          <p:nvPr/>
        </p:nvSpPr>
        <p:spPr>
          <a:xfrm rot="20996416">
            <a:off x="3679432" y="5082890"/>
            <a:ext cx="117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236EB6"/>
                </a:solidFill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174824-C617-E8EB-6B56-156BAE73AB0D}"/>
              </a:ext>
            </a:extLst>
          </p:cNvPr>
          <p:cNvSpPr txBox="1"/>
          <p:nvPr/>
        </p:nvSpPr>
        <p:spPr>
          <a:xfrm rot="1252894">
            <a:off x="6876416" y="2253029"/>
            <a:ext cx="723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25313D"/>
                </a:solidFill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3A4306-C722-531D-53BD-316BBF4D28A8}"/>
              </a:ext>
            </a:extLst>
          </p:cNvPr>
          <p:cNvSpPr txBox="1"/>
          <p:nvPr/>
        </p:nvSpPr>
        <p:spPr>
          <a:xfrm rot="933012">
            <a:off x="5009530" y="310887"/>
            <a:ext cx="366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7F0AD9-667D-A392-9662-2E3759B7AA92}"/>
              </a:ext>
            </a:extLst>
          </p:cNvPr>
          <p:cNvSpPr txBox="1"/>
          <p:nvPr/>
        </p:nvSpPr>
        <p:spPr>
          <a:xfrm>
            <a:off x="2932030" y="-441570"/>
            <a:ext cx="3058481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0" dirty="0">
                <a:solidFill>
                  <a:srgbClr val="F3900D"/>
                </a:solidFill>
              </a:rPr>
              <a:t>?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15393FE-13D3-1267-C48D-B2316C8308B9}"/>
              </a:ext>
            </a:extLst>
          </p:cNvPr>
          <p:cNvSpPr txBox="1">
            <a:spLocks/>
          </p:cNvSpPr>
          <p:nvPr/>
        </p:nvSpPr>
        <p:spPr>
          <a:xfrm>
            <a:off x="1962965" y="4138556"/>
            <a:ext cx="5110218" cy="596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What do you know at the start of the lesson?</a:t>
            </a:r>
          </a:p>
        </p:txBody>
      </p:sp>
    </p:spTree>
    <p:extLst>
      <p:ext uri="{BB962C8B-B14F-4D97-AF65-F5344CB8AC3E}">
        <p14:creationId xmlns:p14="http://schemas.microsoft.com/office/powerpoint/2010/main" val="383359203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and orange rectangle&#10;&#10;Description automatically generated">
            <a:extLst>
              <a:ext uri="{FF2B5EF4-FFF2-40B4-BE49-F238E27FC236}">
                <a16:creationId xmlns:a16="http://schemas.microsoft.com/office/drawing/2014/main" id="{920A75CB-9FB2-6B34-9765-E235B9EF4B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17" y="8467"/>
            <a:ext cx="9155317" cy="684953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36231" y="3178934"/>
            <a:ext cx="8510204" cy="31390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ctr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know the laws about carrying and using knives</a:t>
            </a:r>
          </a:p>
          <a:p>
            <a:pPr marL="457200" indent="-457200" fontAlgn="ctr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have considered the consequences of carrying a knife</a:t>
            </a:r>
          </a:p>
          <a:p>
            <a:pPr marL="457200" indent="-457200" fontAlgn="ctr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have explored different views and feelings about knife crime</a:t>
            </a:r>
          </a:p>
          <a:p>
            <a:pPr marL="457200" indent="-457200" fontAlgn="ctr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know what to do if someone is carrying a knife</a:t>
            </a:r>
          </a:p>
          <a:p>
            <a:endParaRPr lang="en-US" dirty="0"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060A6E7-65C8-8218-0BC5-DCD474122DC3}"/>
              </a:ext>
            </a:extLst>
          </p:cNvPr>
          <p:cNvSpPr txBox="1"/>
          <p:nvPr/>
        </p:nvSpPr>
        <p:spPr>
          <a:xfrm>
            <a:off x="146206" y="2589980"/>
            <a:ext cx="5760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By the end of the lesson, you will: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3FCF3-4AFB-4193-9E5B-E85C7E39BA4E}"/>
              </a:ext>
            </a:extLst>
          </p:cNvPr>
          <p:cNvSpPr txBox="1">
            <a:spLocks/>
          </p:cNvSpPr>
          <p:nvPr/>
        </p:nvSpPr>
        <p:spPr>
          <a:xfrm>
            <a:off x="-11317" y="977763"/>
            <a:ext cx="5917662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Intended outcomes</a:t>
            </a:r>
          </a:p>
        </p:txBody>
      </p:sp>
    </p:spTree>
    <p:extLst>
      <p:ext uri="{BB962C8B-B14F-4D97-AF65-F5344CB8AC3E}">
        <p14:creationId xmlns:p14="http://schemas.microsoft.com/office/powerpoint/2010/main" val="88128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4" y="2627373"/>
            <a:ext cx="8041756" cy="29382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Londrina Solid" charset="0"/>
                <a:ea typeface="Londrina Solid" charset="0"/>
                <a:cs typeface="Londrina Solid" charset="0"/>
              </a:rPr>
              <a:t>Share your ideas thoughtfully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Londrina Solid" charset="0"/>
                <a:ea typeface="Londrina Solid" charset="0"/>
                <a:cs typeface="Londrina Solid" charset="0"/>
              </a:rPr>
              <a:t>Listen carefully to adults and classmates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Londrina Solid" charset="0"/>
                <a:ea typeface="Londrina Solid" charset="0"/>
                <a:cs typeface="Londrina Solid" charset="0"/>
              </a:rPr>
              <a:t>Ask questions but not personal ones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Londrina Solid" charset="0"/>
                <a:ea typeface="Londrina Solid" charset="0"/>
                <a:cs typeface="Londrina Solid" charset="0"/>
              </a:rPr>
              <a:t>Be kind and respectful to each other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Londrina Solid" charset="0"/>
                <a:ea typeface="Londrina Solid" charset="0"/>
                <a:cs typeface="Londrina Solid" charset="0"/>
              </a:rPr>
              <a:t>Keep yourself and others safe</a:t>
            </a:r>
          </a:p>
        </p:txBody>
      </p:sp>
      <p:pic>
        <p:nvPicPr>
          <p:cNvPr id="3" name="Picture 2" descr="A couple of people holding hands&#10;&#10;Description automatically generated">
            <a:extLst>
              <a:ext uri="{FF2B5EF4-FFF2-40B4-BE49-F238E27FC236}">
                <a16:creationId xmlns:a16="http://schemas.microsoft.com/office/drawing/2014/main" id="{8F01CEDE-C19D-DF16-2E12-7C5CCB9DAA4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848" y="4528458"/>
            <a:ext cx="4642152" cy="232107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576014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Group agreement</a:t>
            </a:r>
          </a:p>
        </p:txBody>
      </p:sp>
    </p:spTree>
    <p:extLst>
      <p:ext uri="{BB962C8B-B14F-4D97-AF65-F5344CB8AC3E}">
        <p14:creationId xmlns:p14="http://schemas.microsoft.com/office/powerpoint/2010/main" val="210178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9E4137DD-EA47-1188-B7D1-7636AA1AA047}"/>
              </a:ext>
            </a:extLst>
          </p:cNvPr>
          <p:cNvSpPr/>
          <p:nvPr/>
        </p:nvSpPr>
        <p:spPr>
          <a:xfrm>
            <a:off x="1033272" y="173736"/>
            <a:ext cx="7077456" cy="65561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CCFF41-5A4B-834C-5534-DE08C0A29F93}"/>
              </a:ext>
            </a:extLst>
          </p:cNvPr>
          <p:cNvSpPr txBox="1"/>
          <p:nvPr/>
        </p:nvSpPr>
        <p:spPr>
          <a:xfrm rot="20580258">
            <a:off x="1987932" y="4112368"/>
            <a:ext cx="662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9DBE1D"/>
                </a:solidFill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10457C-3952-1F0F-7E09-9A299CA18A67}"/>
              </a:ext>
            </a:extLst>
          </p:cNvPr>
          <p:cNvSpPr txBox="1"/>
          <p:nvPr/>
        </p:nvSpPr>
        <p:spPr>
          <a:xfrm rot="20799441">
            <a:off x="2264854" y="942993"/>
            <a:ext cx="38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981C78"/>
                </a:solidFill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60D7AC-98CB-6BFB-238F-F48CA16397CA}"/>
              </a:ext>
            </a:extLst>
          </p:cNvPr>
          <p:cNvSpPr txBox="1"/>
          <p:nvPr/>
        </p:nvSpPr>
        <p:spPr>
          <a:xfrm rot="430545">
            <a:off x="6287805" y="4364570"/>
            <a:ext cx="128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EA511E"/>
                </a:solidFill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864819-3F98-1E2F-2795-9685E65A6023}"/>
              </a:ext>
            </a:extLst>
          </p:cNvPr>
          <p:cNvSpPr txBox="1"/>
          <p:nvPr/>
        </p:nvSpPr>
        <p:spPr>
          <a:xfrm rot="20996416">
            <a:off x="1117490" y="4805296"/>
            <a:ext cx="117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236EB6"/>
                </a:solidFill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6C1BDE-FA91-C097-D6CE-0AAAFC24927F}"/>
              </a:ext>
            </a:extLst>
          </p:cNvPr>
          <p:cNvSpPr txBox="1"/>
          <p:nvPr/>
        </p:nvSpPr>
        <p:spPr>
          <a:xfrm rot="1252894">
            <a:off x="7236097" y="4964422"/>
            <a:ext cx="723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25313D"/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C53E3D-E4E4-D579-5585-F23CC8F45431}"/>
              </a:ext>
            </a:extLst>
          </p:cNvPr>
          <p:cNvSpPr txBox="1"/>
          <p:nvPr/>
        </p:nvSpPr>
        <p:spPr>
          <a:xfrm rot="933012">
            <a:off x="6344554" y="997531"/>
            <a:ext cx="366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34CB87-3422-5959-4FBF-0DED7B144469}"/>
              </a:ext>
            </a:extLst>
          </p:cNvPr>
          <p:cNvSpPr txBox="1"/>
          <p:nvPr/>
        </p:nvSpPr>
        <p:spPr>
          <a:xfrm>
            <a:off x="3116146" y="-433596"/>
            <a:ext cx="22478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9600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5360" y="2764014"/>
            <a:ext cx="5116683" cy="1325563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knife crime?</a:t>
            </a:r>
            <a:endParaRPr lang="en-US" sz="7200" dirty="0">
              <a:solidFill>
                <a:srgbClr val="002060"/>
              </a:solidFill>
              <a:latin typeface="Calibri" panose="020F0502020204030204" pitchFamily="34" charset="0"/>
              <a:ea typeface="Calibri Light" panose="020F0302020204030204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62853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4" y="2627373"/>
            <a:ext cx="8041756" cy="4009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lnSpc>
                <a:spcPct val="150000"/>
              </a:lnSpc>
              <a:buClr>
                <a:srgbClr val="002060"/>
              </a:buClr>
            </a:pPr>
            <a:r>
              <a:rPr lang="en-GB" sz="2900" b="1" i="1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Knife crime is any crime involving a knife or sharp object. </a:t>
            </a: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This includes: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Carrying a knife (except for a knife with a folding blade of less than 3 inches)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Owning a banned knife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Threatening, injuring or fatally wounding someone with a knife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Trying to buy a knife if you are under 18</a:t>
            </a: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Self-defence or self-protection are </a:t>
            </a:r>
            <a:r>
              <a:rPr lang="en-GB" b="1" i="1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not</a:t>
            </a: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 valid reasons for carrying a knife or offensive weapon.</a:t>
            </a: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r>
              <a:rPr lang="en-GB" sz="2400" dirty="0">
                <a:solidFill>
                  <a:srgbClr val="002060"/>
                </a:solidFill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www.crimestoppers-uk.org/fearless</a:t>
            </a:r>
            <a:endParaRPr lang="en-GB" dirty="0">
              <a:solidFill>
                <a:srgbClr val="002060"/>
              </a:solidFill>
              <a:ea typeface="Londrina Solid" charset="0"/>
              <a:cs typeface="Londrina Solid" charset="0"/>
            </a:endParaRP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endParaRPr lang="en-GB" dirty="0">
              <a:solidFill>
                <a:srgbClr val="002060"/>
              </a:solidFill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576014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Knife crime</a:t>
            </a:r>
          </a:p>
        </p:txBody>
      </p:sp>
    </p:spTree>
    <p:extLst>
      <p:ext uri="{BB962C8B-B14F-4D97-AF65-F5344CB8AC3E}">
        <p14:creationId xmlns:p14="http://schemas.microsoft.com/office/powerpoint/2010/main" val="2414674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517A79-D378-620D-CBF5-9680EE42B9C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467"/>
            <a:ext cx="9144000" cy="684106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36243" y="2627373"/>
            <a:ext cx="8549537" cy="4009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lnSpc>
                <a:spcPct val="150000"/>
              </a:lnSpc>
              <a:buClr>
                <a:srgbClr val="002060"/>
              </a:buClr>
            </a:pPr>
            <a:r>
              <a:rPr lang="en-GB" sz="2900" b="1" i="1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What feelings and views might people have about knife crime?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young person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parent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police officer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doctor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teacher</a:t>
            </a:r>
          </a:p>
          <a:p>
            <a:pPr marL="342900" indent="-342900" fontAlgn="ctr">
              <a:lnSpc>
                <a:spcPct val="150000"/>
              </a:lnSpc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ea typeface="Londrina Solid" charset="0"/>
                <a:cs typeface="Londrina Solid" charset="0"/>
              </a:rPr>
              <a:t>A community member</a:t>
            </a:r>
          </a:p>
          <a:p>
            <a:pPr fontAlgn="ctr">
              <a:lnSpc>
                <a:spcPct val="150000"/>
              </a:lnSpc>
              <a:buClr>
                <a:srgbClr val="002060"/>
              </a:buClr>
            </a:pPr>
            <a:endParaRPr lang="en-GB" dirty="0">
              <a:solidFill>
                <a:srgbClr val="002060"/>
              </a:solidFill>
              <a:latin typeface="Londrina Solid" charset="0"/>
              <a:ea typeface="Londrina Solid" charset="0"/>
              <a:cs typeface="Londrina Solid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38E636-2106-BF16-440E-A27676C2A6AA}"/>
              </a:ext>
            </a:extLst>
          </p:cNvPr>
          <p:cNvSpPr txBox="1">
            <a:spLocks/>
          </p:cNvSpPr>
          <p:nvPr/>
        </p:nvSpPr>
        <p:spPr>
          <a:xfrm>
            <a:off x="0" y="941205"/>
            <a:ext cx="5760140" cy="80454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none" dirty="0">
                <a:solidFill>
                  <a:srgbClr val="002060"/>
                </a:solidFill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Feelings and views</a:t>
            </a:r>
          </a:p>
        </p:txBody>
      </p:sp>
    </p:spTree>
    <p:extLst>
      <p:ext uri="{BB962C8B-B14F-4D97-AF65-F5344CB8AC3E}">
        <p14:creationId xmlns:p14="http://schemas.microsoft.com/office/powerpoint/2010/main" val="203472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003B31B-0D2E-E647-61A4-EA9DA2BB8F81}"/>
              </a:ext>
            </a:extLst>
          </p:cNvPr>
          <p:cNvSpPr/>
          <p:nvPr/>
        </p:nvSpPr>
        <p:spPr>
          <a:xfrm>
            <a:off x="960120" y="173736"/>
            <a:ext cx="7077456" cy="655613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8872BF-D452-7098-9D18-FA03E922EC3B}"/>
              </a:ext>
            </a:extLst>
          </p:cNvPr>
          <p:cNvSpPr txBox="1"/>
          <p:nvPr/>
        </p:nvSpPr>
        <p:spPr>
          <a:xfrm rot="20580258">
            <a:off x="1987932" y="4112368"/>
            <a:ext cx="662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9DBE1D"/>
                </a:solidFill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1B9919-5091-8718-D5BF-DD5430900E67}"/>
              </a:ext>
            </a:extLst>
          </p:cNvPr>
          <p:cNvSpPr txBox="1"/>
          <p:nvPr/>
        </p:nvSpPr>
        <p:spPr>
          <a:xfrm rot="20799441">
            <a:off x="2264854" y="942993"/>
            <a:ext cx="385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981C78"/>
                </a:solidFill>
              </a:rPr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9332A3-FB1C-8B08-FBA4-544BED308604}"/>
              </a:ext>
            </a:extLst>
          </p:cNvPr>
          <p:cNvSpPr txBox="1"/>
          <p:nvPr/>
        </p:nvSpPr>
        <p:spPr>
          <a:xfrm rot="430545">
            <a:off x="6287805" y="4364570"/>
            <a:ext cx="12835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rgbClr val="EA511E"/>
                </a:solidFill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F5FEAF-F584-40CE-094C-717F347B30EC}"/>
              </a:ext>
            </a:extLst>
          </p:cNvPr>
          <p:cNvSpPr txBox="1"/>
          <p:nvPr/>
        </p:nvSpPr>
        <p:spPr>
          <a:xfrm rot="20996416">
            <a:off x="1117490" y="4805296"/>
            <a:ext cx="11778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rgbClr val="236EB6"/>
                </a:solidFill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F08A87-F6EF-C9B6-B11B-F22566BE584F}"/>
              </a:ext>
            </a:extLst>
          </p:cNvPr>
          <p:cNvSpPr txBox="1"/>
          <p:nvPr/>
        </p:nvSpPr>
        <p:spPr>
          <a:xfrm rot="1252894">
            <a:off x="7236097" y="4964422"/>
            <a:ext cx="7231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>
                <a:solidFill>
                  <a:srgbClr val="25313D"/>
                </a:solidFill>
              </a:rPr>
              <a:t>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615282-DAB5-3AD5-87FB-21CE05ABB5C1}"/>
              </a:ext>
            </a:extLst>
          </p:cNvPr>
          <p:cNvSpPr txBox="1"/>
          <p:nvPr/>
        </p:nvSpPr>
        <p:spPr>
          <a:xfrm rot="933012">
            <a:off x="6344554" y="997531"/>
            <a:ext cx="366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1765A3-E09C-D317-8168-971B6A198BC2}"/>
              </a:ext>
            </a:extLst>
          </p:cNvPr>
          <p:cNvSpPr txBox="1"/>
          <p:nvPr/>
        </p:nvSpPr>
        <p:spPr>
          <a:xfrm>
            <a:off x="3116146" y="-433596"/>
            <a:ext cx="22478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9600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51122" y="3032141"/>
            <a:ext cx="8041756" cy="79371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all" spc="-10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 Rounded MT Bold" panose="020F0704030504030204" pitchFamily="34" charset="0"/>
              <a:ea typeface="Londrina Solid" charset="0"/>
              <a:cs typeface="Londrina Solid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strike="noStrike" kern="12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Londrina Solid" charset="0"/>
                <a:cs typeface="Calibri" panose="020F0502020204030204" pitchFamily="34" charset="0"/>
              </a:rPr>
              <a:t>Legal or illegal?</a:t>
            </a:r>
          </a:p>
        </p:txBody>
      </p:sp>
    </p:spTree>
    <p:extLst>
      <p:ext uri="{BB962C8B-B14F-4D97-AF65-F5344CB8AC3E}">
        <p14:creationId xmlns:p14="http://schemas.microsoft.com/office/powerpoint/2010/main" val="255924043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Words>1155</Words>
  <Application>Microsoft Office PowerPoint</Application>
  <PresentationFormat>On-screen Show (4:3)</PresentationFormat>
  <Paragraphs>158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Rounded MT Bold</vt:lpstr>
      <vt:lpstr>Calibri</vt:lpstr>
      <vt:lpstr>Calibri Light</vt:lpstr>
      <vt:lpstr>Corbel</vt:lpstr>
      <vt:lpstr>Londrina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knife crime?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Scenario</vt:lpstr>
      <vt:lpstr>PowerPoint Presentation</vt:lpstr>
      <vt:lpstr>PowerPoint Presentation</vt:lpstr>
      <vt:lpstr>PowerPoint Presentation</vt:lpstr>
      <vt:lpstr>How else could Nate deal with the bullying?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Creating Potential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Knife crime</dc:title>
  <dc:creator>Catherine Kirk</dc:creator>
  <cp:lastModifiedBy>Catherine Kirk</cp:lastModifiedBy>
  <cp:revision>362</cp:revision>
  <cp:lastPrinted>2018-01-09T16:27:57Z</cp:lastPrinted>
  <dcterms:created xsi:type="dcterms:W3CDTF">2017-08-29T10:39:08Z</dcterms:created>
  <dcterms:modified xsi:type="dcterms:W3CDTF">2023-10-11T15:31:38Z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9a534a-49dd-43c4-b4e5-f206b4dbf0e4_Enabled">
    <vt:lpwstr>true</vt:lpwstr>
  </property>
  <property fmtid="{D5CDD505-2E9C-101B-9397-08002B2CF9AE}" pid="3" name="MSIP_Label_0c9a534a-49dd-43c4-b4e5-f206b4dbf0e4_SetDate">
    <vt:lpwstr>2023-08-21T07:13:22Z</vt:lpwstr>
  </property>
  <property fmtid="{D5CDD505-2E9C-101B-9397-08002B2CF9AE}" pid="4" name="MSIP_Label_0c9a534a-49dd-43c4-b4e5-f206b4dbf0e4_Method">
    <vt:lpwstr>Standard</vt:lpwstr>
  </property>
  <property fmtid="{D5CDD505-2E9C-101B-9397-08002B2CF9AE}" pid="5" name="MSIP_Label_0c9a534a-49dd-43c4-b4e5-f206b4dbf0e4_Name">
    <vt:lpwstr>0c9a534a-49dd-43c4-b4e5-f206b4dbf0e4</vt:lpwstr>
  </property>
  <property fmtid="{D5CDD505-2E9C-101B-9397-08002B2CF9AE}" pid="6" name="MSIP_Label_0c9a534a-49dd-43c4-b4e5-f206b4dbf0e4_SiteId">
    <vt:lpwstr>50b6682b-e9dd-4d2c-b984-100e69b077a4</vt:lpwstr>
  </property>
  <property fmtid="{D5CDD505-2E9C-101B-9397-08002B2CF9AE}" pid="7" name="MSIP_Label_0c9a534a-49dd-43c4-b4e5-f206b4dbf0e4_ActionId">
    <vt:lpwstr>030bf361-e878-42bc-94b7-611b34e4285f</vt:lpwstr>
  </property>
  <property fmtid="{D5CDD505-2E9C-101B-9397-08002B2CF9AE}" pid="8" name="MSIP_Label_0c9a534a-49dd-43c4-b4e5-f206b4dbf0e4_ContentBits">
    <vt:lpwstr>0</vt:lpwstr>
  </property>
</Properties>
</file>