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61"/>
  </p:notesMasterIdLst>
  <p:sldIdLst>
    <p:sldId id="257" r:id="rId2"/>
    <p:sldId id="340" r:id="rId3"/>
    <p:sldId id="341" r:id="rId4"/>
    <p:sldId id="346" r:id="rId5"/>
    <p:sldId id="297" r:id="rId6"/>
    <p:sldId id="296" r:id="rId7"/>
    <p:sldId id="299" r:id="rId8"/>
    <p:sldId id="258" r:id="rId9"/>
    <p:sldId id="298" r:id="rId10"/>
    <p:sldId id="292" r:id="rId11"/>
    <p:sldId id="260" r:id="rId12"/>
    <p:sldId id="332" r:id="rId13"/>
    <p:sldId id="331" r:id="rId14"/>
    <p:sldId id="262" r:id="rId15"/>
    <p:sldId id="270" r:id="rId16"/>
    <p:sldId id="274" r:id="rId17"/>
    <p:sldId id="272" r:id="rId18"/>
    <p:sldId id="348" r:id="rId19"/>
    <p:sldId id="311" r:id="rId20"/>
    <p:sldId id="301" r:id="rId21"/>
    <p:sldId id="294" r:id="rId22"/>
    <p:sldId id="345" r:id="rId23"/>
    <p:sldId id="312" r:id="rId24"/>
    <p:sldId id="350" r:id="rId25"/>
    <p:sldId id="310" r:id="rId26"/>
    <p:sldId id="349" r:id="rId27"/>
    <p:sldId id="351" r:id="rId28"/>
    <p:sldId id="314" r:id="rId29"/>
    <p:sldId id="316" r:id="rId30"/>
    <p:sldId id="317" r:id="rId31"/>
    <p:sldId id="319" r:id="rId32"/>
    <p:sldId id="321" r:id="rId33"/>
    <p:sldId id="322" r:id="rId34"/>
    <p:sldId id="323" r:id="rId35"/>
    <p:sldId id="325" r:id="rId36"/>
    <p:sldId id="326" r:id="rId37"/>
    <p:sldId id="352" r:id="rId38"/>
    <p:sldId id="327" r:id="rId39"/>
    <p:sldId id="338" r:id="rId40"/>
    <p:sldId id="339" r:id="rId41"/>
    <p:sldId id="309" r:id="rId42"/>
    <p:sldId id="304" r:id="rId43"/>
    <p:sldId id="305" r:id="rId44"/>
    <p:sldId id="354" r:id="rId45"/>
    <p:sldId id="355" r:id="rId46"/>
    <p:sldId id="356" r:id="rId47"/>
    <p:sldId id="357" r:id="rId48"/>
    <p:sldId id="330" r:id="rId49"/>
    <p:sldId id="342" r:id="rId50"/>
    <p:sldId id="359" r:id="rId51"/>
    <p:sldId id="335" r:id="rId52"/>
    <p:sldId id="336" r:id="rId53"/>
    <p:sldId id="344" r:id="rId54"/>
    <p:sldId id="353" r:id="rId55"/>
    <p:sldId id="306" r:id="rId56"/>
    <p:sldId id="334" r:id="rId57"/>
    <p:sldId id="360" r:id="rId58"/>
    <p:sldId id="337" r:id="rId59"/>
    <p:sldId id="308"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5023" autoAdjust="0"/>
  </p:normalViewPr>
  <p:slideViewPr>
    <p:cSldViewPr snapToGrid="0">
      <p:cViewPr varScale="1">
        <p:scale>
          <a:sx n="62" d="100"/>
          <a:sy n="62" d="100"/>
        </p:scale>
        <p:origin x="10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36.png"/><Relationship Id="rId1" Type="http://schemas.openxmlformats.org/officeDocument/2006/relationships/hyperlink" Target="https://forms.office.com/Pages/ShareFormPage.aspx?id=vRE2qqwTrEeCBwD7nqRO3thpDwz2x4RDr6hSPmZ7Ze5UOUxDUzlNSzlDRjZRWUI4UEJPVkMzSDAwNS4u&amp;sharetoken=zXA094NFF71F7wAbwIKr" TargetMode="External"/><Relationship Id="rId5" Type="http://schemas.openxmlformats.org/officeDocument/2006/relationships/image" Target="../media/image44.svg"/><Relationship Id="rId4" Type="http://schemas.openxmlformats.org/officeDocument/2006/relationships/image" Target="../media/image37.png"/></Relationships>
</file>

<file path=ppt/diagrams/_rels/data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38.png"/><Relationship Id="rId1" Type="http://schemas.openxmlformats.org/officeDocument/2006/relationships/hyperlink" Target="https://forms.office.com/Pages/ShareFormPage.aspx?id=vRE2qqwTrEeCBwD7nqRO3thpDwz2x4RDr6hSPmZ7Ze5UQVFDWEFUSkpFSjhOWVNYUzdWUDRBUVhQWS4u&amp;sharetoken=msvSoPXp488JxDhqVx9B" TargetMode="External"/><Relationship Id="rId5" Type="http://schemas.openxmlformats.org/officeDocument/2006/relationships/image" Target="../media/image44.svg"/><Relationship Id="rId4"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2.svg"/><Relationship Id="rId1" Type="http://schemas.openxmlformats.org/officeDocument/2006/relationships/image" Target="../media/image36.png"/><Relationship Id="rId6" Type="http://schemas.openxmlformats.org/officeDocument/2006/relationships/hyperlink" Target="https://forms.office.com/Pages/ShareFormPage.aspx?id=vRE2qqwTrEeCBwD7nqRO3thpDwz2x4RDr6hSPmZ7Ze5UOUxDUzlNSzlDRjZRWUI4UEJPVkMzSDAwNS4u&amp;sharetoken=zXA094NFF71F7wAbwIKr" TargetMode="External"/><Relationship Id="rId5" Type="http://schemas.openxmlformats.org/officeDocument/2006/relationships/image" Target="../media/image44.svg"/><Relationship Id="rId4" Type="http://schemas.openxmlformats.org/officeDocument/2006/relationships/image" Target="../media/image3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6.svg"/><Relationship Id="rId1" Type="http://schemas.openxmlformats.org/officeDocument/2006/relationships/image" Target="../media/image38.png"/><Relationship Id="rId6" Type="http://schemas.openxmlformats.org/officeDocument/2006/relationships/hyperlink" Target="https://forms.office.com/Pages/ShareFormPage.aspx?id=vRE2qqwTrEeCBwD7nqRO3thpDwz2x4RDr6hSPmZ7Ze5UQVFDWEFUSkpFSjhOWVNYUzdWUDRBUVhQWS4u&amp;sharetoken=msvSoPXp488JxDhqVx9B" TargetMode="External"/><Relationship Id="rId5" Type="http://schemas.openxmlformats.org/officeDocument/2006/relationships/image" Target="../media/image44.sv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EA487-5537-470B-A269-7C42F943D8C4}" type="doc">
      <dgm:prSet loTypeId="urn:microsoft.com/office/officeart/2005/8/layout/process5" loCatId="process" qsTypeId="urn:microsoft.com/office/officeart/2005/8/quickstyle/simple4" qsCatId="simple" csTypeId="urn:microsoft.com/office/officeart/2005/8/colors/colorful1" csCatId="colorful"/>
      <dgm:spPr/>
      <dgm:t>
        <a:bodyPr/>
        <a:lstStyle/>
        <a:p>
          <a:endParaRPr lang="en-US"/>
        </a:p>
      </dgm:t>
    </dgm:pt>
    <dgm:pt modelId="{58B33E23-8B49-4276-B85A-91CC659EDFDE}">
      <dgm:prSet/>
      <dgm:spPr/>
      <dgm:t>
        <a:bodyPr/>
        <a:lstStyle/>
        <a:p>
          <a:r>
            <a:rPr lang="en-GB"/>
            <a:t>Some consideration of whole school wellbeing in the context of a global pandemic</a:t>
          </a:r>
          <a:endParaRPr lang="en-US"/>
        </a:p>
      </dgm:t>
    </dgm:pt>
    <dgm:pt modelId="{6FE7324E-872F-41DF-87B5-3B7C67C22782}" type="parTrans" cxnId="{9EF90705-5F5D-4C9A-93C1-CB83AB7F3E9A}">
      <dgm:prSet/>
      <dgm:spPr/>
      <dgm:t>
        <a:bodyPr/>
        <a:lstStyle/>
        <a:p>
          <a:endParaRPr lang="en-US"/>
        </a:p>
      </dgm:t>
    </dgm:pt>
    <dgm:pt modelId="{CA2A8C92-722D-4F83-BE6B-8EB4BB63D469}" type="sibTrans" cxnId="{9EF90705-5F5D-4C9A-93C1-CB83AB7F3E9A}">
      <dgm:prSet/>
      <dgm:spPr/>
      <dgm:t>
        <a:bodyPr/>
        <a:lstStyle/>
        <a:p>
          <a:endParaRPr lang="en-US"/>
        </a:p>
      </dgm:t>
    </dgm:pt>
    <dgm:pt modelId="{E47FF99F-EAD5-46A1-A34A-CAE8183EFC6D}">
      <dgm:prSet/>
      <dgm:spPr/>
      <dgm:t>
        <a:bodyPr/>
        <a:lstStyle/>
        <a:p>
          <a:r>
            <a:rPr lang="en-GB"/>
            <a:t>What can we do if someone needs specialist help?</a:t>
          </a:r>
          <a:endParaRPr lang="en-US"/>
        </a:p>
      </dgm:t>
    </dgm:pt>
    <dgm:pt modelId="{336119D1-F2F1-4C85-AD0A-0A25057CFA57}" type="parTrans" cxnId="{58F6A42A-D301-4D11-87A4-A84D9AD52262}">
      <dgm:prSet/>
      <dgm:spPr/>
      <dgm:t>
        <a:bodyPr/>
        <a:lstStyle/>
        <a:p>
          <a:endParaRPr lang="en-US"/>
        </a:p>
      </dgm:t>
    </dgm:pt>
    <dgm:pt modelId="{B90CA8FD-8041-4ACA-B558-4C2630144483}" type="sibTrans" cxnId="{58F6A42A-D301-4D11-87A4-A84D9AD52262}">
      <dgm:prSet/>
      <dgm:spPr/>
      <dgm:t>
        <a:bodyPr/>
        <a:lstStyle/>
        <a:p>
          <a:endParaRPr lang="en-US"/>
        </a:p>
      </dgm:t>
    </dgm:pt>
    <dgm:pt modelId="{E7FF2302-2BD1-464E-9763-B66655130B0E}">
      <dgm:prSet/>
      <dgm:spPr/>
      <dgm:t>
        <a:bodyPr/>
        <a:lstStyle/>
        <a:p>
          <a:r>
            <a:rPr lang="en-GB"/>
            <a:t>Some activities to get you started to support wellbeing for everyone</a:t>
          </a:r>
          <a:endParaRPr lang="en-US"/>
        </a:p>
      </dgm:t>
    </dgm:pt>
    <dgm:pt modelId="{196D8D63-979F-4683-947C-A270A4CFDC0A}" type="parTrans" cxnId="{8F0ECC5B-8B63-4942-BF0A-80FB06AF5355}">
      <dgm:prSet/>
      <dgm:spPr/>
      <dgm:t>
        <a:bodyPr/>
        <a:lstStyle/>
        <a:p>
          <a:endParaRPr lang="en-US"/>
        </a:p>
      </dgm:t>
    </dgm:pt>
    <dgm:pt modelId="{35AD5F2B-5C0D-40E8-93AA-E0DB5DC55A70}" type="sibTrans" cxnId="{8F0ECC5B-8B63-4942-BF0A-80FB06AF5355}">
      <dgm:prSet/>
      <dgm:spPr/>
      <dgm:t>
        <a:bodyPr/>
        <a:lstStyle/>
        <a:p>
          <a:endParaRPr lang="en-US"/>
        </a:p>
      </dgm:t>
    </dgm:pt>
    <dgm:pt modelId="{2BB30B19-D8F7-41F1-9E57-2DBA82CEDDC0}">
      <dgm:prSet/>
      <dgm:spPr/>
      <dgm:t>
        <a:bodyPr/>
        <a:lstStyle/>
        <a:p>
          <a:r>
            <a:rPr lang="en-GB"/>
            <a:t>Our offer of support </a:t>
          </a:r>
          <a:endParaRPr lang="en-US"/>
        </a:p>
      </dgm:t>
    </dgm:pt>
    <dgm:pt modelId="{425C4586-4F34-476F-9025-37D3F6DF6F88}" type="parTrans" cxnId="{48F09106-EA5C-48EB-82AE-6870482A2F61}">
      <dgm:prSet/>
      <dgm:spPr/>
      <dgm:t>
        <a:bodyPr/>
        <a:lstStyle/>
        <a:p>
          <a:endParaRPr lang="en-US"/>
        </a:p>
      </dgm:t>
    </dgm:pt>
    <dgm:pt modelId="{FF10447C-4AFE-4800-BB41-A8A5AEB51D80}" type="sibTrans" cxnId="{48F09106-EA5C-48EB-82AE-6870482A2F61}">
      <dgm:prSet/>
      <dgm:spPr/>
      <dgm:t>
        <a:bodyPr/>
        <a:lstStyle/>
        <a:p>
          <a:endParaRPr lang="en-US"/>
        </a:p>
      </dgm:t>
    </dgm:pt>
    <dgm:pt modelId="{69FAC0B7-F2C2-1948-A4D0-2EBCF12BC87E}" type="pres">
      <dgm:prSet presAssocID="{F4FEA487-5537-470B-A269-7C42F943D8C4}" presName="diagram" presStyleCnt="0">
        <dgm:presLayoutVars>
          <dgm:dir/>
          <dgm:resizeHandles val="exact"/>
        </dgm:presLayoutVars>
      </dgm:prSet>
      <dgm:spPr/>
      <dgm:t>
        <a:bodyPr/>
        <a:lstStyle/>
        <a:p>
          <a:endParaRPr lang="en-US"/>
        </a:p>
      </dgm:t>
    </dgm:pt>
    <dgm:pt modelId="{20B59496-8A82-5148-A58C-031BC2CD12AD}" type="pres">
      <dgm:prSet presAssocID="{58B33E23-8B49-4276-B85A-91CC659EDFDE}" presName="node" presStyleLbl="node1" presStyleIdx="0" presStyleCnt="4">
        <dgm:presLayoutVars>
          <dgm:bulletEnabled val="1"/>
        </dgm:presLayoutVars>
      </dgm:prSet>
      <dgm:spPr/>
      <dgm:t>
        <a:bodyPr/>
        <a:lstStyle/>
        <a:p>
          <a:endParaRPr lang="en-US"/>
        </a:p>
      </dgm:t>
    </dgm:pt>
    <dgm:pt modelId="{C9070891-B734-1841-8313-DA0401886416}" type="pres">
      <dgm:prSet presAssocID="{CA2A8C92-722D-4F83-BE6B-8EB4BB63D469}" presName="sibTrans" presStyleLbl="sibTrans2D1" presStyleIdx="0" presStyleCnt="3"/>
      <dgm:spPr/>
      <dgm:t>
        <a:bodyPr/>
        <a:lstStyle/>
        <a:p>
          <a:endParaRPr lang="en-US"/>
        </a:p>
      </dgm:t>
    </dgm:pt>
    <dgm:pt modelId="{3E2F14E7-7D70-7F46-8364-89F2797BBA83}" type="pres">
      <dgm:prSet presAssocID="{CA2A8C92-722D-4F83-BE6B-8EB4BB63D469}" presName="connectorText" presStyleLbl="sibTrans2D1" presStyleIdx="0" presStyleCnt="3"/>
      <dgm:spPr/>
      <dgm:t>
        <a:bodyPr/>
        <a:lstStyle/>
        <a:p>
          <a:endParaRPr lang="en-US"/>
        </a:p>
      </dgm:t>
    </dgm:pt>
    <dgm:pt modelId="{94BB5C7E-4963-BA4D-9133-98C0DA94EC89}" type="pres">
      <dgm:prSet presAssocID="{E47FF99F-EAD5-46A1-A34A-CAE8183EFC6D}" presName="node" presStyleLbl="node1" presStyleIdx="1" presStyleCnt="4">
        <dgm:presLayoutVars>
          <dgm:bulletEnabled val="1"/>
        </dgm:presLayoutVars>
      </dgm:prSet>
      <dgm:spPr/>
      <dgm:t>
        <a:bodyPr/>
        <a:lstStyle/>
        <a:p>
          <a:endParaRPr lang="en-US"/>
        </a:p>
      </dgm:t>
    </dgm:pt>
    <dgm:pt modelId="{6DDE1853-18F3-AB4D-B821-DC819F42C9B6}" type="pres">
      <dgm:prSet presAssocID="{B90CA8FD-8041-4ACA-B558-4C2630144483}" presName="sibTrans" presStyleLbl="sibTrans2D1" presStyleIdx="1" presStyleCnt="3"/>
      <dgm:spPr/>
      <dgm:t>
        <a:bodyPr/>
        <a:lstStyle/>
        <a:p>
          <a:endParaRPr lang="en-US"/>
        </a:p>
      </dgm:t>
    </dgm:pt>
    <dgm:pt modelId="{83751698-190F-1D48-8703-987A95893D60}" type="pres">
      <dgm:prSet presAssocID="{B90CA8FD-8041-4ACA-B558-4C2630144483}" presName="connectorText" presStyleLbl="sibTrans2D1" presStyleIdx="1" presStyleCnt="3"/>
      <dgm:spPr/>
      <dgm:t>
        <a:bodyPr/>
        <a:lstStyle/>
        <a:p>
          <a:endParaRPr lang="en-US"/>
        </a:p>
      </dgm:t>
    </dgm:pt>
    <dgm:pt modelId="{BC68901C-C4D3-D349-85DA-4753EEF094F1}" type="pres">
      <dgm:prSet presAssocID="{E7FF2302-2BD1-464E-9763-B66655130B0E}" presName="node" presStyleLbl="node1" presStyleIdx="2" presStyleCnt="4">
        <dgm:presLayoutVars>
          <dgm:bulletEnabled val="1"/>
        </dgm:presLayoutVars>
      </dgm:prSet>
      <dgm:spPr/>
      <dgm:t>
        <a:bodyPr/>
        <a:lstStyle/>
        <a:p>
          <a:endParaRPr lang="en-US"/>
        </a:p>
      </dgm:t>
    </dgm:pt>
    <dgm:pt modelId="{A1947FD9-9DDD-2040-B004-49883367B37B}" type="pres">
      <dgm:prSet presAssocID="{35AD5F2B-5C0D-40E8-93AA-E0DB5DC55A70}" presName="sibTrans" presStyleLbl="sibTrans2D1" presStyleIdx="2" presStyleCnt="3"/>
      <dgm:spPr/>
      <dgm:t>
        <a:bodyPr/>
        <a:lstStyle/>
        <a:p>
          <a:endParaRPr lang="en-US"/>
        </a:p>
      </dgm:t>
    </dgm:pt>
    <dgm:pt modelId="{EE710C16-4E04-3345-A246-BA587607F566}" type="pres">
      <dgm:prSet presAssocID="{35AD5F2B-5C0D-40E8-93AA-E0DB5DC55A70}" presName="connectorText" presStyleLbl="sibTrans2D1" presStyleIdx="2" presStyleCnt="3"/>
      <dgm:spPr/>
      <dgm:t>
        <a:bodyPr/>
        <a:lstStyle/>
        <a:p>
          <a:endParaRPr lang="en-US"/>
        </a:p>
      </dgm:t>
    </dgm:pt>
    <dgm:pt modelId="{CE804D60-6A39-3E49-8779-864D968CA6F6}" type="pres">
      <dgm:prSet presAssocID="{2BB30B19-D8F7-41F1-9E57-2DBA82CEDDC0}" presName="node" presStyleLbl="node1" presStyleIdx="3" presStyleCnt="4">
        <dgm:presLayoutVars>
          <dgm:bulletEnabled val="1"/>
        </dgm:presLayoutVars>
      </dgm:prSet>
      <dgm:spPr/>
      <dgm:t>
        <a:bodyPr/>
        <a:lstStyle/>
        <a:p>
          <a:endParaRPr lang="en-US"/>
        </a:p>
      </dgm:t>
    </dgm:pt>
  </dgm:ptLst>
  <dgm:cxnLst>
    <dgm:cxn modelId="{7CD15DAA-89D7-144D-A65E-69F106F1B441}" type="presOf" srcId="{B90CA8FD-8041-4ACA-B558-4C2630144483}" destId="{83751698-190F-1D48-8703-987A95893D60}" srcOrd="1" destOrd="0" presId="urn:microsoft.com/office/officeart/2005/8/layout/process5"/>
    <dgm:cxn modelId="{2D69A2E0-88F8-1D48-BFF2-8069ACA30F50}" type="presOf" srcId="{CA2A8C92-722D-4F83-BE6B-8EB4BB63D469}" destId="{C9070891-B734-1841-8313-DA0401886416}" srcOrd="0" destOrd="0" presId="urn:microsoft.com/office/officeart/2005/8/layout/process5"/>
    <dgm:cxn modelId="{F3228061-1AAA-704C-8D17-1FF6077C8B5F}" type="presOf" srcId="{E47FF99F-EAD5-46A1-A34A-CAE8183EFC6D}" destId="{94BB5C7E-4963-BA4D-9133-98C0DA94EC89}" srcOrd="0" destOrd="0" presId="urn:microsoft.com/office/officeart/2005/8/layout/process5"/>
    <dgm:cxn modelId="{8F0ECC5B-8B63-4942-BF0A-80FB06AF5355}" srcId="{F4FEA487-5537-470B-A269-7C42F943D8C4}" destId="{E7FF2302-2BD1-464E-9763-B66655130B0E}" srcOrd="2" destOrd="0" parTransId="{196D8D63-979F-4683-947C-A270A4CFDC0A}" sibTransId="{35AD5F2B-5C0D-40E8-93AA-E0DB5DC55A70}"/>
    <dgm:cxn modelId="{48F09106-EA5C-48EB-82AE-6870482A2F61}" srcId="{F4FEA487-5537-470B-A269-7C42F943D8C4}" destId="{2BB30B19-D8F7-41F1-9E57-2DBA82CEDDC0}" srcOrd="3" destOrd="0" parTransId="{425C4586-4F34-476F-9025-37D3F6DF6F88}" sibTransId="{FF10447C-4AFE-4800-BB41-A8A5AEB51D80}"/>
    <dgm:cxn modelId="{46BB353F-1719-1545-9533-C07116330DD7}" type="presOf" srcId="{B90CA8FD-8041-4ACA-B558-4C2630144483}" destId="{6DDE1853-18F3-AB4D-B821-DC819F42C9B6}" srcOrd="0" destOrd="0" presId="urn:microsoft.com/office/officeart/2005/8/layout/process5"/>
    <dgm:cxn modelId="{1D08E0EC-E98C-124C-A0E8-72CF57DF2173}" type="presOf" srcId="{F4FEA487-5537-470B-A269-7C42F943D8C4}" destId="{69FAC0B7-F2C2-1948-A4D0-2EBCF12BC87E}" srcOrd="0" destOrd="0" presId="urn:microsoft.com/office/officeart/2005/8/layout/process5"/>
    <dgm:cxn modelId="{C639216D-94C9-2940-8E21-B903FE306C5D}" type="presOf" srcId="{2BB30B19-D8F7-41F1-9E57-2DBA82CEDDC0}" destId="{CE804D60-6A39-3E49-8779-864D968CA6F6}" srcOrd="0" destOrd="0" presId="urn:microsoft.com/office/officeart/2005/8/layout/process5"/>
    <dgm:cxn modelId="{5B7CAA4C-F69A-6042-8E27-A8B0290EC3F7}" type="presOf" srcId="{CA2A8C92-722D-4F83-BE6B-8EB4BB63D469}" destId="{3E2F14E7-7D70-7F46-8364-89F2797BBA83}" srcOrd="1" destOrd="0" presId="urn:microsoft.com/office/officeart/2005/8/layout/process5"/>
    <dgm:cxn modelId="{9EF90705-5F5D-4C9A-93C1-CB83AB7F3E9A}" srcId="{F4FEA487-5537-470B-A269-7C42F943D8C4}" destId="{58B33E23-8B49-4276-B85A-91CC659EDFDE}" srcOrd="0" destOrd="0" parTransId="{6FE7324E-872F-41DF-87B5-3B7C67C22782}" sibTransId="{CA2A8C92-722D-4F83-BE6B-8EB4BB63D469}"/>
    <dgm:cxn modelId="{7028BABD-ED87-9F4D-9180-74BCE42E4E86}" type="presOf" srcId="{E7FF2302-2BD1-464E-9763-B66655130B0E}" destId="{BC68901C-C4D3-D349-85DA-4753EEF094F1}" srcOrd="0" destOrd="0" presId="urn:microsoft.com/office/officeart/2005/8/layout/process5"/>
    <dgm:cxn modelId="{827FC45C-2708-594E-B8F7-9CF55790D3B8}" type="presOf" srcId="{58B33E23-8B49-4276-B85A-91CC659EDFDE}" destId="{20B59496-8A82-5148-A58C-031BC2CD12AD}" srcOrd="0" destOrd="0" presId="urn:microsoft.com/office/officeart/2005/8/layout/process5"/>
    <dgm:cxn modelId="{59C9B24F-22A0-4F4E-ADB4-8B5BB7F50931}" type="presOf" srcId="{35AD5F2B-5C0D-40E8-93AA-E0DB5DC55A70}" destId="{A1947FD9-9DDD-2040-B004-49883367B37B}" srcOrd="0" destOrd="0" presId="urn:microsoft.com/office/officeart/2005/8/layout/process5"/>
    <dgm:cxn modelId="{85B076C5-F62E-9243-96C1-580B54896E69}" type="presOf" srcId="{35AD5F2B-5C0D-40E8-93AA-E0DB5DC55A70}" destId="{EE710C16-4E04-3345-A246-BA587607F566}" srcOrd="1" destOrd="0" presId="urn:microsoft.com/office/officeart/2005/8/layout/process5"/>
    <dgm:cxn modelId="{58F6A42A-D301-4D11-87A4-A84D9AD52262}" srcId="{F4FEA487-5537-470B-A269-7C42F943D8C4}" destId="{E47FF99F-EAD5-46A1-A34A-CAE8183EFC6D}" srcOrd="1" destOrd="0" parTransId="{336119D1-F2F1-4C85-AD0A-0A25057CFA57}" sibTransId="{B90CA8FD-8041-4ACA-B558-4C2630144483}"/>
    <dgm:cxn modelId="{1B78C092-CE97-6F45-B2E0-E4BA65CBA240}" type="presParOf" srcId="{69FAC0B7-F2C2-1948-A4D0-2EBCF12BC87E}" destId="{20B59496-8A82-5148-A58C-031BC2CD12AD}" srcOrd="0" destOrd="0" presId="urn:microsoft.com/office/officeart/2005/8/layout/process5"/>
    <dgm:cxn modelId="{479E9EC4-9882-DD48-B1D0-FD6422259EFB}" type="presParOf" srcId="{69FAC0B7-F2C2-1948-A4D0-2EBCF12BC87E}" destId="{C9070891-B734-1841-8313-DA0401886416}" srcOrd="1" destOrd="0" presId="urn:microsoft.com/office/officeart/2005/8/layout/process5"/>
    <dgm:cxn modelId="{76B45BEC-63D1-6B42-8892-30F4C0B931D7}" type="presParOf" srcId="{C9070891-B734-1841-8313-DA0401886416}" destId="{3E2F14E7-7D70-7F46-8364-89F2797BBA83}" srcOrd="0" destOrd="0" presId="urn:microsoft.com/office/officeart/2005/8/layout/process5"/>
    <dgm:cxn modelId="{C74E7D8E-ADBF-0643-A600-B24E39D1C396}" type="presParOf" srcId="{69FAC0B7-F2C2-1948-A4D0-2EBCF12BC87E}" destId="{94BB5C7E-4963-BA4D-9133-98C0DA94EC89}" srcOrd="2" destOrd="0" presId="urn:microsoft.com/office/officeart/2005/8/layout/process5"/>
    <dgm:cxn modelId="{2E9D6B92-8908-9B4F-8E81-618C9CC63EEB}" type="presParOf" srcId="{69FAC0B7-F2C2-1948-A4D0-2EBCF12BC87E}" destId="{6DDE1853-18F3-AB4D-B821-DC819F42C9B6}" srcOrd="3" destOrd="0" presId="urn:microsoft.com/office/officeart/2005/8/layout/process5"/>
    <dgm:cxn modelId="{6070FA7A-1FD6-1F41-82F8-3E9F8894DAB3}" type="presParOf" srcId="{6DDE1853-18F3-AB4D-B821-DC819F42C9B6}" destId="{83751698-190F-1D48-8703-987A95893D60}" srcOrd="0" destOrd="0" presId="urn:microsoft.com/office/officeart/2005/8/layout/process5"/>
    <dgm:cxn modelId="{16E0540D-AE5C-5A4E-9A99-391DA417C564}" type="presParOf" srcId="{69FAC0B7-F2C2-1948-A4D0-2EBCF12BC87E}" destId="{BC68901C-C4D3-D349-85DA-4753EEF094F1}" srcOrd="4" destOrd="0" presId="urn:microsoft.com/office/officeart/2005/8/layout/process5"/>
    <dgm:cxn modelId="{700325DB-46D2-0444-95DF-F2175B9AB412}" type="presParOf" srcId="{69FAC0B7-F2C2-1948-A4D0-2EBCF12BC87E}" destId="{A1947FD9-9DDD-2040-B004-49883367B37B}" srcOrd="5" destOrd="0" presId="urn:microsoft.com/office/officeart/2005/8/layout/process5"/>
    <dgm:cxn modelId="{280C42BE-E454-0F47-885A-9B282A2D29E5}" type="presParOf" srcId="{A1947FD9-9DDD-2040-B004-49883367B37B}" destId="{EE710C16-4E04-3345-A246-BA587607F566}" srcOrd="0" destOrd="0" presId="urn:microsoft.com/office/officeart/2005/8/layout/process5"/>
    <dgm:cxn modelId="{A3500D67-3EB1-9248-A715-F03FC09B62B7}" type="presParOf" srcId="{69FAC0B7-F2C2-1948-A4D0-2EBCF12BC87E}" destId="{CE804D60-6A39-3E49-8779-864D968CA6F6}"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F685E-E7AF-4A85-82DF-3A34541580C3}"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B8AFAF1E-575C-46B0-9AEB-4BF8C5C944E2}">
      <dgm:prSet/>
      <dgm:spPr/>
      <dgm:t>
        <a:bodyPr/>
        <a:lstStyle/>
        <a:p>
          <a:r>
            <a:rPr lang="en-GB"/>
            <a:t>Adults as well as students-we have all suffered form the pandemic</a:t>
          </a:r>
          <a:endParaRPr lang="en-US"/>
        </a:p>
      </dgm:t>
    </dgm:pt>
    <dgm:pt modelId="{98650B55-1FE0-4770-9A8B-B4B1B47031E6}" type="parTrans" cxnId="{F07CFBA1-28D4-4ADF-9A54-0ECE94E46AC8}">
      <dgm:prSet/>
      <dgm:spPr/>
      <dgm:t>
        <a:bodyPr/>
        <a:lstStyle/>
        <a:p>
          <a:endParaRPr lang="en-US"/>
        </a:p>
      </dgm:t>
    </dgm:pt>
    <dgm:pt modelId="{6A0675B4-692B-4710-8571-BC8A06904005}" type="sibTrans" cxnId="{F07CFBA1-28D4-4ADF-9A54-0ECE94E46AC8}">
      <dgm:prSet/>
      <dgm:spPr/>
      <dgm:t>
        <a:bodyPr/>
        <a:lstStyle/>
        <a:p>
          <a:endParaRPr lang="en-US"/>
        </a:p>
      </dgm:t>
    </dgm:pt>
    <dgm:pt modelId="{016BB056-A3E5-4E0E-8831-4DA37820C439}">
      <dgm:prSet/>
      <dgm:spPr/>
      <dgm:t>
        <a:bodyPr/>
        <a:lstStyle/>
        <a:p>
          <a:r>
            <a:rPr lang="en-GB"/>
            <a:t>Acknowledge different experiences, thoughts and feelings</a:t>
          </a:r>
          <a:endParaRPr lang="en-US"/>
        </a:p>
      </dgm:t>
    </dgm:pt>
    <dgm:pt modelId="{1646DB09-1C32-442C-9431-BC15917EA5D3}" type="parTrans" cxnId="{F05D49E3-9C8D-47D0-8FEE-DCA824C730F2}">
      <dgm:prSet/>
      <dgm:spPr/>
      <dgm:t>
        <a:bodyPr/>
        <a:lstStyle/>
        <a:p>
          <a:endParaRPr lang="en-US"/>
        </a:p>
      </dgm:t>
    </dgm:pt>
    <dgm:pt modelId="{0EE0BF17-BFE7-4B34-BFDE-78E80FA874D5}" type="sibTrans" cxnId="{F05D49E3-9C8D-47D0-8FEE-DCA824C730F2}">
      <dgm:prSet/>
      <dgm:spPr/>
      <dgm:t>
        <a:bodyPr/>
        <a:lstStyle/>
        <a:p>
          <a:endParaRPr lang="en-US"/>
        </a:p>
      </dgm:t>
    </dgm:pt>
    <dgm:pt modelId="{C692556B-33C1-48B4-8F0B-30362A962E42}">
      <dgm:prSet/>
      <dgm:spPr/>
      <dgm:t>
        <a:bodyPr/>
        <a:lstStyle/>
        <a:p>
          <a:r>
            <a:rPr lang="en-GB"/>
            <a:t>Care and compassion for each other and selves</a:t>
          </a:r>
          <a:endParaRPr lang="en-US"/>
        </a:p>
      </dgm:t>
    </dgm:pt>
    <dgm:pt modelId="{EBC3EC61-EDDD-4B53-B801-DF489C2E1FC3}" type="parTrans" cxnId="{A92EB7F8-1930-4B71-9C87-B4883FFE6CAB}">
      <dgm:prSet/>
      <dgm:spPr/>
      <dgm:t>
        <a:bodyPr/>
        <a:lstStyle/>
        <a:p>
          <a:endParaRPr lang="en-US"/>
        </a:p>
      </dgm:t>
    </dgm:pt>
    <dgm:pt modelId="{E96B11F6-64A1-4E68-9C79-25A65D26F9E7}" type="sibTrans" cxnId="{A92EB7F8-1930-4B71-9C87-B4883FFE6CAB}">
      <dgm:prSet/>
      <dgm:spPr/>
      <dgm:t>
        <a:bodyPr/>
        <a:lstStyle/>
        <a:p>
          <a:endParaRPr lang="en-US"/>
        </a:p>
      </dgm:t>
    </dgm:pt>
    <dgm:pt modelId="{1B1F9156-3543-4814-8C97-D4BC8500A23B}">
      <dgm:prSet/>
      <dgm:spPr/>
      <dgm:t>
        <a:bodyPr/>
        <a:lstStyle/>
        <a:p>
          <a:r>
            <a:rPr lang="en-GB"/>
            <a:t>Support for you and your school</a:t>
          </a:r>
          <a:endParaRPr lang="en-US"/>
        </a:p>
      </dgm:t>
    </dgm:pt>
    <dgm:pt modelId="{68D29E62-6A43-4CC0-9599-503EC555FFB9}" type="parTrans" cxnId="{29B229A7-22DE-414F-B19D-94C339E30B3D}">
      <dgm:prSet/>
      <dgm:spPr/>
      <dgm:t>
        <a:bodyPr/>
        <a:lstStyle/>
        <a:p>
          <a:endParaRPr lang="en-US"/>
        </a:p>
      </dgm:t>
    </dgm:pt>
    <dgm:pt modelId="{CB261675-F47E-415B-B3D1-5BF32C74F963}" type="sibTrans" cxnId="{29B229A7-22DE-414F-B19D-94C339E30B3D}">
      <dgm:prSet/>
      <dgm:spPr/>
      <dgm:t>
        <a:bodyPr/>
        <a:lstStyle/>
        <a:p>
          <a:endParaRPr lang="en-US"/>
        </a:p>
      </dgm:t>
    </dgm:pt>
    <dgm:pt modelId="{B77B695A-87D0-E042-B2D5-C9D3808256ED}" type="pres">
      <dgm:prSet presAssocID="{0F2F685E-E7AF-4A85-82DF-3A34541580C3}" presName="Name0" presStyleCnt="0">
        <dgm:presLayoutVars>
          <dgm:dir/>
          <dgm:animLvl val="lvl"/>
          <dgm:resizeHandles val="exact"/>
        </dgm:presLayoutVars>
      </dgm:prSet>
      <dgm:spPr/>
      <dgm:t>
        <a:bodyPr/>
        <a:lstStyle/>
        <a:p>
          <a:endParaRPr lang="en-US"/>
        </a:p>
      </dgm:t>
    </dgm:pt>
    <dgm:pt modelId="{ECA78129-A0FD-F14A-9F03-254FC170CF1B}" type="pres">
      <dgm:prSet presAssocID="{B8AFAF1E-575C-46B0-9AEB-4BF8C5C944E2}" presName="linNode" presStyleCnt="0"/>
      <dgm:spPr/>
    </dgm:pt>
    <dgm:pt modelId="{D289E656-50F4-E04A-B957-50893440406D}" type="pres">
      <dgm:prSet presAssocID="{B8AFAF1E-575C-46B0-9AEB-4BF8C5C944E2}" presName="parentText" presStyleLbl="node1" presStyleIdx="0" presStyleCnt="4">
        <dgm:presLayoutVars>
          <dgm:chMax val="1"/>
          <dgm:bulletEnabled val="1"/>
        </dgm:presLayoutVars>
      </dgm:prSet>
      <dgm:spPr/>
      <dgm:t>
        <a:bodyPr/>
        <a:lstStyle/>
        <a:p>
          <a:endParaRPr lang="en-US"/>
        </a:p>
      </dgm:t>
    </dgm:pt>
    <dgm:pt modelId="{0685741E-EBA9-9C4D-9AF3-15ECBE83E79F}" type="pres">
      <dgm:prSet presAssocID="{6A0675B4-692B-4710-8571-BC8A06904005}" presName="sp" presStyleCnt="0"/>
      <dgm:spPr/>
    </dgm:pt>
    <dgm:pt modelId="{F4271875-2403-5643-83FD-C1C4E04B0958}" type="pres">
      <dgm:prSet presAssocID="{016BB056-A3E5-4E0E-8831-4DA37820C439}" presName="linNode" presStyleCnt="0"/>
      <dgm:spPr/>
    </dgm:pt>
    <dgm:pt modelId="{319A3AA7-99A0-E246-A8AB-C65D15D519A0}" type="pres">
      <dgm:prSet presAssocID="{016BB056-A3E5-4E0E-8831-4DA37820C439}" presName="parentText" presStyleLbl="node1" presStyleIdx="1" presStyleCnt="4">
        <dgm:presLayoutVars>
          <dgm:chMax val="1"/>
          <dgm:bulletEnabled val="1"/>
        </dgm:presLayoutVars>
      </dgm:prSet>
      <dgm:spPr/>
      <dgm:t>
        <a:bodyPr/>
        <a:lstStyle/>
        <a:p>
          <a:endParaRPr lang="en-US"/>
        </a:p>
      </dgm:t>
    </dgm:pt>
    <dgm:pt modelId="{E2251867-B443-3D4C-A282-B63D9C73DEF4}" type="pres">
      <dgm:prSet presAssocID="{0EE0BF17-BFE7-4B34-BFDE-78E80FA874D5}" presName="sp" presStyleCnt="0"/>
      <dgm:spPr/>
    </dgm:pt>
    <dgm:pt modelId="{C0EC0630-19C8-5140-8975-78C078F3EE02}" type="pres">
      <dgm:prSet presAssocID="{C692556B-33C1-48B4-8F0B-30362A962E42}" presName="linNode" presStyleCnt="0"/>
      <dgm:spPr/>
    </dgm:pt>
    <dgm:pt modelId="{5246F5E3-65C7-5B4F-AD2D-9438005851B0}" type="pres">
      <dgm:prSet presAssocID="{C692556B-33C1-48B4-8F0B-30362A962E42}" presName="parentText" presStyleLbl="node1" presStyleIdx="2" presStyleCnt="4">
        <dgm:presLayoutVars>
          <dgm:chMax val="1"/>
          <dgm:bulletEnabled val="1"/>
        </dgm:presLayoutVars>
      </dgm:prSet>
      <dgm:spPr/>
      <dgm:t>
        <a:bodyPr/>
        <a:lstStyle/>
        <a:p>
          <a:endParaRPr lang="en-US"/>
        </a:p>
      </dgm:t>
    </dgm:pt>
    <dgm:pt modelId="{CA1D0E79-3466-CE42-808F-74A541A0C394}" type="pres">
      <dgm:prSet presAssocID="{E96B11F6-64A1-4E68-9C79-25A65D26F9E7}" presName="sp" presStyleCnt="0"/>
      <dgm:spPr/>
    </dgm:pt>
    <dgm:pt modelId="{B2C29464-F859-0341-B73F-97CBE831CBD5}" type="pres">
      <dgm:prSet presAssocID="{1B1F9156-3543-4814-8C97-D4BC8500A23B}" presName="linNode" presStyleCnt="0"/>
      <dgm:spPr/>
    </dgm:pt>
    <dgm:pt modelId="{D1D78D2B-E966-904C-930D-EE2648A3D955}" type="pres">
      <dgm:prSet presAssocID="{1B1F9156-3543-4814-8C97-D4BC8500A23B}" presName="parentText" presStyleLbl="node1" presStyleIdx="3" presStyleCnt="4">
        <dgm:presLayoutVars>
          <dgm:chMax val="1"/>
          <dgm:bulletEnabled val="1"/>
        </dgm:presLayoutVars>
      </dgm:prSet>
      <dgm:spPr/>
      <dgm:t>
        <a:bodyPr/>
        <a:lstStyle/>
        <a:p>
          <a:endParaRPr lang="en-US"/>
        </a:p>
      </dgm:t>
    </dgm:pt>
  </dgm:ptLst>
  <dgm:cxnLst>
    <dgm:cxn modelId="{7D3F3656-2D3F-9E48-8AF4-F890F7C4EB7A}" type="presOf" srcId="{C692556B-33C1-48B4-8F0B-30362A962E42}" destId="{5246F5E3-65C7-5B4F-AD2D-9438005851B0}" srcOrd="0" destOrd="0" presId="urn:microsoft.com/office/officeart/2005/8/layout/vList5"/>
    <dgm:cxn modelId="{A92EB7F8-1930-4B71-9C87-B4883FFE6CAB}" srcId="{0F2F685E-E7AF-4A85-82DF-3A34541580C3}" destId="{C692556B-33C1-48B4-8F0B-30362A962E42}" srcOrd="2" destOrd="0" parTransId="{EBC3EC61-EDDD-4B53-B801-DF489C2E1FC3}" sibTransId="{E96B11F6-64A1-4E68-9C79-25A65D26F9E7}"/>
    <dgm:cxn modelId="{C6E2EEE5-4F94-7346-9A33-A059E45BF4CE}" type="presOf" srcId="{1B1F9156-3543-4814-8C97-D4BC8500A23B}" destId="{D1D78D2B-E966-904C-930D-EE2648A3D955}" srcOrd="0" destOrd="0" presId="urn:microsoft.com/office/officeart/2005/8/layout/vList5"/>
    <dgm:cxn modelId="{FC6D6C6A-1E52-4A4B-9C5D-B26E4BF789AC}" type="presOf" srcId="{016BB056-A3E5-4E0E-8831-4DA37820C439}" destId="{319A3AA7-99A0-E246-A8AB-C65D15D519A0}" srcOrd="0" destOrd="0" presId="urn:microsoft.com/office/officeart/2005/8/layout/vList5"/>
    <dgm:cxn modelId="{313D8BF9-3314-1A49-BE84-A4DCC02E96B3}" type="presOf" srcId="{0F2F685E-E7AF-4A85-82DF-3A34541580C3}" destId="{B77B695A-87D0-E042-B2D5-C9D3808256ED}" srcOrd="0" destOrd="0" presId="urn:microsoft.com/office/officeart/2005/8/layout/vList5"/>
    <dgm:cxn modelId="{F05D49E3-9C8D-47D0-8FEE-DCA824C730F2}" srcId="{0F2F685E-E7AF-4A85-82DF-3A34541580C3}" destId="{016BB056-A3E5-4E0E-8831-4DA37820C439}" srcOrd="1" destOrd="0" parTransId="{1646DB09-1C32-442C-9431-BC15917EA5D3}" sibTransId="{0EE0BF17-BFE7-4B34-BFDE-78E80FA874D5}"/>
    <dgm:cxn modelId="{29B229A7-22DE-414F-B19D-94C339E30B3D}" srcId="{0F2F685E-E7AF-4A85-82DF-3A34541580C3}" destId="{1B1F9156-3543-4814-8C97-D4BC8500A23B}" srcOrd="3" destOrd="0" parTransId="{68D29E62-6A43-4CC0-9599-503EC555FFB9}" sibTransId="{CB261675-F47E-415B-B3D1-5BF32C74F963}"/>
    <dgm:cxn modelId="{F07CFBA1-28D4-4ADF-9A54-0ECE94E46AC8}" srcId="{0F2F685E-E7AF-4A85-82DF-3A34541580C3}" destId="{B8AFAF1E-575C-46B0-9AEB-4BF8C5C944E2}" srcOrd="0" destOrd="0" parTransId="{98650B55-1FE0-4770-9A8B-B4B1B47031E6}" sibTransId="{6A0675B4-692B-4710-8571-BC8A06904005}"/>
    <dgm:cxn modelId="{B08D9771-8836-2449-A2B5-6D9D4F2E8065}" type="presOf" srcId="{B8AFAF1E-575C-46B0-9AEB-4BF8C5C944E2}" destId="{D289E656-50F4-E04A-B957-50893440406D}" srcOrd="0" destOrd="0" presId="urn:microsoft.com/office/officeart/2005/8/layout/vList5"/>
    <dgm:cxn modelId="{ACC4326C-010B-7A41-B9D6-554714B63796}" type="presParOf" srcId="{B77B695A-87D0-E042-B2D5-C9D3808256ED}" destId="{ECA78129-A0FD-F14A-9F03-254FC170CF1B}" srcOrd="0" destOrd="0" presId="urn:microsoft.com/office/officeart/2005/8/layout/vList5"/>
    <dgm:cxn modelId="{CC7970ED-3CB8-E841-9E67-D0DE4821B4A3}" type="presParOf" srcId="{ECA78129-A0FD-F14A-9F03-254FC170CF1B}" destId="{D289E656-50F4-E04A-B957-50893440406D}" srcOrd="0" destOrd="0" presId="urn:microsoft.com/office/officeart/2005/8/layout/vList5"/>
    <dgm:cxn modelId="{0590C7AF-67EB-DB4D-8F10-DAE26B9BADE8}" type="presParOf" srcId="{B77B695A-87D0-E042-B2D5-C9D3808256ED}" destId="{0685741E-EBA9-9C4D-9AF3-15ECBE83E79F}" srcOrd="1" destOrd="0" presId="urn:microsoft.com/office/officeart/2005/8/layout/vList5"/>
    <dgm:cxn modelId="{445215C5-43ED-1A41-9BC1-E9E6F8234ABD}" type="presParOf" srcId="{B77B695A-87D0-E042-B2D5-C9D3808256ED}" destId="{F4271875-2403-5643-83FD-C1C4E04B0958}" srcOrd="2" destOrd="0" presId="urn:microsoft.com/office/officeart/2005/8/layout/vList5"/>
    <dgm:cxn modelId="{46258A7D-0A3A-F34B-8C95-80147F047078}" type="presParOf" srcId="{F4271875-2403-5643-83FD-C1C4E04B0958}" destId="{319A3AA7-99A0-E246-A8AB-C65D15D519A0}" srcOrd="0" destOrd="0" presId="urn:microsoft.com/office/officeart/2005/8/layout/vList5"/>
    <dgm:cxn modelId="{587AF738-7286-4248-A6C9-98C399658CE9}" type="presParOf" srcId="{B77B695A-87D0-E042-B2D5-C9D3808256ED}" destId="{E2251867-B443-3D4C-A282-B63D9C73DEF4}" srcOrd="3" destOrd="0" presId="urn:microsoft.com/office/officeart/2005/8/layout/vList5"/>
    <dgm:cxn modelId="{8AB5EF83-390F-7244-B4A1-7723E223CAD3}" type="presParOf" srcId="{B77B695A-87D0-E042-B2D5-C9D3808256ED}" destId="{C0EC0630-19C8-5140-8975-78C078F3EE02}" srcOrd="4" destOrd="0" presId="urn:microsoft.com/office/officeart/2005/8/layout/vList5"/>
    <dgm:cxn modelId="{FBC37997-F93B-EB45-9D61-46F205E29609}" type="presParOf" srcId="{C0EC0630-19C8-5140-8975-78C078F3EE02}" destId="{5246F5E3-65C7-5B4F-AD2D-9438005851B0}" srcOrd="0" destOrd="0" presId="urn:microsoft.com/office/officeart/2005/8/layout/vList5"/>
    <dgm:cxn modelId="{6CD87D7F-4670-4D44-8BE0-D2E0416AAE4C}" type="presParOf" srcId="{B77B695A-87D0-E042-B2D5-C9D3808256ED}" destId="{CA1D0E79-3466-CE42-808F-74A541A0C394}" srcOrd="5" destOrd="0" presId="urn:microsoft.com/office/officeart/2005/8/layout/vList5"/>
    <dgm:cxn modelId="{E9FA278C-E9D6-414F-8B48-EF5A84B7DC4F}" type="presParOf" srcId="{B77B695A-87D0-E042-B2D5-C9D3808256ED}" destId="{B2C29464-F859-0341-B73F-97CBE831CBD5}" srcOrd="6" destOrd="0" presId="urn:microsoft.com/office/officeart/2005/8/layout/vList5"/>
    <dgm:cxn modelId="{D5F3F2D2-55C1-F640-B804-9F93BBE8601C}" type="presParOf" srcId="{B2C29464-F859-0341-B73F-97CBE831CBD5}" destId="{D1D78D2B-E966-904C-930D-EE2648A3D95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FE4CC4-08E0-47B3-98BA-E4B134F1759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19676AE-8D4A-4C01-B27B-5116C7DEBAF9}">
      <dgm:prSet/>
      <dgm:spPr/>
      <dgm:t>
        <a:bodyPr/>
        <a:lstStyle/>
        <a:p>
          <a:pPr>
            <a:defRPr cap="all"/>
          </a:pPr>
          <a:r>
            <a:rPr lang="en-GB"/>
            <a:t>ASD</a:t>
          </a:r>
          <a:endParaRPr lang="en-US"/>
        </a:p>
      </dgm:t>
    </dgm:pt>
    <dgm:pt modelId="{A887B49F-579E-441F-9653-B89075A10606}" type="parTrans" cxnId="{05D80D6A-4AA4-40E7-A0AC-344F972A4A90}">
      <dgm:prSet/>
      <dgm:spPr/>
      <dgm:t>
        <a:bodyPr/>
        <a:lstStyle/>
        <a:p>
          <a:endParaRPr lang="en-US"/>
        </a:p>
      </dgm:t>
    </dgm:pt>
    <dgm:pt modelId="{1F495893-04A0-4EAD-95F9-AEE32A3B812E}" type="sibTrans" cxnId="{05D80D6A-4AA4-40E7-A0AC-344F972A4A90}">
      <dgm:prSet/>
      <dgm:spPr/>
      <dgm:t>
        <a:bodyPr/>
        <a:lstStyle/>
        <a:p>
          <a:endParaRPr lang="en-US"/>
        </a:p>
      </dgm:t>
    </dgm:pt>
    <dgm:pt modelId="{BFEBA070-3AD9-4D62-8122-6834E4ABA14B}">
      <dgm:prSet/>
      <dgm:spPr/>
      <dgm:t>
        <a:bodyPr/>
        <a:lstStyle/>
        <a:p>
          <a:pPr>
            <a:defRPr cap="all"/>
          </a:pPr>
          <a:r>
            <a:rPr lang="en-GB"/>
            <a:t>Challenging behaviour </a:t>
          </a:r>
          <a:endParaRPr lang="en-US"/>
        </a:p>
      </dgm:t>
    </dgm:pt>
    <dgm:pt modelId="{E2F8D528-EC9F-4552-AB4C-C594131383AF}" type="parTrans" cxnId="{5A3EAF69-6048-42FA-B6DA-22BBABD245F7}">
      <dgm:prSet/>
      <dgm:spPr/>
      <dgm:t>
        <a:bodyPr/>
        <a:lstStyle/>
        <a:p>
          <a:endParaRPr lang="en-US"/>
        </a:p>
      </dgm:t>
    </dgm:pt>
    <dgm:pt modelId="{DF60ECAA-80E5-4C24-BECC-BA8898A2CD39}" type="sibTrans" cxnId="{5A3EAF69-6048-42FA-B6DA-22BBABD245F7}">
      <dgm:prSet/>
      <dgm:spPr/>
      <dgm:t>
        <a:bodyPr/>
        <a:lstStyle/>
        <a:p>
          <a:endParaRPr lang="en-US"/>
        </a:p>
      </dgm:t>
    </dgm:pt>
    <dgm:pt modelId="{CBB72D7F-2E79-4E7D-9A73-65DB6E52C8FB}">
      <dgm:prSet/>
      <dgm:spPr/>
      <dgm:t>
        <a:bodyPr/>
        <a:lstStyle/>
        <a:p>
          <a:pPr>
            <a:defRPr cap="all"/>
          </a:pPr>
          <a:r>
            <a:rPr lang="en-GB"/>
            <a:t>What can we learn from new routines</a:t>
          </a:r>
          <a:endParaRPr lang="en-US"/>
        </a:p>
      </dgm:t>
    </dgm:pt>
    <dgm:pt modelId="{CD95D08C-451C-4E5F-9D61-C62720C15DD3}" type="parTrans" cxnId="{7F474909-7EBB-400B-A170-038E8B6F47F2}">
      <dgm:prSet/>
      <dgm:spPr/>
      <dgm:t>
        <a:bodyPr/>
        <a:lstStyle/>
        <a:p>
          <a:endParaRPr lang="en-US"/>
        </a:p>
      </dgm:t>
    </dgm:pt>
    <dgm:pt modelId="{04211A3D-AA13-4636-833A-978D97BEE68C}" type="sibTrans" cxnId="{7F474909-7EBB-400B-A170-038E8B6F47F2}">
      <dgm:prSet/>
      <dgm:spPr/>
      <dgm:t>
        <a:bodyPr/>
        <a:lstStyle/>
        <a:p>
          <a:endParaRPr lang="en-US"/>
        </a:p>
      </dgm:t>
    </dgm:pt>
    <dgm:pt modelId="{86EC515F-C843-44B4-BF21-66918D19D3AC}">
      <dgm:prSet/>
      <dgm:spPr/>
      <dgm:t>
        <a:bodyPr/>
        <a:lstStyle/>
        <a:p>
          <a:pPr>
            <a:defRPr cap="all"/>
          </a:pPr>
          <a:r>
            <a:rPr lang="en-GB"/>
            <a:t>EBSA and attendance policies/categories</a:t>
          </a:r>
          <a:endParaRPr lang="en-US"/>
        </a:p>
      </dgm:t>
    </dgm:pt>
    <dgm:pt modelId="{7C419C1A-D90F-4656-8E6A-1F11BCEEF06E}" type="parTrans" cxnId="{6573EEFB-3EBA-49E6-A1EA-CDC9A0156353}">
      <dgm:prSet/>
      <dgm:spPr/>
      <dgm:t>
        <a:bodyPr/>
        <a:lstStyle/>
        <a:p>
          <a:endParaRPr lang="en-US"/>
        </a:p>
      </dgm:t>
    </dgm:pt>
    <dgm:pt modelId="{B0B468D8-FBB7-40FC-A709-C87746AFF443}" type="sibTrans" cxnId="{6573EEFB-3EBA-49E6-A1EA-CDC9A0156353}">
      <dgm:prSet/>
      <dgm:spPr/>
      <dgm:t>
        <a:bodyPr/>
        <a:lstStyle/>
        <a:p>
          <a:endParaRPr lang="en-US"/>
        </a:p>
      </dgm:t>
    </dgm:pt>
    <dgm:pt modelId="{134F5469-8644-4DAE-877E-69974C89BCD2}">
      <dgm:prSet/>
      <dgm:spPr/>
      <dgm:t>
        <a:bodyPr/>
        <a:lstStyle/>
        <a:p>
          <a:pPr>
            <a:defRPr cap="all"/>
          </a:pPr>
          <a:r>
            <a:rPr lang="en-GB"/>
            <a:t>Exam policies-assessment in the system-curriculum</a:t>
          </a:r>
          <a:endParaRPr lang="en-US"/>
        </a:p>
      </dgm:t>
    </dgm:pt>
    <dgm:pt modelId="{4F41E487-0959-48B8-A355-0D34C2FDA3B3}" type="parTrans" cxnId="{26F2411B-7CAE-4867-A958-2A11F430A75C}">
      <dgm:prSet/>
      <dgm:spPr/>
      <dgm:t>
        <a:bodyPr/>
        <a:lstStyle/>
        <a:p>
          <a:endParaRPr lang="en-US"/>
        </a:p>
      </dgm:t>
    </dgm:pt>
    <dgm:pt modelId="{10AB42F7-B08D-4926-9C7C-459FCBCD00D7}" type="sibTrans" cxnId="{26F2411B-7CAE-4867-A958-2A11F430A75C}">
      <dgm:prSet/>
      <dgm:spPr/>
      <dgm:t>
        <a:bodyPr/>
        <a:lstStyle/>
        <a:p>
          <a:endParaRPr lang="en-US"/>
        </a:p>
      </dgm:t>
    </dgm:pt>
    <dgm:pt modelId="{C7CE5E1A-CDE0-4247-9D9D-237909BAE831}" type="pres">
      <dgm:prSet presAssocID="{39FE4CC4-08E0-47B3-98BA-E4B134F17596}" presName="root" presStyleCnt="0">
        <dgm:presLayoutVars>
          <dgm:dir/>
          <dgm:resizeHandles val="exact"/>
        </dgm:presLayoutVars>
      </dgm:prSet>
      <dgm:spPr/>
      <dgm:t>
        <a:bodyPr/>
        <a:lstStyle/>
        <a:p>
          <a:endParaRPr lang="en-US"/>
        </a:p>
      </dgm:t>
    </dgm:pt>
    <dgm:pt modelId="{A1D02331-5222-4982-BF24-C813DD79614D}" type="pres">
      <dgm:prSet presAssocID="{D19676AE-8D4A-4C01-B27B-5116C7DEBAF9}" presName="compNode" presStyleCnt="0"/>
      <dgm:spPr/>
    </dgm:pt>
    <dgm:pt modelId="{E8CE7C61-4E1D-4B28-B8E8-90869465D814}" type="pres">
      <dgm:prSet presAssocID="{D19676AE-8D4A-4C01-B27B-5116C7DEBAF9}" presName="iconBgRect" presStyleLbl="bgShp" presStyleIdx="0" presStyleCnt="5"/>
      <dgm:spPr/>
    </dgm:pt>
    <dgm:pt modelId="{B571E4E7-04A0-4810-B559-5FED11A3C1F9}" type="pres">
      <dgm:prSet presAssocID="{D19676AE-8D4A-4C01-B27B-5116C7DEBAF9}"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Recruitment Management"/>
        </a:ext>
      </dgm:extLst>
    </dgm:pt>
    <dgm:pt modelId="{7F6213E7-64C7-4D21-9AFD-51427088512B}" type="pres">
      <dgm:prSet presAssocID="{D19676AE-8D4A-4C01-B27B-5116C7DEBAF9}" presName="spaceRect" presStyleCnt="0"/>
      <dgm:spPr/>
    </dgm:pt>
    <dgm:pt modelId="{99B233E7-FAAC-4A6D-8874-BA9B36D44D41}" type="pres">
      <dgm:prSet presAssocID="{D19676AE-8D4A-4C01-B27B-5116C7DEBAF9}" presName="textRect" presStyleLbl="revTx" presStyleIdx="0" presStyleCnt="5">
        <dgm:presLayoutVars>
          <dgm:chMax val="1"/>
          <dgm:chPref val="1"/>
        </dgm:presLayoutVars>
      </dgm:prSet>
      <dgm:spPr/>
      <dgm:t>
        <a:bodyPr/>
        <a:lstStyle/>
        <a:p>
          <a:endParaRPr lang="en-US"/>
        </a:p>
      </dgm:t>
    </dgm:pt>
    <dgm:pt modelId="{82ECA638-E490-47E3-823A-C2C8246D246D}" type="pres">
      <dgm:prSet presAssocID="{1F495893-04A0-4EAD-95F9-AEE32A3B812E}" presName="sibTrans" presStyleCnt="0"/>
      <dgm:spPr/>
    </dgm:pt>
    <dgm:pt modelId="{9FD1224F-A20E-491F-A706-B8A7A9746A4F}" type="pres">
      <dgm:prSet presAssocID="{BFEBA070-3AD9-4D62-8122-6834E4ABA14B}" presName="compNode" presStyleCnt="0"/>
      <dgm:spPr/>
    </dgm:pt>
    <dgm:pt modelId="{62DDC98C-63E8-4FBB-9089-86DA54D53968}" type="pres">
      <dgm:prSet presAssocID="{BFEBA070-3AD9-4D62-8122-6834E4ABA14B}" presName="iconBgRect" presStyleLbl="bgShp" presStyleIdx="1" presStyleCnt="5"/>
      <dgm:spPr/>
    </dgm:pt>
    <dgm:pt modelId="{B907D1FE-03BD-40CB-B875-01B9D2F54B6A}" type="pres">
      <dgm:prSet presAssocID="{BFEBA070-3AD9-4D62-8122-6834E4ABA14B}"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Fingerprint"/>
        </a:ext>
      </dgm:extLst>
    </dgm:pt>
    <dgm:pt modelId="{61936E4B-E8B1-4BAD-B1D0-D677ECF68FE1}" type="pres">
      <dgm:prSet presAssocID="{BFEBA070-3AD9-4D62-8122-6834E4ABA14B}" presName="spaceRect" presStyleCnt="0"/>
      <dgm:spPr/>
    </dgm:pt>
    <dgm:pt modelId="{02E48B5A-6E1E-4444-83EC-BB684E371D2D}" type="pres">
      <dgm:prSet presAssocID="{BFEBA070-3AD9-4D62-8122-6834E4ABA14B}" presName="textRect" presStyleLbl="revTx" presStyleIdx="1" presStyleCnt="5">
        <dgm:presLayoutVars>
          <dgm:chMax val="1"/>
          <dgm:chPref val="1"/>
        </dgm:presLayoutVars>
      </dgm:prSet>
      <dgm:spPr/>
      <dgm:t>
        <a:bodyPr/>
        <a:lstStyle/>
        <a:p>
          <a:endParaRPr lang="en-US"/>
        </a:p>
      </dgm:t>
    </dgm:pt>
    <dgm:pt modelId="{396AA421-6181-48F9-B7D5-5AF4647BE1CE}" type="pres">
      <dgm:prSet presAssocID="{DF60ECAA-80E5-4C24-BECC-BA8898A2CD39}" presName="sibTrans" presStyleCnt="0"/>
      <dgm:spPr/>
    </dgm:pt>
    <dgm:pt modelId="{2351AFF9-A1EB-49A1-8DA4-EB63720D3C26}" type="pres">
      <dgm:prSet presAssocID="{CBB72D7F-2E79-4E7D-9A73-65DB6E52C8FB}" presName="compNode" presStyleCnt="0"/>
      <dgm:spPr/>
    </dgm:pt>
    <dgm:pt modelId="{7B7E6153-A232-48E8-B47A-9B94E817A4E8}" type="pres">
      <dgm:prSet presAssocID="{CBB72D7F-2E79-4E7D-9A73-65DB6E52C8FB}" presName="iconBgRect" presStyleLbl="bgShp" presStyleIdx="2" presStyleCnt="5"/>
      <dgm:spPr/>
    </dgm:pt>
    <dgm:pt modelId="{EDC356C4-AA6F-4281-9FF4-BCBC909B5F91}" type="pres">
      <dgm:prSet presAssocID="{CBB72D7F-2E79-4E7D-9A73-65DB6E52C8FB}"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elp Thin"/>
        </a:ext>
      </dgm:extLst>
    </dgm:pt>
    <dgm:pt modelId="{C730A175-E02E-4307-A7B8-A26BD73CC48F}" type="pres">
      <dgm:prSet presAssocID="{CBB72D7F-2E79-4E7D-9A73-65DB6E52C8FB}" presName="spaceRect" presStyleCnt="0"/>
      <dgm:spPr/>
    </dgm:pt>
    <dgm:pt modelId="{FB819F4D-6B95-40A6-8600-FDEC261D468A}" type="pres">
      <dgm:prSet presAssocID="{CBB72D7F-2E79-4E7D-9A73-65DB6E52C8FB}" presName="textRect" presStyleLbl="revTx" presStyleIdx="2" presStyleCnt="5">
        <dgm:presLayoutVars>
          <dgm:chMax val="1"/>
          <dgm:chPref val="1"/>
        </dgm:presLayoutVars>
      </dgm:prSet>
      <dgm:spPr/>
      <dgm:t>
        <a:bodyPr/>
        <a:lstStyle/>
        <a:p>
          <a:endParaRPr lang="en-US"/>
        </a:p>
      </dgm:t>
    </dgm:pt>
    <dgm:pt modelId="{D6059584-8897-4B97-8406-098D62488210}" type="pres">
      <dgm:prSet presAssocID="{04211A3D-AA13-4636-833A-978D97BEE68C}" presName="sibTrans" presStyleCnt="0"/>
      <dgm:spPr/>
    </dgm:pt>
    <dgm:pt modelId="{EFCAF9CC-C75F-466C-9C7E-02AD099986F3}" type="pres">
      <dgm:prSet presAssocID="{86EC515F-C843-44B4-BF21-66918D19D3AC}" presName="compNode" presStyleCnt="0"/>
      <dgm:spPr/>
    </dgm:pt>
    <dgm:pt modelId="{7F811C56-A4B7-43F0-9C0E-95B43443B241}" type="pres">
      <dgm:prSet presAssocID="{86EC515F-C843-44B4-BF21-66918D19D3AC}" presName="iconBgRect" presStyleLbl="bgShp" presStyleIdx="3" presStyleCnt="5"/>
      <dgm:spPr/>
    </dgm:pt>
    <dgm:pt modelId="{C0BF5678-C091-4852-83D0-043E74CCE8F2}" type="pres">
      <dgm:prSet presAssocID="{86EC515F-C843-44B4-BF21-66918D19D3AC}"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Laptop Secure"/>
        </a:ext>
      </dgm:extLst>
    </dgm:pt>
    <dgm:pt modelId="{DE6D8A10-41B9-4EB0-8A76-9C42DB7B13BE}" type="pres">
      <dgm:prSet presAssocID="{86EC515F-C843-44B4-BF21-66918D19D3AC}" presName="spaceRect" presStyleCnt="0"/>
      <dgm:spPr/>
    </dgm:pt>
    <dgm:pt modelId="{02DDFD29-51E1-4AD6-80D1-1A8871EEFD22}" type="pres">
      <dgm:prSet presAssocID="{86EC515F-C843-44B4-BF21-66918D19D3AC}" presName="textRect" presStyleLbl="revTx" presStyleIdx="3" presStyleCnt="5">
        <dgm:presLayoutVars>
          <dgm:chMax val="1"/>
          <dgm:chPref val="1"/>
        </dgm:presLayoutVars>
      </dgm:prSet>
      <dgm:spPr/>
      <dgm:t>
        <a:bodyPr/>
        <a:lstStyle/>
        <a:p>
          <a:endParaRPr lang="en-US"/>
        </a:p>
      </dgm:t>
    </dgm:pt>
    <dgm:pt modelId="{CA80A0E8-32F9-4D22-A78E-574EEFDD1370}" type="pres">
      <dgm:prSet presAssocID="{B0B468D8-FBB7-40FC-A709-C87746AFF443}" presName="sibTrans" presStyleCnt="0"/>
      <dgm:spPr/>
    </dgm:pt>
    <dgm:pt modelId="{B0AEC0E5-6F19-43C9-9A07-049533BFE098}" type="pres">
      <dgm:prSet presAssocID="{134F5469-8644-4DAE-877E-69974C89BCD2}" presName="compNode" presStyleCnt="0"/>
      <dgm:spPr/>
    </dgm:pt>
    <dgm:pt modelId="{B876CDBC-1CDE-49AD-9A56-DDC00BDE9516}" type="pres">
      <dgm:prSet presAssocID="{134F5469-8644-4DAE-877E-69974C89BCD2}" presName="iconBgRect" presStyleLbl="bgShp" presStyleIdx="4" presStyleCnt="5"/>
      <dgm:spPr/>
    </dgm:pt>
    <dgm:pt modelId="{2CD345CC-A242-4C99-A41D-BEDEF4F15116}" type="pres">
      <dgm:prSet presAssocID="{134F5469-8644-4DAE-877E-69974C89BCD2}"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Dictionary Remove"/>
        </a:ext>
      </dgm:extLst>
    </dgm:pt>
    <dgm:pt modelId="{BE200130-5C24-419B-BD52-0CF101D24BF5}" type="pres">
      <dgm:prSet presAssocID="{134F5469-8644-4DAE-877E-69974C89BCD2}" presName="spaceRect" presStyleCnt="0"/>
      <dgm:spPr/>
    </dgm:pt>
    <dgm:pt modelId="{ED237E58-D821-4208-B6A3-D592F15CD694}" type="pres">
      <dgm:prSet presAssocID="{134F5469-8644-4DAE-877E-69974C89BCD2}" presName="textRect" presStyleLbl="revTx" presStyleIdx="4" presStyleCnt="5">
        <dgm:presLayoutVars>
          <dgm:chMax val="1"/>
          <dgm:chPref val="1"/>
        </dgm:presLayoutVars>
      </dgm:prSet>
      <dgm:spPr/>
      <dgm:t>
        <a:bodyPr/>
        <a:lstStyle/>
        <a:p>
          <a:endParaRPr lang="en-US"/>
        </a:p>
      </dgm:t>
    </dgm:pt>
  </dgm:ptLst>
  <dgm:cxnLst>
    <dgm:cxn modelId="{26F2411B-7CAE-4867-A958-2A11F430A75C}" srcId="{39FE4CC4-08E0-47B3-98BA-E4B134F17596}" destId="{134F5469-8644-4DAE-877E-69974C89BCD2}" srcOrd="4" destOrd="0" parTransId="{4F41E487-0959-48B8-A355-0D34C2FDA3B3}" sibTransId="{10AB42F7-B08D-4926-9C7C-459FCBCD00D7}"/>
    <dgm:cxn modelId="{A768498D-B6D3-4FAE-B9BD-C654B3CC4749}" type="presOf" srcId="{86EC515F-C843-44B4-BF21-66918D19D3AC}" destId="{02DDFD29-51E1-4AD6-80D1-1A8871EEFD22}" srcOrd="0" destOrd="0" presId="urn:microsoft.com/office/officeart/2018/5/layout/IconCircleLabelList"/>
    <dgm:cxn modelId="{6573EEFB-3EBA-49E6-A1EA-CDC9A0156353}" srcId="{39FE4CC4-08E0-47B3-98BA-E4B134F17596}" destId="{86EC515F-C843-44B4-BF21-66918D19D3AC}" srcOrd="3" destOrd="0" parTransId="{7C419C1A-D90F-4656-8E6A-1F11BCEEF06E}" sibTransId="{B0B468D8-FBB7-40FC-A709-C87746AFF443}"/>
    <dgm:cxn modelId="{7F474909-7EBB-400B-A170-038E8B6F47F2}" srcId="{39FE4CC4-08E0-47B3-98BA-E4B134F17596}" destId="{CBB72D7F-2E79-4E7D-9A73-65DB6E52C8FB}" srcOrd="2" destOrd="0" parTransId="{CD95D08C-451C-4E5F-9D61-C62720C15DD3}" sibTransId="{04211A3D-AA13-4636-833A-978D97BEE68C}"/>
    <dgm:cxn modelId="{4917C010-922C-41E0-B280-72F91A9E295A}" type="presOf" srcId="{BFEBA070-3AD9-4D62-8122-6834E4ABA14B}" destId="{02E48B5A-6E1E-4444-83EC-BB684E371D2D}" srcOrd="0" destOrd="0" presId="urn:microsoft.com/office/officeart/2018/5/layout/IconCircleLabelList"/>
    <dgm:cxn modelId="{7690EAE7-E1D4-4280-997E-2F5F1F9CE36C}" type="presOf" srcId="{CBB72D7F-2E79-4E7D-9A73-65DB6E52C8FB}" destId="{FB819F4D-6B95-40A6-8600-FDEC261D468A}" srcOrd="0" destOrd="0" presId="urn:microsoft.com/office/officeart/2018/5/layout/IconCircleLabelList"/>
    <dgm:cxn modelId="{05D80D6A-4AA4-40E7-A0AC-344F972A4A90}" srcId="{39FE4CC4-08E0-47B3-98BA-E4B134F17596}" destId="{D19676AE-8D4A-4C01-B27B-5116C7DEBAF9}" srcOrd="0" destOrd="0" parTransId="{A887B49F-579E-441F-9653-B89075A10606}" sibTransId="{1F495893-04A0-4EAD-95F9-AEE32A3B812E}"/>
    <dgm:cxn modelId="{5A3EAF69-6048-42FA-B6DA-22BBABD245F7}" srcId="{39FE4CC4-08E0-47B3-98BA-E4B134F17596}" destId="{BFEBA070-3AD9-4D62-8122-6834E4ABA14B}" srcOrd="1" destOrd="0" parTransId="{E2F8D528-EC9F-4552-AB4C-C594131383AF}" sibTransId="{DF60ECAA-80E5-4C24-BECC-BA8898A2CD39}"/>
    <dgm:cxn modelId="{D5CA3FD2-601D-44AE-95DE-FC69844EECE8}" type="presOf" srcId="{D19676AE-8D4A-4C01-B27B-5116C7DEBAF9}" destId="{99B233E7-FAAC-4A6D-8874-BA9B36D44D41}" srcOrd="0" destOrd="0" presId="urn:microsoft.com/office/officeart/2018/5/layout/IconCircleLabelList"/>
    <dgm:cxn modelId="{6EDA33C1-4D75-4A2C-984F-D6E994032224}" type="presOf" srcId="{134F5469-8644-4DAE-877E-69974C89BCD2}" destId="{ED237E58-D821-4208-B6A3-D592F15CD694}" srcOrd="0" destOrd="0" presId="urn:microsoft.com/office/officeart/2018/5/layout/IconCircleLabelList"/>
    <dgm:cxn modelId="{87823111-9820-4D83-9FD2-5ACFBC8384A6}" type="presOf" srcId="{39FE4CC4-08E0-47B3-98BA-E4B134F17596}" destId="{C7CE5E1A-CDE0-4247-9D9D-237909BAE831}" srcOrd="0" destOrd="0" presId="urn:microsoft.com/office/officeart/2018/5/layout/IconCircleLabelList"/>
    <dgm:cxn modelId="{518846EC-DE8B-425C-98E2-FBAB7F1D376E}" type="presParOf" srcId="{C7CE5E1A-CDE0-4247-9D9D-237909BAE831}" destId="{A1D02331-5222-4982-BF24-C813DD79614D}" srcOrd="0" destOrd="0" presId="urn:microsoft.com/office/officeart/2018/5/layout/IconCircleLabelList"/>
    <dgm:cxn modelId="{1C73E39A-CB15-40E4-A951-A3E90985B4F0}" type="presParOf" srcId="{A1D02331-5222-4982-BF24-C813DD79614D}" destId="{E8CE7C61-4E1D-4B28-B8E8-90869465D814}" srcOrd="0" destOrd="0" presId="urn:microsoft.com/office/officeart/2018/5/layout/IconCircleLabelList"/>
    <dgm:cxn modelId="{A27795C9-9405-4AF9-B41B-2D46C9FEA6C1}" type="presParOf" srcId="{A1D02331-5222-4982-BF24-C813DD79614D}" destId="{B571E4E7-04A0-4810-B559-5FED11A3C1F9}" srcOrd="1" destOrd="0" presId="urn:microsoft.com/office/officeart/2018/5/layout/IconCircleLabelList"/>
    <dgm:cxn modelId="{B967D489-FEBC-4ECA-B737-3FEB1D10534E}" type="presParOf" srcId="{A1D02331-5222-4982-BF24-C813DD79614D}" destId="{7F6213E7-64C7-4D21-9AFD-51427088512B}" srcOrd="2" destOrd="0" presId="urn:microsoft.com/office/officeart/2018/5/layout/IconCircleLabelList"/>
    <dgm:cxn modelId="{86FCB784-B1A0-4806-8667-A9C3AB33592C}" type="presParOf" srcId="{A1D02331-5222-4982-BF24-C813DD79614D}" destId="{99B233E7-FAAC-4A6D-8874-BA9B36D44D41}" srcOrd="3" destOrd="0" presId="urn:microsoft.com/office/officeart/2018/5/layout/IconCircleLabelList"/>
    <dgm:cxn modelId="{560E5EC4-B77E-4B72-9E7A-8EE1D6666C07}" type="presParOf" srcId="{C7CE5E1A-CDE0-4247-9D9D-237909BAE831}" destId="{82ECA638-E490-47E3-823A-C2C8246D246D}" srcOrd="1" destOrd="0" presId="urn:microsoft.com/office/officeart/2018/5/layout/IconCircleLabelList"/>
    <dgm:cxn modelId="{5B2FA4E9-6E5D-4026-8E27-AF26AD759D72}" type="presParOf" srcId="{C7CE5E1A-CDE0-4247-9D9D-237909BAE831}" destId="{9FD1224F-A20E-491F-A706-B8A7A9746A4F}" srcOrd="2" destOrd="0" presId="urn:microsoft.com/office/officeart/2018/5/layout/IconCircleLabelList"/>
    <dgm:cxn modelId="{61F69D31-9809-4855-AF49-64408BF2A586}" type="presParOf" srcId="{9FD1224F-A20E-491F-A706-B8A7A9746A4F}" destId="{62DDC98C-63E8-4FBB-9089-86DA54D53968}" srcOrd="0" destOrd="0" presId="urn:microsoft.com/office/officeart/2018/5/layout/IconCircleLabelList"/>
    <dgm:cxn modelId="{AFCC0B77-5AD0-4C40-9ECF-EF3A66DCE833}" type="presParOf" srcId="{9FD1224F-A20E-491F-A706-B8A7A9746A4F}" destId="{B907D1FE-03BD-40CB-B875-01B9D2F54B6A}" srcOrd="1" destOrd="0" presId="urn:microsoft.com/office/officeart/2018/5/layout/IconCircleLabelList"/>
    <dgm:cxn modelId="{1C9581E9-8C09-4463-A176-FE42F764C618}" type="presParOf" srcId="{9FD1224F-A20E-491F-A706-B8A7A9746A4F}" destId="{61936E4B-E8B1-4BAD-B1D0-D677ECF68FE1}" srcOrd="2" destOrd="0" presId="urn:microsoft.com/office/officeart/2018/5/layout/IconCircleLabelList"/>
    <dgm:cxn modelId="{44C4EB7B-C900-408C-8C56-804135C833CA}" type="presParOf" srcId="{9FD1224F-A20E-491F-A706-B8A7A9746A4F}" destId="{02E48B5A-6E1E-4444-83EC-BB684E371D2D}" srcOrd="3" destOrd="0" presId="urn:microsoft.com/office/officeart/2018/5/layout/IconCircleLabelList"/>
    <dgm:cxn modelId="{A33BFE09-4B11-44D6-9643-AD35AA0BB370}" type="presParOf" srcId="{C7CE5E1A-CDE0-4247-9D9D-237909BAE831}" destId="{396AA421-6181-48F9-B7D5-5AF4647BE1CE}" srcOrd="3" destOrd="0" presId="urn:microsoft.com/office/officeart/2018/5/layout/IconCircleLabelList"/>
    <dgm:cxn modelId="{30050324-8406-4715-9489-7AA6686812AF}" type="presParOf" srcId="{C7CE5E1A-CDE0-4247-9D9D-237909BAE831}" destId="{2351AFF9-A1EB-49A1-8DA4-EB63720D3C26}" srcOrd="4" destOrd="0" presId="urn:microsoft.com/office/officeart/2018/5/layout/IconCircleLabelList"/>
    <dgm:cxn modelId="{8AEC9DF9-6E97-4046-ABD9-F49674EDCC0F}" type="presParOf" srcId="{2351AFF9-A1EB-49A1-8DA4-EB63720D3C26}" destId="{7B7E6153-A232-48E8-B47A-9B94E817A4E8}" srcOrd="0" destOrd="0" presId="urn:microsoft.com/office/officeart/2018/5/layout/IconCircleLabelList"/>
    <dgm:cxn modelId="{85E99638-A396-42A5-A823-5785BBDE1931}" type="presParOf" srcId="{2351AFF9-A1EB-49A1-8DA4-EB63720D3C26}" destId="{EDC356C4-AA6F-4281-9FF4-BCBC909B5F91}" srcOrd="1" destOrd="0" presId="urn:microsoft.com/office/officeart/2018/5/layout/IconCircleLabelList"/>
    <dgm:cxn modelId="{544408D2-F0A7-44FE-A924-EEEBC51750C3}" type="presParOf" srcId="{2351AFF9-A1EB-49A1-8DA4-EB63720D3C26}" destId="{C730A175-E02E-4307-A7B8-A26BD73CC48F}" srcOrd="2" destOrd="0" presId="urn:microsoft.com/office/officeart/2018/5/layout/IconCircleLabelList"/>
    <dgm:cxn modelId="{86C10EB2-EA2E-4D6C-B056-7CD08B17FB6C}" type="presParOf" srcId="{2351AFF9-A1EB-49A1-8DA4-EB63720D3C26}" destId="{FB819F4D-6B95-40A6-8600-FDEC261D468A}" srcOrd="3" destOrd="0" presId="urn:microsoft.com/office/officeart/2018/5/layout/IconCircleLabelList"/>
    <dgm:cxn modelId="{5A574E26-032A-43AC-8637-16F7F6E7CD51}" type="presParOf" srcId="{C7CE5E1A-CDE0-4247-9D9D-237909BAE831}" destId="{D6059584-8897-4B97-8406-098D62488210}" srcOrd="5" destOrd="0" presId="urn:microsoft.com/office/officeart/2018/5/layout/IconCircleLabelList"/>
    <dgm:cxn modelId="{7F2A296D-BE57-40E3-89FC-3ACB7227DAD0}" type="presParOf" srcId="{C7CE5E1A-CDE0-4247-9D9D-237909BAE831}" destId="{EFCAF9CC-C75F-466C-9C7E-02AD099986F3}" srcOrd="6" destOrd="0" presId="urn:microsoft.com/office/officeart/2018/5/layout/IconCircleLabelList"/>
    <dgm:cxn modelId="{697863B0-B89D-4CE1-B7CC-7EA724F15374}" type="presParOf" srcId="{EFCAF9CC-C75F-466C-9C7E-02AD099986F3}" destId="{7F811C56-A4B7-43F0-9C0E-95B43443B241}" srcOrd="0" destOrd="0" presId="urn:microsoft.com/office/officeart/2018/5/layout/IconCircleLabelList"/>
    <dgm:cxn modelId="{2CCBE3AD-7A43-4B65-9178-CA8A9C21C81F}" type="presParOf" srcId="{EFCAF9CC-C75F-466C-9C7E-02AD099986F3}" destId="{C0BF5678-C091-4852-83D0-043E74CCE8F2}" srcOrd="1" destOrd="0" presId="urn:microsoft.com/office/officeart/2018/5/layout/IconCircleLabelList"/>
    <dgm:cxn modelId="{5A03B0B4-36BA-458A-8483-2F3E9F2D0289}" type="presParOf" srcId="{EFCAF9CC-C75F-466C-9C7E-02AD099986F3}" destId="{DE6D8A10-41B9-4EB0-8A76-9C42DB7B13BE}" srcOrd="2" destOrd="0" presId="urn:microsoft.com/office/officeart/2018/5/layout/IconCircleLabelList"/>
    <dgm:cxn modelId="{2F7CDE4B-07DD-49E2-8343-B012469B1EAC}" type="presParOf" srcId="{EFCAF9CC-C75F-466C-9C7E-02AD099986F3}" destId="{02DDFD29-51E1-4AD6-80D1-1A8871EEFD22}" srcOrd="3" destOrd="0" presId="urn:microsoft.com/office/officeart/2018/5/layout/IconCircleLabelList"/>
    <dgm:cxn modelId="{CE9C2A8C-AE1D-4F25-9698-7E65B6863852}" type="presParOf" srcId="{C7CE5E1A-CDE0-4247-9D9D-237909BAE831}" destId="{CA80A0E8-32F9-4D22-A78E-574EEFDD1370}" srcOrd="7" destOrd="0" presId="urn:microsoft.com/office/officeart/2018/5/layout/IconCircleLabelList"/>
    <dgm:cxn modelId="{6DDA4D72-BC0B-47BD-8F49-B6933D9B1B60}" type="presParOf" srcId="{C7CE5E1A-CDE0-4247-9D9D-237909BAE831}" destId="{B0AEC0E5-6F19-43C9-9A07-049533BFE098}" srcOrd="8" destOrd="0" presId="urn:microsoft.com/office/officeart/2018/5/layout/IconCircleLabelList"/>
    <dgm:cxn modelId="{2B56FCA9-CFC4-44F8-B264-D2122F504D43}" type="presParOf" srcId="{B0AEC0E5-6F19-43C9-9A07-049533BFE098}" destId="{B876CDBC-1CDE-49AD-9A56-DDC00BDE9516}" srcOrd="0" destOrd="0" presId="urn:microsoft.com/office/officeart/2018/5/layout/IconCircleLabelList"/>
    <dgm:cxn modelId="{10788D0F-D01E-4CA7-B3B6-7E9A68CDCC9B}" type="presParOf" srcId="{B0AEC0E5-6F19-43C9-9A07-049533BFE098}" destId="{2CD345CC-A242-4C99-A41D-BEDEF4F15116}" srcOrd="1" destOrd="0" presId="urn:microsoft.com/office/officeart/2018/5/layout/IconCircleLabelList"/>
    <dgm:cxn modelId="{0527EB09-8812-467C-BEFF-0A5E2BD64498}" type="presParOf" srcId="{B0AEC0E5-6F19-43C9-9A07-049533BFE098}" destId="{BE200130-5C24-419B-BD52-0CF101D24BF5}" srcOrd="2" destOrd="0" presId="urn:microsoft.com/office/officeart/2018/5/layout/IconCircleLabelList"/>
    <dgm:cxn modelId="{005DC5AC-FDCA-4992-A96B-5E0BA22B9E94}" type="presParOf" srcId="{B0AEC0E5-6F19-43C9-9A07-049533BFE098}" destId="{ED237E58-D821-4208-B6A3-D592F15CD69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A2F667-9DDA-4CBD-AD2F-ED332F90F402}" type="doc">
      <dgm:prSet loTypeId="urn:microsoft.com/office/officeart/2005/8/layout/process1" loCatId="process" qsTypeId="urn:microsoft.com/office/officeart/2005/8/quickstyle/simple1" qsCatId="simple" csTypeId="urn:microsoft.com/office/officeart/2005/8/colors/accent1_2" csCatId="accent1" phldr="1"/>
      <dgm:spPr/>
    </dgm:pt>
    <dgm:pt modelId="{730AA858-EAE4-43AB-B0FC-2402942CC81F}">
      <dgm:prSet phldrT="[Text]"/>
      <dgm:spPr/>
      <dgm:t>
        <a:bodyPr/>
        <a:lstStyle/>
        <a:p>
          <a:r>
            <a:rPr lang="en-US" dirty="0" smtClean="0"/>
            <a:t>Universal/whole school</a:t>
          </a:r>
          <a:endParaRPr lang="en-US" dirty="0"/>
        </a:p>
      </dgm:t>
    </dgm:pt>
    <dgm:pt modelId="{379E7FFB-D132-4049-97B7-E12A891E67E8}" type="parTrans" cxnId="{CA82C736-F7ED-47C1-81C9-D1823C3F0FA8}">
      <dgm:prSet/>
      <dgm:spPr/>
      <dgm:t>
        <a:bodyPr/>
        <a:lstStyle/>
        <a:p>
          <a:endParaRPr lang="en-US"/>
        </a:p>
      </dgm:t>
    </dgm:pt>
    <dgm:pt modelId="{9B5CE8C7-C9D2-4125-B7A0-8914F8557E4F}" type="sibTrans" cxnId="{CA82C736-F7ED-47C1-81C9-D1823C3F0FA8}">
      <dgm:prSet/>
      <dgm:spPr/>
      <dgm:t>
        <a:bodyPr/>
        <a:lstStyle/>
        <a:p>
          <a:endParaRPr lang="en-US"/>
        </a:p>
      </dgm:t>
    </dgm:pt>
    <dgm:pt modelId="{81F472E1-1C0B-45AD-890C-7DF23B381BC2}">
      <dgm:prSet phldrT="[Text]"/>
      <dgm:spPr/>
      <dgm:t>
        <a:bodyPr/>
        <a:lstStyle/>
        <a:p>
          <a:r>
            <a:rPr lang="en-US" dirty="0" smtClean="0"/>
            <a:t>Targeted</a:t>
          </a:r>
          <a:endParaRPr lang="en-US" dirty="0"/>
        </a:p>
      </dgm:t>
    </dgm:pt>
    <dgm:pt modelId="{DF8F2500-BCE0-4A7D-95BB-E87CCA523479}" type="parTrans" cxnId="{24DBDCC2-777D-4D9A-A0E6-39212B4B545B}">
      <dgm:prSet/>
      <dgm:spPr/>
      <dgm:t>
        <a:bodyPr/>
        <a:lstStyle/>
        <a:p>
          <a:endParaRPr lang="en-US"/>
        </a:p>
      </dgm:t>
    </dgm:pt>
    <dgm:pt modelId="{54CBF5D0-E5D1-45E8-AFDC-B4A74A53D185}" type="sibTrans" cxnId="{24DBDCC2-777D-4D9A-A0E6-39212B4B545B}">
      <dgm:prSet/>
      <dgm:spPr/>
      <dgm:t>
        <a:bodyPr/>
        <a:lstStyle/>
        <a:p>
          <a:endParaRPr lang="en-US"/>
        </a:p>
      </dgm:t>
    </dgm:pt>
    <dgm:pt modelId="{7F0FA4C8-56D3-486E-8A9A-EAC93DDDEDA8}">
      <dgm:prSet phldrT="[Text]"/>
      <dgm:spPr/>
      <dgm:t>
        <a:bodyPr/>
        <a:lstStyle/>
        <a:p>
          <a:r>
            <a:rPr lang="en-US" dirty="0" smtClean="0"/>
            <a:t>Individual</a:t>
          </a:r>
          <a:endParaRPr lang="en-US" dirty="0"/>
        </a:p>
      </dgm:t>
    </dgm:pt>
    <dgm:pt modelId="{9E935469-1A22-4468-9383-95DB74417324}" type="parTrans" cxnId="{36936670-5E72-4F7D-88DC-7A459C1E153E}">
      <dgm:prSet/>
      <dgm:spPr/>
      <dgm:t>
        <a:bodyPr/>
        <a:lstStyle/>
        <a:p>
          <a:endParaRPr lang="en-US"/>
        </a:p>
      </dgm:t>
    </dgm:pt>
    <dgm:pt modelId="{30FDCE61-D50B-46C6-8360-94F8589CC357}" type="sibTrans" cxnId="{36936670-5E72-4F7D-88DC-7A459C1E153E}">
      <dgm:prSet/>
      <dgm:spPr/>
      <dgm:t>
        <a:bodyPr/>
        <a:lstStyle/>
        <a:p>
          <a:endParaRPr lang="en-US"/>
        </a:p>
      </dgm:t>
    </dgm:pt>
    <dgm:pt modelId="{D8D2A881-1A9B-4744-A534-4BC4C9AEA2ED}" type="pres">
      <dgm:prSet presAssocID="{55A2F667-9DDA-4CBD-AD2F-ED332F90F402}" presName="Name0" presStyleCnt="0">
        <dgm:presLayoutVars>
          <dgm:dir/>
          <dgm:resizeHandles val="exact"/>
        </dgm:presLayoutVars>
      </dgm:prSet>
      <dgm:spPr/>
    </dgm:pt>
    <dgm:pt modelId="{1420F448-6272-434A-9C66-36429E23FB9F}" type="pres">
      <dgm:prSet presAssocID="{730AA858-EAE4-43AB-B0FC-2402942CC81F}" presName="node" presStyleLbl="node1" presStyleIdx="0" presStyleCnt="3">
        <dgm:presLayoutVars>
          <dgm:bulletEnabled val="1"/>
        </dgm:presLayoutVars>
      </dgm:prSet>
      <dgm:spPr/>
      <dgm:t>
        <a:bodyPr/>
        <a:lstStyle/>
        <a:p>
          <a:endParaRPr lang="en-US"/>
        </a:p>
      </dgm:t>
    </dgm:pt>
    <dgm:pt modelId="{E24E253F-8FAA-46D7-801E-2418B0519124}" type="pres">
      <dgm:prSet presAssocID="{9B5CE8C7-C9D2-4125-B7A0-8914F8557E4F}" presName="sibTrans" presStyleLbl="sibTrans2D1" presStyleIdx="0" presStyleCnt="2"/>
      <dgm:spPr/>
      <dgm:t>
        <a:bodyPr/>
        <a:lstStyle/>
        <a:p>
          <a:endParaRPr lang="en-US"/>
        </a:p>
      </dgm:t>
    </dgm:pt>
    <dgm:pt modelId="{2E3C8CA1-F532-4A64-9B5A-A168B4F0AC59}" type="pres">
      <dgm:prSet presAssocID="{9B5CE8C7-C9D2-4125-B7A0-8914F8557E4F}" presName="connectorText" presStyleLbl="sibTrans2D1" presStyleIdx="0" presStyleCnt="2"/>
      <dgm:spPr/>
      <dgm:t>
        <a:bodyPr/>
        <a:lstStyle/>
        <a:p>
          <a:endParaRPr lang="en-US"/>
        </a:p>
      </dgm:t>
    </dgm:pt>
    <dgm:pt modelId="{913E5F2E-3CB9-4EC6-B4F2-CB39AB7670E8}" type="pres">
      <dgm:prSet presAssocID="{81F472E1-1C0B-45AD-890C-7DF23B381BC2}" presName="node" presStyleLbl="node1" presStyleIdx="1" presStyleCnt="3">
        <dgm:presLayoutVars>
          <dgm:bulletEnabled val="1"/>
        </dgm:presLayoutVars>
      </dgm:prSet>
      <dgm:spPr/>
      <dgm:t>
        <a:bodyPr/>
        <a:lstStyle/>
        <a:p>
          <a:endParaRPr lang="en-US"/>
        </a:p>
      </dgm:t>
    </dgm:pt>
    <dgm:pt modelId="{A7BE1AD2-E169-49E9-8F7F-9D8484A79062}" type="pres">
      <dgm:prSet presAssocID="{54CBF5D0-E5D1-45E8-AFDC-B4A74A53D185}" presName="sibTrans" presStyleLbl="sibTrans2D1" presStyleIdx="1" presStyleCnt="2"/>
      <dgm:spPr/>
      <dgm:t>
        <a:bodyPr/>
        <a:lstStyle/>
        <a:p>
          <a:endParaRPr lang="en-US"/>
        </a:p>
      </dgm:t>
    </dgm:pt>
    <dgm:pt modelId="{AD95595A-6620-4B25-8679-E6FD77E3055E}" type="pres">
      <dgm:prSet presAssocID="{54CBF5D0-E5D1-45E8-AFDC-B4A74A53D185}" presName="connectorText" presStyleLbl="sibTrans2D1" presStyleIdx="1" presStyleCnt="2"/>
      <dgm:spPr/>
      <dgm:t>
        <a:bodyPr/>
        <a:lstStyle/>
        <a:p>
          <a:endParaRPr lang="en-US"/>
        </a:p>
      </dgm:t>
    </dgm:pt>
    <dgm:pt modelId="{25244303-6F0D-4EDE-9065-753B3EFEC24D}" type="pres">
      <dgm:prSet presAssocID="{7F0FA4C8-56D3-486E-8A9A-EAC93DDDEDA8}" presName="node" presStyleLbl="node1" presStyleIdx="2" presStyleCnt="3">
        <dgm:presLayoutVars>
          <dgm:bulletEnabled val="1"/>
        </dgm:presLayoutVars>
      </dgm:prSet>
      <dgm:spPr/>
      <dgm:t>
        <a:bodyPr/>
        <a:lstStyle/>
        <a:p>
          <a:endParaRPr lang="en-US"/>
        </a:p>
      </dgm:t>
    </dgm:pt>
  </dgm:ptLst>
  <dgm:cxnLst>
    <dgm:cxn modelId="{688B1EFA-0F6D-445A-9A22-1867CA9F36A9}" type="presOf" srcId="{9B5CE8C7-C9D2-4125-B7A0-8914F8557E4F}" destId="{E24E253F-8FAA-46D7-801E-2418B0519124}" srcOrd="0" destOrd="0" presId="urn:microsoft.com/office/officeart/2005/8/layout/process1"/>
    <dgm:cxn modelId="{5DCBCC75-9F64-487F-AAB0-74BE3EB5DD68}" type="presOf" srcId="{9B5CE8C7-C9D2-4125-B7A0-8914F8557E4F}" destId="{2E3C8CA1-F532-4A64-9B5A-A168B4F0AC59}" srcOrd="1" destOrd="0" presId="urn:microsoft.com/office/officeart/2005/8/layout/process1"/>
    <dgm:cxn modelId="{2794D610-510C-450F-8C80-E9ECABB10CCC}" type="presOf" srcId="{54CBF5D0-E5D1-45E8-AFDC-B4A74A53D185}" destId="{A7BE1AD2-E169-49E9-8F7F-9D8484A79062}" srcOrd="0" destOrd="0" presId="urn:microsoft.com/office/officeart/2005/8/layout/process1"/>
    <dgm:cxn modelId="{36936670-5E72-4F7D-88DC-7A459C1E153E}" srcId="{55A2F667-9DDA-4CBD-AD2F-ED332F90F402}" destId="{7F0FA4C8-56D3-486E-8A9A-EAC93DDDEDA8}" srcOrd="2" destOrd="0" parTransId="{9E935469-1A22-4468-9383-95DB74417324}" sibTransId="{30FDCE61-D50B-46C6-8360-94F8589CC357}"/>
    <dgm:cxn modelId="{E56AFD67-45CF-46AC-B90C-0A8EA2A6D3AB}" type="presOf" srcId="{55A2F667-9DDA-4CBD-AD2F-ED332F90F402}" destId="{D8D2A881-1A9B-4744-A534-4BC4C9AEA2ED}" srcOrd="0" destOrd="0" presId="urn:microsoft.com/office/officeart/2005/8/layout/process1"/>
    <dgm:cxn modelId="{24DBDCC2-777D-4D9A-A0E6-39212B4B545B}" srcId="{55A2F667-9DDA-4CBD-AD2F-ED332F90F402}" destId="{81F472E1-1C0B-45AD-890C-7DF23B381BC2}" srcOrd="1" destOrd="0" parTransId="{DF8F2500-BCE0-4A7D-95BB-E87CCA523479}" sibTransId="{54CBF5D0-E5D1-45E8-AFDC-B4A74A53D185}"/>
    <dgm:cxn modelId="{28C108E4-2B2C-4992-9ED4-1F42F379A172}" type="presOf" srcId="{7F0FA4C8-56D3-486E-8A9A-EAC93DDDEDA8}" destId="{25244303-6F0D-4EDE-9065-753B3EFEC24D}" srcOrd="0" destOrd="0" presId="urn:microsoft.com/office/officeart/2005/8/layout/process1"/>
    <dgm:cxn modelId="{31F85CC7-3459-4002-A21E-0C07AA14063E}" type="presOf" srcId="{81F472E1-1C0B-45AD-890C-7DF23B381BC2}" destId="{913E5F2E-3CB9-4EC6-B4F2-CB39AB7670E8}" srcOrd="0" destOrd="0" presId="urn:microsoft.com/office/officeart/2005/8/layout/process1"/>
    <dgm:cxn modelId="{4C7F0072-7353-476F-A095-75B6EDB6F35D}" type="presOf" srcId="{54CBF5D0-E5D1-45E8-AFDC-B4A74A53D185}" destId="{AD95595A-6620-4B25-8679-E6FD77E3055E}" srcOrd="1" destOrd="0" presId="urn:microsoft.com/office/officeart/2005/8/layout/process1"/>
    <dgm:cxn modelId="{F8A91B8D-C87B-4445-95D0-C970A5804869}" type="presOf" srcId="{730AA858-EAE4-43AB-B0FC-2402942CC81F}" destId="{1420F448-6272-434A-9C66-36429E23FB9F}" srcOrd="0" destOrd="0" presId="urn:microsoft.com/office/officeart/2005/8/layout/process1"/>
    <dgm:cxn modelId="{CA82C736-F7ED-47C1-81C9-D1823C3F0FA8}" srcId="{55A2F667-9DDA-4CBD-AD2F-ED332F90F402}" destId="{730AA858-EAE4-43AB-B0FC-2402942CC81F}" srcOrd="0" destOrd="0" parTransId="{379E7FFB-D132-4049-97B7-E12A891E67E8}" sibTransId="{9B5CE8C7-C9D2-4125-B7A0-8914F8557E4F}"/>
    <dgm:cxn modelId="{5AEF697B-C370-4677-B393-DF20AB1ACB36}" type="presParOf" srcId="{D8D2A881-1A9B-4744-A534-4BC4C9AEA2ED}" destId="{1420F448-6272-434A-9C66-36429E23FB9F}" srcOrd="0" destOrd="0" presId="urn:microsoft.com/office/officeart/2005/8/layout/process1"/>
    <dgm:cxn modelId="{0FD83D18-9A49-4D42-B5FB-71F15A3BEA30}" type="presParOf" srcId="{D8D2A881-1A9B-4744-A534-4BC4C9AEA2ED}" destId="{E24E253F-8FAA-46D7-801E-2418B0519124}" srcOrd="1" destOrd="0" presId="urn:microsoft.com/office/officeart/2005/8/layout/process1"/>
    <dgm:cxn modelId="{96D4F80A-6B4C-4663-BDA1-DF502C25CA91}" type="presParOf" srcId="{E24E253F-8FAA-46D7-801E-2418B0519124}" destId="{2E3C8CA1-F532-4A64-9B5A-A168B4F0AC59}" srcOrd="0" destOrd="0" presId="urn:microsoft.com/office/officeart/2005/8/layout/process1"/>
    <dgm:cxn modelId="{A91DDBA3-1A0D-4737-B41D-B89F21208E88}" type="presParOf" srcId="{D8D2A881-1A9B-4744-A534-4BC4C9AEA2ED}" destId="{913E5F2E-3CB9-4EC6-B4F2-CB39AB7670E8}" srcOrd="2" destOrd="0" presId="urn:microsoft.com/office/officeart/2005/8/layout/process1"/>
    <dgm:cxn modelId="{302E626B-8BD9-4A0A-AA15-8C9240EB680C}" type="presParOf" srcId="{D8D2A881-1A9B-4744-A534-4BC4C9AEA2ED}" destId="{A7BE1AD2-E169-49E9-8F7F-9D8484A79062}" srcOrd="3" destOrd="0" presId="urn:microsoft.com/office/officeart/2005/8/layout/process1"/>
    <dgm:cxn modelId="{65DED106-5C00-4B7C-8A88-025E5DC6D925}" type="presParOf" srcId="{A7BE1AD2-E169-49E9-8F7F-9D8484A79062}" destId="{AD95595A-6620-4B25-8679-E6FD77E3055E}" srcOrd="0" destOrd="0" presId="urn:microsoft.com/office/officeart/2005/8/layout/process1"/>
    <dgm:cxn modelId="{32C350D4-D058-4850-AD50-B2A06F1AF5AC}" type="presParOf" srcId="{D8D2A881-1A9B-4744-A534-4BC4C9AEA2ED}" destId="{25244303-6F0D-4EDE-9065-753B3EFEC24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DB9134-2FEA-4F04-9F32-84DE1CCD57C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C51C8EA-51B5-41FF-B635-0EA9F9382D48}">
      <dgm:prSet phldrT="[Text]"/>
      <dgm:spPr/>
      <dgm:t>
        <a:bodyPr/>
        <a:lstStyle/>
        <a:p>
          <a:r>
            <a:rPr lang="en-US" dirty="0"/>
            <a:t>School Name</a:t>
          </a:r>
        </a:p>
      </dgm:t>
    </dgm:pt>
    <dgm:pt modelId="{BA75BF34-F470-4FFE-9337-3B0B7F670C12}" type="parTrans" cxnId="{DCF68366-C6C3-4E7E-977E-91A8385D0D66}">
      <dgm:prSet/>
      <dgm:spPr/>
      <dgm:t>
        <a:bodyPr/>
        <a:lstStyle/>
        <a:p>
          <a:endParaRPr lang="en-US"/>
        </a:p>
      </dgm:t>
    </dgm:pt>
    <dgm:pt modelId="{ABE34C97-7DCA-4008-B9E1-E49C5D4357E4}" type="sibTrans" cxnId="{DCF68366-C6C3-4E7E-977E-91A8385D0D66}">
      <dgm:prSet/>
      <dgm:spPr/>
      <dgm:t>
        <a:bodyPr/>
        <a:lstStyle/>
        <a:p>
          <a:endParaRPr lang="en-US"/>
        </a:p>
      </dgm:t>
    </dgm:pt>
    <dgm:pt modelId="{76AD1FA9-A416-410E-AE76-FC9821F9B4F6}">
      <dgm:prSet phldrT="[Text]"/>
      <dgm:spPr/>
      <dgm:t>
        <a:bodyPr/>
        <a:lstStyle/>
        <a:p>
          <a:r>
            <a:rPr lang="en-US" dirty="0"/>
            <a:t>MHST (Mental Health Support Team) </a:t>
          </a:r>
        </a:p>
      </dgm:t>
    </dgm:pt>
    <dgm:pt modelId="{E5A328F1-786E-4760-8598-B36BB13530C8}" type="parTrans" cxnId="{7F8F6BAF-9BED-45EB-B714-84CD36EA0288}">
      <dgm:prSet/>
      <dgm:spPr/>
      <dgm:t>
        <a:bodyPr/>
        <a:lstStyle/>
        <a:p>
          <a:endParaRPr lang="en-US"/>
        </a:p>
      </dgm:t>
    </dgm:pt>
    <dgm:pt modelId="{ABFDC1FC-32CA-4D39-AB8D-FDC4FB9667B2}" type="sibTrans" cxnId="{7F8F6BAF-9BED-45EB-B714-84CD36EA0288}">
      <dgm:prSet/>
      <dgm:spPr/>
      <dgm:t>
        <a:bodyPr/>
        <a:lstStyle/>
        <a:p>
          <a:endParaRPr lang="en-US"/>
        </a:p>
      </dgm:t>
    </dgm:pt>
    <dgm:pt modelId="{AF96013E-4F9C-4114-8EA9-25F9C8D26460}">
      <dgm:prSet phldrT="[Text]"/>
      <dgm:spPr/>
      <dgm:t>
        <a:bodyPr/>
        <a:lstStyle/>
        <a:p>
          <a:r>
            <a:rPr lang="en-US" dirty="0"/>
            <a:t>TSFT (Targeted Family Support Team)</a:t>
          </a:r>
        </a:p>
      </dgm:t>
    </dgm:pt>
    <dgm:pt modelId="{EFB5E71D-91B7-492C-9B47-8E6A7E0C11EB}" type="parTrans" cxnId="{CCB07799-93C0-4EF1-AA49-3734E916954C}">
      <dgm:prSet/>
      <dgm:spPr/>
      <dgm:t>
        <a:bodyPr/>
        <a:lstStyle/>
        <a:p>
          <a:endParaRPr lang="en-US"/>
        </a:p>
      </dgm:t>
    </dgm:pt>
    <dgm:pt modelId="{43C47827-7329-4C92-BB99-1C053DF99B7B}" type="sibTrans" cxnId="{CCB07799-93C0-4EF1-AA49-3734E916954C}">
      <dgm:prSet/>
      <dgm:spPr/>
      <dgm:t>
        <a:bodyPr/>
        <a:lstStyle/>
        <a:p>
          <a:endParaRPr lang="en-US"/>
        </a:p>
      </dgm:t>
    </dgm:pt>
    <dgm:pt modelId="{59406B5B-7B7D-4199-809C-CBCFA18C753E}">
      <dgm:prSet phldrT="[Text]"/>
      <dgm:spPr/>
      <dgm:t>
        <a:bodyPr/>
        <a:lstStyle/>
        <a:p>
          <a:r>
            <a:rPr lang="en-US" dirty="0"/>
            <a:t>WSP (Wellbeing support practitioner)</a:t>
          </a:r>
        </a:p>
      </dgm:t>
    </dgm:pt>
    <dgm:pt modelId="{A3DFF8BA-39D2-4B6E-832A-D9D8FBF5DF9D}" type="parTrans" cxnId="{D9EC8921-131A-4113-8FBD-56CBB150DDEC}">
      <dgm:prSet/>
      <dgm:spPr/>
      <dgm:t>
        <a:bodyPr/>
        <a:lstStyle/>
        <a:p>
          <a:endParaRPr lang="en-US"/>
        </a:p>
      </dgm:t>
    </dgm:pt>
    <dgm:pt modelId="{BFB219B1-3724-4FB5-AA48-3B99D86D0501}" type="sibTrans" cxnId="{D9EC8921-131A-4113-8FBD-56CBB150DDEC}">
      <dgm:prSet/>
      <dgm:spPr/>
      <dgm:t>
        <a:bodyPr/>
        <a:lstStyle/>
        <a:p>
          <a:endParaRPr lang="en-US"/>
        </a:p>
      </dgm:t>
    </dgm:pt>
    <dgm:pt modelId="{270F51A7-6FEE-412A-B123-6197E7FB316B}">
      <dgm:prSet phldrT="[Text]"/>
      <dgm:spPr/>
      <dgm:t>
        <a:bodyPr/>
        <a:lstStyle/>
        <a:p>
          <a:r>
            <a:rPr lang="en-US" dirty="0"/>
            <a:t>CAMHS (Link professional)</a:t>
          </a:r>
        </a:p>
      </dgm:t>
    </dgm:pt>
    <dgm:pt modelId="{CA74D509-1AFC-4A1D-BD92-38A6FD99957A}" type="parTrans" cxnId="{AE19E8F2-3144-49B9-BA60-BD30D73AA135}">
      <dgm:prSet/>
      <dgm:spPr/>
      <dgm:t>
        <a:bodyPr/>
        <a:lstStyle/>
        <a:p>
          <a:endParaRPr lang="en-US"/>
        </a:p>
      </dgm:t>
    </dgm:pt>
    <dgm:pt modelId="{8D669680-E4DF-4F90-A987-F4C80BAA6AA7}" type="sibTrans" cxnId="{AE19E8F2-3144-49B9-BA60-BD30D73AA135}">
      <dgm:prSet/>
      <dgm:spPr/>
      <dgm:t>
        <a:bodyPr/>
        <a:lstStyle/>
        <a:p>
          <a:endParaRPr lang="en-US"/>
        </a:p>
      </dgm:t>
    </dgm:pt>
    <dgm:pt modelId="{B3402ECF-2746-4B61-B5A1-5E23FD290711}">
      <dgm:prSet phldrT="[Text]"/>
      <dgm:spPr/>
      <dgm:t>
        <a:bodyPr/>
        <a:lstStyle/>
        <a:p>
          <a:r>
            <a:rPr lang="en-US" dirty="0"/>
            <a:t>EP (Educational Psychologist</a:t>
          </a:r>
        </a:p>
        <a:p>
          <a:endParaRPr lang="en-US" dirty="0"/>
        </a:p>
      </dgm:t>
    </dgm:pt>
    <dgm:pt modelId="{55BA9507-5532-4F60-A577-5CA0822729A9}" type="parTrans" cxnId="{E2022726-D1B1-441A-B542-CD9D9F483D7F}">
      <dgm:prSet/>
      <dgm:spPr/>
      <dgm:t>
        <a:bodyPr/>
        <a:lstStyle/>
        <a:p>
          <a:endParaRPr lang="en-US"/>
        </a:p>
      </dgm:t>
    </dgm:pt>
    <dgm:pt modelId="{0B4E2250-54F1-4EC4-BE75-238FD3D1CA54}" type="sibTrans" cxnId="{E2022726-D1B1-441A-B542-CD9D9F483D7F}">
      <dgm:prSet/>
      <dgm:spPr/>
      <dgm:t>
        <a:bodyPr/>
        <a:lstStyle/>
        <a:p>
          <a:endParaRPr lang="en-US"/>
        </a:p>
      </dgm:t>
    </dgm:pt>
    <dgm:pt modelId="{95148E66-12E4-490E-9145-C82B89FD141D}" type="pres">
      <dgm:prSet presAssocID="{6ADB9134-2FEA-4F04-9F32-84DE1CCD57C0}" presName="Name0" presStyleCnt="0">
        <dgm:presLayoutVars>
          <dgm:chMax val="1"/>
          <dgm:chPref val="1"/>
          <dgm:dir/>
          <dgm:animOne val="branch"/>
          <dgm:animLvl val="lvl"/>
        </dgm:presLayoutVars>
      </dgm:prSet>
      <dgm:spPr/>
      <dgm:t>
        <a:bodyPr/>
        <a:lstStyle/>
        <a:p>
          <a:endParaRPr lang="en-US"/>
        </a:p>
      </dgm:t>
    </dgm:pt>
    <dgm:pt modelId="{C54C0050-84D7-426C-A75E-12A75589CD57}" type="pres">
      <dgm:prSet presAssocID="{AC51C8EA-51B5-41FF-B635-0EA9F9382D48}" presName="Parent" presStyleLbl="node0" presStyleIdx="0" presStyleCnt="1">
        <dgm:presLayoutVars>
          <dgm:chMax val="6"/>
          <dgm:chPref val="6"/>
        </dgm:presLayoutVars>
      </dgm:prSet>
      <dgm:spPr/>
      <dgm:t>
        <a:bodyPr/>
        <a:lstStyle/>
        <a:p>
          <a:endParaRPr lang="en-US"/>
        </a:p>
      </dgm:t>
    </dgm:pt>
    <dgm:pt modelId="{CA54F1C3-D801-49D3-AA92-0E014E7F5AC0}" type="pres">
      <dgm:prSet presAssocID="{76AD1FA9-A416-410E-AE76-FC9821F9B4F6}" presName="Accent1" presStyleCnt="0"/>
      <dgm:spPr/>
    </dgm:pt>
    <dgm:pt modelId="{71D2E6E6-9937-4ECF-AC36-2AF0B69146B7}" type="pres">
      <dgm:prSet presAssocID="{76AD1FA9-A416-410E-AE76-FC9821F9B4F6}" presName="Accent" presStyleLbl="bgShp" presStyleIdx="0" presStyleCnt="5"/>
      <dgm:spPr/>
    </dgm:pt>
    <dgm:pt modelId="{02F3A651-3C1A-41E5-8F4A-1163D218DFF6}" type="pres">
      <dgm:prSet presAssocID="{76AD1FA9-A416-410E-AE76-FC9821F9B4F6}" presName="Child1" presStyleLbl="node1" presStyleIdx="0" presStyleCnt="5">
        <dgm:presLayoutVars>
          <dgm:chMax val="0"/>
          <dgm:chPref val="0"/>
          <dgm:bulletEnabled val="1"/>
        </dgm:presLayoutVars>
      </dgm:prSet>
      <dgm:spPr/>
      <dgm:t>
        <a:bodyPr/>
        <a:lstStyle/>
        <a:p>
          <a:endParaRPr lang="en-US"/>
        </a:p>
      </dgm:t>
    </dgm:pt>
    <dgm:pt modelId="{3189A032-6921-46B3-81E3-49112B379DAC}" type="pres">
      <dgm:prSet presAssocID="{AF96013E-4F9C-4114-8EA9-25F9C8D26460}" presName="Accent2" presStyleCnt="0"/>
      <dgm:spPr/>
    </dgm:pt>
    <dgm:pt modelId="{AAE25890-B8A6-49DA-B050-09C3A467EC3A}" type="pres">
      <dgm:prSet presAssocID="{AF96013E-4F9C-4114-8EA9-25F9C8D26460}" presName="Accent" presStyleLbl="bgShp" presStyleIdx="1" presStyleCnt="5"/>
      <dgm:spPr/>
    </dgm:pt>
    <dgm:pt modelId="{FA982159-7612-493B-8927-84740F1635AC}" type="pres">
      <dgm:prSet presAssocID="{AF96013E-4F9C-4114-8EA9-25F9C8D26460}" presName="Child2" presStyleLbl="node1" presStyleIdx="1" presStyleCnt="5">
        <dgm:presLayoutVars>
          <dgm:chMax val="0"/>
          <dgm:chPref val="0"/>
          <dgm:bulletEnabled val="1"/>
        </dgm:presLayoutVars>
      </dgm:prSet>
      <dgm:spPr/>
      <dgm:t>
        <a:bodyPr/>
        <a:lstStyle/>
        <a:p>
          <a:endParaRPr lang="en-US"/>
        </a:p>
      </dgm:t>
    </dgm:pt>
    <dgm:pt modelId="{E3D3E892-5C52-4B2C-9C2C-00ABFA96FED0}" type="pres">
      <dgm:prSet presAssocID="{59406B5B-7B7D-4199-809C-CBCFA18C753E}" presName="Accent3" presStyleCnt="0"/>
      <dgm:spPr/>
    </dgm:pt>
    <dgm:pt modelId="{0B76DAD7-7820-4382-943B-78C5EBB1D401}" type="pres">
      <dgm:prSet presAssocID="{59406B5B-7B7D-4199-809C-CBCFA18C753E}" presName="Accent" presStyleLbl="bgShp" presStyleIdx="2" presStyleCnt="5"/>
      <dgm:spPr/>
    </dgm:pt>
    <dgm:pt modelId="{C3F8E60F-D3C8-4701-AB29-707E2E722073}" type="pres">
      <dgm:prSet presAssocID="{59406B5B-7B7D-4199-809C-CBCFA18C753E}" presName="Child3" presStyleLbl="node1" presStyleIdx="2" presStyleCnt="5">
        <dgm:presLayoutVars>
          <dgm:chMax val="0"/>
          <dgm:chPref val="0"/>
          <dgm:bulletEnabled val="1"/>
        </dgm:presLayoutVars>
      </dgm:prSet>
      <dgm:spPr/>
      <dgm:t>
        <a:bodyPr/>
        <a:lstStyle/>
        <a:p>
          <a:endParaRPr lang="en-US"/>
        </a:p>
      </dgm:t>
    </dgm:pt>
    <dgm:pt modelId="{2859B836-F28C-4354-A989-F2AC99132074}" type="pres">
      <dgm:prSet presAssocID="{270F51A7-6FEE-412A-B123-6197E7FB316B}" presName="Accent4" presStyleCnt="0"/>
      <dgm:spPr/>
    </dgm:pt>
    <dgm:pt modelId="{A72CA302-475A-44A8-A722-3D85B2181921}" type="pres">
      <dgm:prSet presAssocID="{270F51A7-6FEE-412A-B123-6197E7FB316B}" presName="Accent" presStyleLbl="bgShp" presStyleIdx="3" presStyleCnt="5"/>
      <dgm:spPr/>
    </dgm:pt>
    <dgm:pt modelId="{814746C8-7584-4892-BE5C-3EFB61F48068}" type="pres">
      <dgm:prSet presAssocID="{270F51A7-6FEE-412A-B123-6197E7FB316B}" presName="Child4" presStyleLbl="node1" presStyleIdx="3" presStyleCnt="5">
        <dgm:presLayoutVars>
          <dgm:chMax val="0"/>
          <dgm:chPref val="0"/>
          <dgm:bulletEnabled val="1"/>
        </dgm:presLayoutVars>
      </dgm:prSet>
      <dgm:spPr/>
      <dgm:t>
        <a:bodyPr/>
        <a:lstStyle/>
        <a:p>
          <a:endParaRPr lang="en-US"/>
        </a:p>
      </dgm:t>
    </dgm:pt>
    <dgm:pt modelId="{6782DB8C-C695-47A6-84D0-1CB3FDDA88A8}" type="pres">
      <dgm:prSet presAssocID="{B3402ECF-2746-4B61-B5A1-5E23FD290711}" presName="Accent5" presStyleCnt="0"/>
      <dgm:spPr/>
    </dgm:pt>
    <dgm:pt modelId="{25DDBB45-9DA5-4744-A0F6-2670D2C9A503}" type="pres">
      <dgm:prSet presAssocID="{B3402ECF-2746-4B61-B5A1-5E23FD290711}" presName="Accent" presStyleLbl="bgShp" presStyleIdx="4" presStyleCnt="5"/>
      <dgm:spPr/>
    </dgm:pt>
    <dgm:pt modelId="{491A492D-0D7F-452A-B37B-41305CFB4FDD}" type="pres">
      <dgm:prSet presAssocID="{B3402ECF-2746-4B61-B5A1-5E23FD290711}" presName="Child5" presStyleLbl="node1" presStyleIdx="4" presStyleCnt="5">
        <dgm:presLayoutVars>
          <dgm:chMax val="0"/>
          <dgm:chPref val="0"/>
          <dgm:bulletEnabled val="1"/>
        </dgm:presLayoutVars>
      </dgm:prSet>
      <dgm:spPr/>
      <dgm:t>
        <a:bodyPr/>
        <a:lstStyle/>
        <a:p>
          <a:endParaRPr lang="en-US"/>
        </a:p>
      </dgm:t>
    </dgm:pt>
  </dgm:ptLst>
  <dgm:cxnLst>
    <dgm:cxn modelId="{23EED6E7-B6BD-0845-AC24-EF1CF2116DDD}" type="presOf" srcId="{270F51A7-6FEE-412A-B123-6197E7FB316B}" destId="{814746C8-7584-4892-BE5C-3EFB61F48068}" srcOrd="0" destOrd="0" presId="urn:microsoft.com/office/officeart/2011/layout/HexagonRadial"/>
    <dgm:cxn modelId="{FDFA386E-9AD7-1D44-8FBF-70184DD41338}" type="presOf" srcId="{76AD1FA9-A416-410E-AE76-FC9821F9B4F6}" destId="{02F3A651-3C1A-41E5-8F4A-1163D218DFF6}" srcOrd="0" destOrd="0" presId="urn:microsoft.com/office/officeart/2011/layout/HexagonRadial"/>
    <dgm:cxn modelId="{E2022726-D1B1-441A-B542-CD9D9F483D7F}" srcId="{AC51C8EA-51B5-41FF-B635-0EA9F9382D48}" destId="{B3402ECF-2746-4B61-B5A1-5E23FD290711}" srcOrd="4" destOrd="0" parTransId="{55BA9507-5532-4F60-A577-5CA0822729A9}" sibTransId="{0B4E2250-54F1-4EC4-BE75-238FD3D1CA54}"/>
    <dgm:cxn modelId="{DCF68366-C6C3-4E7E-977E-91A8385D0D66}" srcId="{6ADB9134-2FEA-4F04-9F32-84DE1CCD57C0}" destId="{AC51C8EA-51B5-41FF-B635-0EA9F9382D48}" srcOrd="0" destOrd="0" parTransId="{BA75BF34-F470-4FFE-9337-3B0B7F670C12}" sibTransId="{ABE34C97-7DCA-4008-B9E1-E49C5D4357E4}"/>
    <dgm:cxn modelId="{FD863437-F099-E049-B48B-076575A908F6}" type="presOf" srcId="{59406B5B-7B7D-4199-809C-CBCFA18C753E}" destId="{C3F8E60F-D3C8-4701-AB29-707E2E722073}" srcOrd="0" destOrd="0" presId="urn:microsoft.com/office/officeart/2011/layout/HexagonRadial"/>
    <dgm:cxn modelId="{A93CCDC9-2DBE-F94B-929D-3F7904FD1368}" type="presOf" srcId="{AF96013E-4F9C-4114-8EA9-25F9C8D26460}" destId="{FA982159-7612-493B-8927-84740F1635AC}" srcOrd="0" destOrd="0" presId="urn:microsoft.com/office/officeart/2011/layout/HexagonRadial"/>
    <dgm:cxn modelId="{CCB07799-93C0-4EF1-AA49-3734E916954C}" srcId="{AC51C8EA-51B5-41FF-B635-0EA9F9382D48}" destId="{AF96013E-4F9C-4114-8EA9-25F9C8D26460}" srcOrd="1" destOrd="0" parTransId="{EFB5E71D-91B7-492C-9B47-8E6A7E0C11EB}" sibTransId="{43C47827-7329-4C92-BB99-1C053DF99B7B}"/>
    <dgm:cxn modelId="{15DB77F3-BD30-4941-8564-0DA6C2260CDA}" type="presOf" srcId="{AC51C8EA-51B5-41FF-B635-0EA9F9382D48}" destId="{C54C0050-84D7-426C-A75E-12A75589CD57}" srcOrd="0" destOrd="0" presId="urn:microsoft.com/office/officeart/2011/layout/HexagonRadial"/>
    <dgm:cxn modelId="{7F8F6BAF-9BED-45EB-B714-84CD36EA0288}" srcId="{AC51C8EA-51B5-41FF-B635-0EA9F9382D48}" destId="{76AD1FA9-A416-410E-AE76-FC9821F9B4F6}" srcOrd="0" destOrd="0" parTransId="{E5A328F1-786E-4760-8598-B36BB13530C8}" sibTransId="{ABFDC1FC-32CA-4D39-AB8D-FDC4FB9667B2}"/>
    <dgm:cxn modelId="{AE19E8F2-3144-49B9-BA60-BD30D73AA135}" srcId="{AC51C8EA-51B5-41FF-B635-0EA9F9382D48}" destId="{270F51A7-6FEE-412A-B123-6197E7FB316B}" srcOrd="3" destOrd="0" parTransId="{CA74D509-1AFC-4A1D-BD92-38A6FD99957A}" sibTransId="{8D669680-E4DF-4F90-A987-F4C80BAA6AA7}"/>
    <dgm:cxn modelId="{53BEEF74-4E2D-C04D-A3BB-02921D74FC24}" type="presOf" srcId="{B3402ECF-2746-4B61-B5A1-5E23FD290711}" destId="{491A492D-0D7F-452A-B37B-41305CFB4FDD}" srcOrd="0" destOrd="0" presId="urn:microsoft.com/office/officeart/2011/layout/HexagonRadial"/>
    <dgm:cxn modelId="{5ED59844-CA2E-1F44-ABA3-2A36AC3C6425}" type="presOf" srcId="{6ADB9134-2FEA-4F04-9F32-84DE1CCD57C0}" destId="{95148E66-12E4-490E-9145-C82B89FD141D}" srcOrd="0" destOrd="0" presId="urn:microsoft.com/office/officeart/2011/layout/HexagonRadial"/>
    <dgm:cxn modelId="{D9EC8921-131A-4113-8FBD-56CBB150DDEC}" srcId="{AC51C8EA-51B5-41FF-B635-0EA9F9382D48}" destId="{59406B5B-7B7D-4199-809C-CBCFA18C753E}" srcOrd="2" destOrd="0" parTransId="{A3DFF8BA-39D2-4B6E-832A-D9D8FBF5DF9D}" sibTransId="{BFB219B1-3724-4FB5-AA48-3B99D86D0501}"/>
    <dgm:cxn modelId="{7FC7168B-261F-EF4A-9CDE-9F89B9A4771B}" type="presParOf" srcId="{95148E66-12E4-490E-9145-C82B89FD141D}" destId="{C54C0050-84D7-426C-A75E-12A75589CD57}" srcOrd="0" destOrd="0" presId="urn:microsoft.com/office/officeart/2011/layout/HexagonRadial"/>
    <dgm:cxn modelId="{BE639CA4-9FB8-0041-B05C-B603D2E498FF}" type="presParOf" srcId="{95148E66-12E4-490E-9145-C82B89FD141D}" destId="{CA54F1C3-D801-49D3-AA92-0E014E7F5AC0}" srcOrd="1" destOrd="0" presId="urn:microsoft.com/office/officeart/2011/layout/HexagonRadial"/>
    <dgm:cxn modelId="{10C0F788-2D2C-C243-8558-92A4BE09EA7C}" type="presParOf" srcId="{CA54F1C3-D801-49D3-AA92-0E014E7F5AC0}" destId="{71D2E6E6-9937-4ECF-AC36-2AF0B69146B7}" srcOrd="0" destOrd="0" presId="urn:microsoft.com/office/officeart/2011/layout/HexagonRadial"/>
    <dgm:cxn modelId="{3E03EE1A-035D-7643-90F5-C5EAA9C6016B}" type="presParOf" srcId="{95148E66-12E4-490E-9145-C82B89FD141D}" destId="{02F3A651-3C1A-41E5-8F4A-1163D218DFF6}" srcOrd="2" destOrd="0" presId="urn:microsoft.com/office/officeart/2011/layout/HexagonRadial"/>
    <dgm:cxn modelId="{1A5053A3-6750-2D44-BEB4-2FC6CBD6C409}" type="presParOf" srcId="{95148E66-12E4-490E-9145-C82B89FD141D}" destId="{3189A032-6921-46B3-81E3-49112B379DAC}" srcOrd="3" destOrd="0" presId="urn:microsoft.com/office/officeart/2011/layout/HexagonRadial"/>
    <dgm:cxn modelId="{F4CEF0CE-4692-7C4D-91C9-AA740327D18A}" type="presParOf" srcId="{3189A032-6921-46B3-81E3-49112B379DAC}" destId="{AAE25890-B8A6-49DA-B050-09C3A467EC3A}" srcOrd="0" destOrd="0" presId="urn:microsoft.com/office/officeart/2011/layout/HexagonRadial"/>
    <dgm:cxn modelId="{C7B40A03-F243-AA44-A6DE-5E449EA2835F}" type="presParOf" srcId="{95148E66-12E4-490E-9145-C82B89FD141D}" destId="{FA982159-7612-493B-8927-84740F1635AC}" srcOrd="4" destOrd="0" presId="urn:microsoft.com/office/officeart/2011/layout/HexagonRadial"/>
    <dgm:cxn modelId="{3BF197F5-4BA4-0944-BE45-7D0EBACF6AB9}" type="presParOf" srcId="{95148E66-12E4-490E-9145-C82B89FD141D}" destId="{E3D3E892-5C52-4B2C-9C2C-00ABFA96FED0}" srcOrd="5" destOrd="0" presId="urn:microsoft.com/office/officeart/2011/layout/HexagonRadial"/>
    <dgm:cxn modelId="{49A48436-C358-A84C-A521-3E51161E57FB}" type="presParOf" srcId="{E3D3E892-5C52-4B2C-9C2C-00ABFA96FED0}" destId="{0B76DAD7-7820-4382-943B-78C5EBB1D401}" srcOrd="0" destOrd="0" presId="urn:microsoft.com/office/officeart/2011/layout/HexagonRadial"/>
    <dgm:cxn modelId="{EA88FCBB-F36A-A74D-BB3E-06A74D68ACD3}" type="presParOf" srcId="{95148E66-12E4-490E-9145-C82B89FD141D}" destId="{C3F8E60F-D3C8-4701-AB29-707E2E722073}" srcOrd="6" destOrd="0" presId="urn:microsoft.com/office/officeart/2011/layout/HexagonRadial"/>
    <dgm:cxn modelId="{4CB3EE22-3819-7545-9F81-55BF3FE7C193}" type="presParOf" srcId="{95148E66-12E4-490E-9145-C82B89FD141D}" destId="{2859B836-F28C-4354-A989-F2AC99132074}" srcOrd="7" destOrd="0" presId="urn:microsoft.com/office/officeart/2011/layout/HexagonRadial"/>
    <dgm:cxn modelId="{66F9A738-2DD4-0B43-BB43-863336E1BBB7}" type="presParOf" srcId="{2859B836-F28C-4354-A989-F2AC99132074}" destId="{A72CA302-475A-44A8-A722-3D85B2181921}" srcOrd="0" destOrd="0" presId="urn:microsoft.com/office/officeart/2011/layout/HexagonRadial"/>
    <dgm:cxn modelId="{5280178F-291A-C943-917C-EADB7D8F60EE}" type="presParOf" srcId="{95148E66-12E4-490E-9145-C82B89FD141D}" destId="{814746C8-7584-4892-BE5C-3EFB61F48068}" srcOrd="8" destOrd="0" presId="urn:microsoft.com/office/officeart/2011/layout/HexagonRadial"/>
    <dgm:cxn modelId="{FFF34473-4B37-954E-BFE8-EBB6E7EC7704}" type="presParOf" srcId="{95148E66-12E4-490E-9145-C82B89FD141D}" destId="{6782DB8C-C695-47A6-84D0-1CB3FDDA88A8}" srcOrd="9" destOrd="0" presId="urn:microsoft.com/office/officeart/2011/layout/HexagonRadial"/>
    <dgm:cxn modelId="{198D2E55-0EE1-5C46-A8EB-2F6CC2ABCA25}" type="presParOf" srcId="{6782DB8C-C695-47A6-84D0-1CB3FDDA88A8}" destId="{25DDBB45-9DA5-4744-A0F6-2670D2C9A503}" srcOrd="0" destOrd="0" presId="urn:microsoft.com/office/officeart/2011/layout/HexagonRadial"/>
    <dgm:cxn modelId="{B3717B89-FB9C-354B-BE63-888749A1EE1F}" type="presParOf" srcId="{95148E66-12E4-490E-9145-C82B89FD141D}" destId="{491A492D-0D7F-452A-B37B-41305CFB4FDD}" srcOrd="1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D4D896-5B4F-42F1-898B-9094717EBA3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D3999CC-0B3F-4E1E-A814-62F07D21725A}">
      <dgm:prSet custT="1"/>
      <dgm:spPr/>
      <dgm:t>
        <a:bodyPr/>
        <a:lstStyle/>
        <a:p>
          <a:pPr>
            <a:lnSpc>
              <a:spcPct val="100000"/>
            </a:lnSpc>
          </a:pPr>
          <a:r>
            <a:rPr lang="en-GB" sz="3200" dirty="0"/>
            <a:t>Scoping the needs of your school staff……</a:t>
          </a:r>
          <a:endParaRPr lang="en-US" sz="3200" dirty="0"/>
        </a:p>
      </dgm:t>
    </dgm:pt>
    <dgm:pt modelId="{9C76B464-38C3-4CB0-82F9-065BBB17D605}" type="parTrans" cxnId="{9477E91E-2302-4575-9E25-C71359D7EB12}">
      <dgm:prSet/>
      <dgm:spPr/>
      <dgm:t>
        <a:bodyPr/>
        <a:lstStyle/>
        <a:p>
          <a:endParaRPr lang="en-US"/>
        </a:p>
      </dgm:t>
    </dgm:pt>
    <dgm:pt modelId="{2630457D-D533-40FC-A5C5-F437D3A9E490}" type="sibTrans" cxnId="{9477E91E-2302-4575-9E25-C71359D7EB12}">
      <dgm:prSet/>
      <dgm:spPr/>
      <dgm:t>
        <a:bodyPr/>
        <a:lstStyle/>
        <a:p>
          <a:endParaRPr lang="en-US"/>
        </a:p>
      </dgm:t>
    </dgm:pt>
    <dgm:pt modelId="{0F18097F-17AA-43A3-9646-25DF89CFD247}">
      <dgm:prSet custT="1"/>
      <dgm:spPr/>
      <dgm:t>
        <a:bodyPr/>
        <a:lstStyle/>
        <a:p>
          <a:pPr>
            <a:lnSpc>
              <a:spcPct val="100000"/>
            </a:lnSpc>
          </a:pPr>
          <a:r>
            <a:rPr lang="en-US" sz="1800" dirty="0" smtClean="0">
              <a:hlinkClick xmlns:r="http://schemas.openxmlformats.org/officeDocument/2006/relationships" r:id="rId1"/>
            </a:rPr>
            <a:t>https://forms.office.com/Pages/ShareFormPage.aspx?id=vRE2qqwTrEeCBwD7nqRO3thpDwz2x4RDr6hSPmZ7Ze5UOUxDUzlNSzlDRjZRWUI4UEJPVkMzSDAwNS4u&amp;sharetoken=zXA094NFF71F7wAbwIKr</a:t>
          </a:r>
          <a:endParaRPr lang="en-US" sz="1800" dirty="0" smtClean="0"/>
        </a:p>
        <a:p>
          <a:pPr>
            <a:lnSpc>
              <a:spcPct val="100000"/>
            </a:lnSpc>
          </a:pPr>
          <a:endParaRPr lang="en-US" sz="1800" dirty="0"/>
        </a:p>
      </dgm:t>
    </dgm:pt>
    <dgm:pt modelId="{83075FD3-09DE-4B03-87F9-3714D2EA36AF}" type="parTrans" cxnId="{C148ACDB-9426-4266-872E-059A1DE30E95}">
      <dgm:prSet/>
      <dgm:spPr/>
      <dgm:t>
        <a:bodyPr/>
        <a:lstStyle/>
        <a:p>
          <a:endParaRPr lang="en-US"/>
        </a:p>
      </dgm:t>
    </dgm:pt>
    <dgm:pt modelId="{1588E301-AD98-4221-8582-7255A49F7806}" type="sibTrans" cxnId="{C148ACDB-9426-4266-872E-059A1DE30E95}">
      <dgm:prSet/>
      <dgm:spPr/>
      <dgm:t>
        <a:bodyPr/>
        <a:lstStyle/>
        <a:p>
          <a:endParaRPr lang="en-US"/>
        </a:p>
      </dgm:t>
    </dgm:pt>
    <dgm:pt modelId="{D8849418-590D-4F23-B77C-4F72DCBC10D2}" type="pres">
      <dgm:prSet presAssocID="{FCD4D896-5B4F-42F1-898B-9094717EBA36}" presName="root" presStyleCnt="0">
        <dgm:presLayoutVars>
          <dgm:dir/>
          <dgm:resizeHandles val="exact"/>
        </dgm:presLayoutVars>
      </dgm:prSet>
      <dgm:spPr/>
      <dgm:t>
        <a:bodyPr/>
        <a:lstStyle/>
        <a:p>
          <a:endParaRPr lang="en-US"/>
        </a:p>
      </dgm:t>
    </dgm:pt>
    <dgm:pt modelId="{F193E69F-D1CE-4D3E-9E8C-94DD095D30F5}" type="pres">
      <dgm:prSet presAssocID="{BD3999CC-0B3F-4E1E-A814-62F07D21725A}" presName="compNode" presStyleCnt="0"/>
      <dgm:spPr/>
    </dgm:pt>
    <dgm:pt modelId="{349C3B35-8A25-4677-9B53-075323F20E31}" type="pres">
      <dgm:prSet presAssocID="{BD3999CC-0B3F-4E1E-A814-62F07D21725A}" presName="iconRect" presStyleLbl="node1" presStyleIdx="0" presStyleCnt="2" custLinFactNeighborX="-11652" custLinFactNeighborY="31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dgm:spPr>
      <dgm:extLst>
        <a:ext uri="{E40237B7-FDA0-4F09-8148-C483321AD2D9}">
          <dgm14:cNvPr xmlns:dgm14="http://schemas.microsoft.com/office/drawing/2010/diagram" id="0" name="" descr="Schoolhouse"/>
        </a:ext>
      </dgm:extLst>
    </dgm:pt>
    <dgm:pt modelId="{79F20DED-D518-4874-967F-A9CA82D9F8CD}" type="pres">
      <dgm:prSet presAssocID="{BD3999CC-0B3F-4E1E-A814-62F07D21725A}" presName="spaceRect" presStyleCnt="0"/>
      <dgm:spPr/>
    </dgm:pt>
    <dgm:pt modelId="{91E1B2DA-CCC1-41DC-881A-44527F08777F}" type="pres">
      <dgm:prSet presAssocID="{BD3999CC-0B3F-4E1E-A814-62F07D21725A}" presName="textRect" presStyleLbl="revTx" presStyleIdx="0" presStyleCnt="2">
        <dgm:presLayoutVars>
          <dgm:chMax val="1"/>
          <dgm:chPref val="1"/>
        </dgm:presLayoutVars>
      </dgm:prSet>
      <dgm:spPr/>
      <dgm:t>
        <a:bodyPr/>
        <a:lstStyle/>
        <a:p>
          <a:endParaRPr lang="en-US"/>
        </a:p>
      </dgm:t>
    </dgm:pt>
    <dgm:pt modelId="{580DDE25-8170-4EA9-9CE5-BD451BE32020}" type="pres">
      <dgm:prSet presAssocID="{2630457D-D533-40FC-A5C5-F437D3A9E490}" presName="sibTrans" presStyleCnt="0"/>
      <dgm:spPr/>
    </dgm:pt>
    <dgm:pt modelId="{EA849064-50D1-4291-8AD1-93D9DF6749E0}" type="pres">
      <dgm:prSet presAssocID="{0F18097F-17AA-43A3-9646-25DF89CFD247}" presName="compNode" presStyleCnt="0"/>
      <dgm:spPr/>
    </dgm:pt>
    <dgm:pt modelId="{D9E85551-9A14-474A-9C7E-BD8C672A06CA}" type="pres">
      <dgm:prSet presAssocID="{0F18097F-17AA-43A3-9646-25DF89CFD247}"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dgm:spPr>
      <dgm:extLst>
        <a:ext uri="{E40237B7-FDA0-4F09-8148-C483321AD2D9}">
          <dgm14:cNvPr xmlns:dgm14="http://schemas.microsoft.com/office/drawing/2010/diagram" id="0" name="" descr="Earth Globe Americas"/>
        </a:ext>
      </dgm:extLst>
    </dgm:pt>
    <dgm:pt modelId="{3EE5242C-8B36-4FAE-B8DC-EEACDDA42B2E}" type="pres">
      <dgm:prSet presAssocID="{0F18097F-17AA-43A3-9646-25DF89CFD247}" presName="spaceRect" presStyleCnt="0"/>
      <dgm:spPr/>
    </dgm:pt>
    <dgm:pt modelId="{013CD951-E8D1-4CE6-80A9-EAC52072F97F}" type="pres">
      <dgm:prSet presAssocID="{0F18097F-17AA-43A3-9646-25DF89CFD247}" presName="textRect" presStyleLbl="revTx" presStyleIdx="1" presStyleCnt="2">
        <dgm:presLayoutVars>
          <dgm:chMax val="1"/>
          <dgm:chPref val="1"/>
        </dgm:presLayoutVars>
      </dgm:prSet>
      <dgm:spPr/>
      <dgm:t>
        <a:bodyPr/>
        <a:lstStyle/>
        <a:p>
          <a:endParaRPr lang="en-US"/>
        </a:p>
      </dgm:t>
    </dgm:pt>
  </dgm:ptLst>
  <dgm:cxnLst>
    <dgm:cxn modelId="{941A0440-D5A8-4214-8936-90C523DA4DDB}" type="presOf" srcId="{BD3999CC-0B3F-4E1E-A814-62F07D21725A}" destId="{91E1B2DA-CCC1-41DC-881A-44527F08777F}" srcOrd="0" destOrd="0" presId="urn:microsoft.com/office/officeart/2018/2/layout/IconLabelList"/>
    <dgm:cxn modelId="{1825B691-BBB7-4A74-8548-CB3541C7AF20}" type="presOf" srcId="{0F18097F-17AA-43A3-9646-25DF89CFD247}" destId="{013CD951-E8D1-4CE6-80A9-EAC52072F97F}" srcOrd="0" destOrd="0" presId="urn:microsoft.com/office/officeart/2018/2/layout/IconLabelList"/>
    <dgm:cxn modelId="{C148ACDB-9426-4266-872E-059A1DE30E95}" srcId="{FCD4D896-5B4F-42F1-898B-9094717EBA36}" destId="{0F18097F-17AA-43A3-9646-25DF89CFD247}" srcOrd="1" destOrd="0" parTransId="{83075FD3-09DE-4B03-87F9-3714D2EA36AF}" sibTransId="{1588E301-AD98-4221-8582-7255A49F7806}"/>
    <dgm:cxn modelId="{9477E91E-2302-4575-9E25-C71359D7EB12}" srcId="{FCD4D896-5B4F-42F1-898B-9094717EBA36}" destId="{BD3999CC-0B3F-4E1E-A814-62F07D21725A}" srcOrd="0" destOrd="0" parTransId="{9C76B464-38C3-4CB0-82F9-065BBB17D605}" sibTransId="{2630457D-D533-40FC-A5C5-F437D3A9E490}"/>
    <dgm:cxn modelId="{C5DF100B-ABBF-4564-A364-2479D799924C}" type="presOf" srcId="{FCD4D896-5B4F-42F1-898B-9094717EBA36}" destId="{D8849418-590D-4F23-B77C-4F72DCBC10D2}" srcOrd="0" destOrd="0" presId="urn:microsoft.com/office/officeart/2018/2/layout/IconLabelList"/>
    <dgm:cxn modelId="{595655BB-5CCD-493D-B628-F101648FCB38}" type="presParOf" srcId="{D8849418-590D-4F23-B77C-4F72DCBC10D2}" destId="{F193E69F-D1CE-4D3E-9E8C-94DD095D30F5}" srcOrd="0" destOrd="0" presId="urn:microsoft.com/office/officeart/2018/2/layout/IconLabelList"/>
    <dgm:cxn modelId="{51BD5BCB-5CEA-4997-97F8-98D950ECFF3F}" type="presParOf" srcId="{F193E69F-D1CE-4D3E-9E8C-94DD095D30F5}" destId="{349C3B35-8A25-4677-9B53-075323F20E31}" srcOrd="0" destOrd="0" presId="urn:microsoft.com/office/officeart/2018/2/layout/IconLabelList"/>
    <dgm:cxn modelId="{C154927C-B861-48BD-A0F8-1C76273EA732}" type="presParOf" srcId="{F193E69F-D1CE-4D3E-9E8C-94DD095D30F5}" destId="{79F20DED-D518-4874-967F-A9CA82D9F8CD}" srcOrd="1" destOrd="0" presId="urn:microsoft.com/office/officeart/2018/2/layout/IconLabelList"/>
    <dgm:cxn modelId="{EF49363A-2F9A-43E7-9052-4990D213B42A}" type="presParOf" srcId="{F193E69F-D1CE-4D3E-9E8C-94DD095D30F5}" destId="{91E1B2DA-CCC1-41DC-881A-44527F08777F}" srcOrd="2" destOrd="0" presId="urn:microsoft.com/office/officeart/2018/2/layout/IconLabelList"/>
    <dgm:cxn modelId="{EF12FEFA-4A72-40C6-97D2-0B898D2FF6D2}" type="presParOf" srcId="{D8849418-590D-4F23-B77C-4F72DCBC10D2}" destId="{580DDE25-8170-4EA9-9CE5-BD451BE32020}" srcOrd="1" destOrd="0" presId="urn:microsoft.com/office/officeart/2018/2/layout/IconLabelList"/>
    <dgm:cxn modelId="{313B739E-A814-4260-B240-F9AB34B14036}" type="presParOf" srcId="{D8849418-590D-4F23-B77C-4F72DCBC10D2}" destId="{EA849064-50D1-4291-8AD1-93D9DF6749E0}" srcOrd="2" destOrd="0" presId="urn:microsoft.com/office/officeart/2018/2/layout/IconLabelList"/>
    <dgm:cxn modelId="{5B2435B9-624F-4212-A741-D26860AB10EE}" type="presParOf" srcId="{EA849064-50D1-4291-8AD1-93D9DF6749E0}" destId="{D9E85551-9A14-474A-9C7E-BD8C672A06CA}" srcOrd="0" destOrd="0" presId="urn:microsoft.com/office/officeart/2018/2/layout/IconLabelList"/>
    <dgm:cxn modelId="{EE104D4E-75A0-4E55-9DFB-AED3B129A1ED}" type="presParOf" srcId="{EA849064-50D1-4291-8AD1-93D9DF6749E0}" destId="{3EE5242C-8B36-4FAE-B8DC-EEACDDA42B2E}" srcOrd="1" destOrd="0" presId="urn:microsoft.com/office/officeart/2018/2/layout/IconLabelList"/>
    <dgm:cxn modelId="{488C4BDC-E407-4EB6-824F-600A1C397FA5}" type="presParOf" srcId="{EA849064-50D1-4291-8AD1-93D9DF6749E0}" destId="{013CD951-E8D1-4CE6-80A9-EAC52072F97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C85323-27CF-40F7-B0F9-C45E52687CA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A3EFD30-2250-4F9C-B899-D243EFBDE69B}">
      <dgm:prSet/>
      <dgm:spPr/>
      <dgm:t>
        <a:bodyPr/>
        <a:lstStyle/>
        <a:p>
          <a:pPr>
            <a:lnSpc>
              <a:spcPct val="100000"/>
            </a:lnSpc>
          </a:pPr>
          <a:r>
            <a:rPr lang="en-GB" dirty="0"/>
            <a:t>Scoping the needs of your students </a:t>
          </a:r>
          <a:r>
            <a:rPr lang="en-GB" dirty="0" smtClean="0"/>
            <a:t>(primary)</a:t>
          </a:r>
          <a:endParaRPr lang="en-US" dirty="0"/>
        </a:p>
      </dgm:t>
    </dgm:pt>
    <dgm:pt modelId="{419419FA-30C0-4F04-83D9-AE18DB1BD0F8}" type="parTrans" cxnId="{0D8AE531-BD8A-4C91-86D8-1094EED46695}">
      <dgm:prSet/>
      <dgm:spPr/>
      <dgm:t>
        <a:bodyPr/>
        <a:lstStyle/>
        <a:p>
          <a:endParaRPr lang="en-US"/>
        </a:p>
      </dgm:t>
    </dgm:pt>
    <dgm:pt modelId="{9DE3496C-E6BC-45B1-9402-6FFEFC9D5778}" type="sibTrans" cxnId="{0D8AE531-BD8A-4C91-86D8-1094EED46695}">
      <dgm:prSet/>
      <dgm:spPr/>
      <dgm:t>
        <a:bodyPr/>
        <a:lstStyle/>
        <a:p>
          <a:endParaRPr lang="en-US"/>
        </a:p>
      </dgm:t>
    </dgm:pt>
    <dgm:pt modelId="{6152D2D9-6D44-40B9-9D6C-F9497A934F75}">
      <dgm:prSet custT="1"/>
      <dgm:spPr/>
      <dgm:t>
        <a:bodyPr/>
        <a:lstStyle/>
        <a:p>
          <a:pPr>
            <a:lnSpc>
              <a:spcPct val="100000"/>
            </a:lnSpc>
          </a:pPr>
          <a:r>
            <a:rPr lang="en-US" sz="2400" dirty="0" smtClean="0">
              <a:hlinkClick xmlns:r="http://schemas.openxmlformats.org/officeDocument/2006/relationships" r:id="rId1"/>
            </a:rPr>
            <a:t>https://forms.office.com/Pages/ShareFormPage.aspx?id=vRE2qqwTrEeCBwD7nqRO3thpDwz2x4RDr6hSPmZ7Ze5UQVFDWEFUSkpFSjhOWVNYUzdWUDRBUVhQWS4u&amp;sharetoken=msvSoPXp488JxDhqVx9B</a:t>
          </a:r>
          <a:endParaRPr lang="en-US" sz="2400" dirty="0" smtClean="0"/>
        </a:p>
        <a:p>
          <a:pPr>
            <a:lnSpc>
              <a:spcPct val="100000"/>
            </a:lnSpc>
          </a:pPr>
          <a:endParaRPr lang="en-US" sz="2400" dirty="0"/>
        </a:p>
      </dgm:t>
    </dgm:pt>
    <dgm:pt modelId="{9F231098-9927-436D-A167-3572BFBD900E}" type="parTrans" cxnId="{C61ACF0C-8142-4CCA-BE38-CCC15E3666A9}">
      <dgm:prSet/>
      <dgm:spPr/>
      <dgm:t>
        <a:bodyPr/>
        <a:lstStyle/>
        <a:p>
          <a:endParaRPr lang="en-US"/>
        </a:p>
      </dgm:t>
    </dgm:pt>
    <dgm:pt modelId="{F50F9595-1910-4C10-A59B-E8159E850F09}" type="sibTrans" cxnId="{C61ACF0C-8142-4CCA-BE38-CCC15E3666A9}">
      <dgm:prSet/>
      <dgm:spPr/>
      <dgm:t>
        <a:bodyPr/>
        <a:lstStyle/>
        <a:p>
          <a:endParaRPr lang="en-US"/>
        </a:p>
      </dgm:t>
    </dgm:pt>
    <dgm:pt modelId="{CEF61BAE-2E79-4C1E-8C67-4602E0758229}" type="pres">
      <dgm:prSet presAssocID="{73C85323-27CF-40F7-B0F9-C45E52687CA7}" presName="root" presStyleCnt="0">
        <dgm:presLayoutVars>
          <dgm:dir/>
          <dgm:resizeHandles val="exact"/>
        </dgm:presLayoutVars>
      </dgm:prSet>
      <dgm:spPr/>
      <dgm:t>
        <a:bodyPr/>
        <a:lstStyle/>
        <a:p>
          <a:endParaRPr lang="en-US"/>
        </a:p>
      </dgm:t>
    </dgm:pt>
    <dgm:pt modelId="{B49B0398-4CE4-495C-96B1-70E1334BA4FA}" type="pres">
      <dgm:prSet presAssocID="{4A3EFD30-2250-4F9C-B899-D243EFBDE69B}" presName="compNode" presStyleCnt="0"/>
      <dgm:spPr/>
    </dgm:pt>
    <dgm:pt modelId="{E920AB1A-EF4E-43C6-8ABF-CE1BEB9CD0A9}" type="pres">
      <dgm:prSet presAssocID="{4A3EFD30-2250-4F9C-B899-D243EFBDE69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dgm:spPr>
      <dgm:extLst>
        <a:ext uri="{E40237B7-FDA0-4F09-8148-C483321AD2D9}">
          <dgm14:cNvPr xmlns:dgm14="http://schemas.microsoft.com/office/drawing/2010/diagram" id="0" name="" descr="Theatre"/>
        </a:ext>
      </dgm:extLst>
    </dgm:pt>
    <dgm:pt modelId="{5921856C-0BCD-450A-8231-11180CD9ED47}" type="pres">
      <dgm:prSet presAssocID="{4A3EFD30-2250-4F9C-B899-D243EFBDE69B}" presName="spaceRect" presStyleCnt="0"/>
      <dgm:spPr/>
    </dgm:pt>
    <dgm:pt modelId="{FF268B99-674A-4B9F-B16F-4450D4C69C56}" type="pres">
      <dgm:prSet presAssocID="{4A3EFD30-2250-4F9C-B899-D243EFBDE69B}" presName="textRect" presStyleLbl="revTx" presStyleIdx="0" presStyleCnt="2">
        <dgm:presLayoutVars>
          <dgm:chMax val="1"/>
          <dgm:chPref val="1"/>
        </dgm:presLayoutVars>
      </dgm:prSet>
      <dgm:spPr/>
      <dgm:t>
        <a:bodyPr/>
        <a:lstStyle/>
        <a:p>
          <a:endParaRPr lang="en-US"/>
        </a:p>
      </dgm:t>
    </dgm:pt>
    <dgm:pt modelId="{AD2DF6AF-E3A7-4DE0-822B-98D8D3B67FB1}" type="pres">
      <dgm:prSet presAssocID="{9DE3496C-E6BC-45B1-9402-6FFEFC9D5778}" presName="sibTrans" presStyleCnt="0"/>
      <dgm:spPr/>
    </dgm:pt>
    <dgm:pt modelId="{D3DCC16A-4559-4FF8-B088-B9C5DD221934}" type="pres">
      <dgm:prSet presAssocID="{6152D2D9-6D44-40B9-9D6C-F9497A934F75}" presName="compNode" presStyleCnt="0"/>
      <dgm:spPr/>
    </dgm:pt>
    <dgm:pt modelId="{84E0BB00-4246-41BE-AA17-2E9D6A4FD5C1}" type="pres">
      <dgm:prSet presAssocID="{6152D2D9-6D44-40B9-9D6C-F9497A934F75}"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dgm:spPr>
      <dgm:extLst>
        <a:ext uri="{E40237B7-FDA0-4F09-8148-C483321AD2D9}">
          <dgm14:cNvPr xmlns:dgm14="http://schemas.microsoft.com/office/drawing/2010/diagram" id="0" name="" descr="Earth Globe Americas"/>
        </a:ext>
      </dgm:extLst>
    </dgm:pt>
    <dgm:pt modelId="{250208CC-6549-4339-9666-591B9158EF5C}" type="pres">
      <dgm:prSet presAssocID="{6152D2D9-6D44-40B9-9D6C-F9497A934F75}" presName="spaceRect" presStyleCnt="0"/>
      <dgm:spPr/>
    </dgm:pt>
    <dgm:pt modelId="{65970618-30B5-47BC-B072-13E18E2E914A}" type="pres">
      <dgm:prSet presAssocID="{6152D2D9-6D44-40B9-9D6C-F9497A934F75}" presName="textRect" presStyleLbl="revTx" presStyleIdx="1" presStyleCnt="2">
        <dgm:presLayoutVars>
          <dgm:chMax val="1"/>
          <dgm:chPref val="1"/>
        </dgm:presLayoutVars>
      </dgm:prSet>
      <dgm:spPr/>
      <dgm:t>
        <a:bodyPr/>
        <a:lstStyle/>
        <a:p>
          <a:endParaRPr lang="en-US"/>
        </a:p>
      </dgm:t>
    </dgm:pt>
  </dgm:ptLst>
  <dgm:cxnLst>
    <dgm:cxn modelId="{0D8AE531-BD8A-4C91-86D8-1094EED46695}" srcId="{73C85323-27CF-40F7-B0F9-C45E52687CA7}" destId="{4A3EFD30-2250-4F9C-B899-D243EFBDE69B}" srcOrd="0" destOrd="0" parTransId="{419419FA-30C0-4F04-83D9-AE18DB1BD0F8}" sibTransId="{9DE3496C-E6BC-45B1-9402-6FFEFC9D5778}"/>
    <dgm:cxn modelId="{7A778A9E-E4AF-4317-B824-BC7AED62A4A6}" type="presOf" srcId="{73C85323-27CF-40F7-B0F9-C45E52687CA7}" destId="{CEF61BAE-2E79-4C1E-8C67-4602E0758229}" srcOrd="0" destOrd="0" presId="urn:microsoft.com/office/officeart/2018/2/layout/IconLabelList"/>
    <dgm:cxn modelId="{C61ACF0C-8142-4CCA-BE38-CCC15E3666A9}" srcId="{73C85323-27CF-40F7-B0F9-C45E52687CA7}" destId="{6152D2D9-6D44-40B9-9D6C-F9497A934F75}" srcOrd="1" destOrd="0" parTransId="{9F231098-9927-436D-A167-3572BFBD900E}" sibTransId="{F50F9595-1910-4C10-A59B-E8159E850F09}"/>
    <dgm:cxn modelId="{63206F95-61DA-4B78-8FB8-468DE8F0D47F}" type="presOf" srcId="{4A3EFD30-2250-4F9C-B899-D243EFBDE69B}" destId="{FF268B99-674A-4B9F-B16F-4450D4C69C56}" srcOrd="0" destOrd="0" presId="urn:microsoft.com/office/officeart/2018/2/layout/IconLabelList"/>
    <dgm:cxn modelId="{D84D55D1-9511-442D-A160-87AC4F2AD126}" type="presOf" srcId="{6152D2D9-6D44-40B9-9D6C-F9497A934F75}" destId="{65970618-30B5-47BC-B072-13E18E2E914A}" srcOrd="0" destOrd="0" presId="urn:microsoft.com/office/officeart/2018/2/layout/IconLabelList"/>
    <dgm:cxn modelId="{8C852EF2-EEE7-4F8E-8A16-BC8A973859E0}" type="presParOf" srcId="{CEF61BAE-2E79-4C1E-8C67-4602E0758229}" destId="{B49B0398-4CE4-495C-96B1-70E1334BA4FA}" srcOrd="0" destOrd="0" presId="urn:microsoft.com/office/officeart/2018/2/layout/IconLabelList"/>
    <dgm:cxn modelId="{9E8CEF11-0BC0-4DE5-84D6-D63EEE06D70C}" type="presParOf" srcId="{B49B0398-4CE4-495C-96B1-70E1334BA4FA}" destId="{E920AB1A-EF4E-43C6-8ABF-CE1BEB9CD0A9}" srcOrd="0" destOrd="0" presId="urn:microsoft.com/office/officeart/2018/2/layout/IconLabelList"/>
    <dgm:cxn modelId="{B616D6FA-C8FC-4948-B398-FCEA4C93958E}" type="presParOf" srcId="{B49B0398-4CE4-495C-96B1-70E1334BA4FA}" destId="{5921856C-0BCD-450A-8231-11180CD9ED47}" srcOrd="1" destOrd="0" presId="urn:microsoft.com/office/officeart/2018/2/layout/IconLabelList"/>
    <dgm:cxn modelId="{37C8D11D-C0FB-4408-AE66-D0CDED998339}" type="presParOf" srcId="{B49B0398-4CE4-495C-96B1-70E1334BA4FA}" destId="{FF268B99-674A-4B9F-B16F-4450D4C69C56}" srcOrd="2" destOrd="0" presId="urn:microsoft.com/office/officeart/2018/2/layout/IconLabelList"/>
    <dgm:cxn modelId="{2E8C0ACD-27F6-4DDB-A2B4-6D41820A0C62}" type="presParOf" srcId="{CEF61BAE-2E79-4C1E-8C67-4602E0758229}" destId="{AD2DF6AF-E3A7-4DE0-822B-98D8D3B67FB1}" srcOrd="1" destOrd="0" presId="urn:microsoft.com/office/officeart/2018/2/layout/IconLabelList"/>
    <dgm:cxn modelId="{03373807-77A6-4E54-B418-694A63BD11E7}" type="presParOf" srcId="{CEF61BAE-2E79-4C1E-8C67-4602E0758229}" destId="{D3DCC16A-4559-4FF8-B088-B9C5DD221934}" srcOrd="2" destOrd="0" presId="urn:microsoft.com/office/officeart/2018/2/layout/IconLabelList"/>
    <dgm:cxn modelId="{838DF2C4-A963-4FD7-8E18-B6C4CA10C1C3}" type="presParOf" srcId="{D3DCC16A-4559-4FF8-B088-B9C5DD221934}" destId="{84E0BB00-4246-41BE-AA17-2E9D6A4FD5C1}" srcOrd="0" destOrd="0" presId="urn:microsoft.com/office/officeart/2018/2/layout/IconLabelList"/>
    <dgm:cxn modelId="{BABA4C1D-148F-40ED-BA49-04793F78B4EC}" type="presParOf" srcId="{D3DCC16A-4559-4FF8-B088-B9C5DD221934}" destId="{250208CC-6549-4339-9666-591B9158EF5C}" srcOrd="1" destOrd="0" presId="urn:microsoft.com/office/officeart/2018/2/layout/IconLabelList"/>
    <dgm:cxn modelId="{BF7AF6CE-CC51-41B6-A779-C0F7B5B27BD8}" type="presParOf" srcId="{D3DCC16A-4559-4FF8-B088-B9C5DD221934}" destId="{65970618-30B5-47BC-B072-13E18E2E914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59496-8A82-5148-A58C-031BC2CD12AD}">
      <dsp:nvSpPr>
        <dsp:cNvPr id="0" name=""/>
        <dsp:cNvSpPr/>
      </dsp:nvSpPr>
      <dsp:spPr>
        <a:xfrm>
          <a:off x="1743286" y="2887"/>
          <a:ext cx="2554816" cy="1532889"/>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a:t>Some consideration of whole school wellbeing in the context of a global pandemic</a:t>
          </a:r>
          <a:endParaRPr lang="en-US" sz="1900" kern="1200"/>
        </a:p>
      </dsp:txBody>
      <dsp:txXfrm>
        <a:off x="1788183" y="47784"/>
        <a:ext cx="2465022" cy="1443095"/>
      </dsp:txXfrm>
    </dsp:sp>
    <dsp:sp modelId="{C9070891-B734-1841-8313-DA0401886416}">
      <dsp:nvSpPr>
        <dsp:cNvPr id="0" name=""/>
        <dsp:cNvSpPr/>
      </dsp:nvSpPr>
      <dsp:spPr>
        <a:xfrm>
          <a:off x="4522927" y="452535"/>
          <a:ext cx="541621" cy="633594"/>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22927" y="579254"/>
        <a:ext cx="379135" cy="380156"/>
      </dsp:txXfrm>
    </dsp:sp>
    <dsp:sp modelId="{94BB5C7E-4963-BA4D-9133-98C0DA94EC89}">
      <dsp:nvSpPr>
        <dsp:cNvPr id="0" name=""/>
        <dsp:cNvSpPr/>
      </dsp:nvSpPr>
      <dsp:spPr>
        <a:xfrm>
          <a:off x="5320029" y="2887"/>
          <a:ext cx="2554816" cy="1532889"/>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a:t>What can we do if someone needs specialist help?</a:t>
          </a:r>
          <a:endParaRPr lang="en-US" sz="1900" kern="1200"/>
        </a:p>
      </dsp:txBody>
      <dsp:txXfrm>
        <a:off x="5364926" y="47784"/>
        <a:ext cx="2465022" cy="1443095"/>
      </dsp:txXfrm>
    </dsp:sp>
    <dsp:sp modelId="{6DDE1853-18F3-AB4D-B821-DC819F42C9B6}">
      <dsp:nvSpPr>
        <dsp:cNvPr id="0" name=""/>
        <dsp:cNvSpPr/>
      </dsp:nvSpPr>
      <dsp:spPr>
        <a:xfrm rot="5400000">
          <a:off x="6326627" y="1714614"/>
          <a:ext cx="541621" cy="633594"/>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407360" y="1760600"/>
        <a:ext cx="380156" cy="379135"/>
      </dsp:txXfrm>
    </dsp:sp>
    <dsp:sp modelId="{BC68901C-C4D3-D349-85DA-4753EEF094F1}">
      <dsp:nvSpPr>
        <dsp:cNvPr id="0" name=""/>
        <dsp:cNvSpPr/>
      </dsp:nvSpPr>
      <dsp:spPr>
        <a:xfrm>
          <a:off x="5320029" y="2557704"/>
          <a:ext cx="2554816" cy="1532889"/>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a:t>Some activities to get you started to support wellbeing for everyone</a:t>
          </a:r>
          <a:endParaRPr lang="en-US" sz="1900" kern="1200"/>
        </a:p>
      </dsp:txBody>
      <dsp:txXfrm>
        <a:off x="5364926" y="2602601"/>
        <a:ext cx="2465022" cy="1443095"/>
      </dsp:txXfrm>
    </dsp:sp>
    <dsp:sp modelId="{A1947FD9-9DDD-2040-B004-49883367B37B}">
      <dsp:nvSpPr>
        <dsp:cNvPr id="0" name=""/>
        <dsp:cNvSpPr/>
      </dsp:nvSpPr>
      <dsp:spPr>
        <a:xfrm rot="10800000">
          <a:off x="4553584" y="3007352"/>
          <a:ext cx="541621" cy="633594"/>
        </a:xfrm>
        <a:prstGeom prst="rightArrow">
          <a:avLst>
            <a:gd name="adj1" fmla="val 60000"/>
            <a:gd name="adj2" fmla="val 5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716070" y="3134071"/>
        <a:ext cx="379135" cy="380156"/>
      </dsp:txXfrm>
    </dsp:sp>
    <dsp:sp modelId="{CE804D60-6A39-3E49-8779-864D968CA6F6}">
      <dsp:nvSpPr>
        <dsp:cNvPr id="0" name=""/>
        <dsp:cNvSpPr/>
      </dsp:nvSpPr>
      <dsp:spPr>
        <a:xfrm>
          <a:off x="1743286" y="2557704"/>
          <a:ext cx="2554816" cy="1532889"/>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a:t>Our offer of support </a:t>
          </a:r>
          <a:endParaRPr lang="en-US" sz="1900" kern="1200"/>
        </a:p>
      </dsp:txBody>
      <dsp:txXfrm>
        <a:off x="1788183" y="2602601"/>
        <a:ext cx="2465022" cy="1443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9E656-50F4-E04A-B957-50893440406D}">
      <dsp:nvSpPr>
        <dsp:cNvPr id="0" name=""/>
        <dsp:cNvSpPr/>
      </dsp:nvSpPr>
      <dsp:spPr>
        <a:xfrm>
          <a:off x="3077802" y="2048"/>
          <a:ext cx="3462527" cy="985393"/>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a:t>Adults as well as students-we have all suffered form the pandemic</a:t>
          </a:r>
          <a:endParaRPr lang="en-US" sz="2000" kern="1200"/>
        </a:p>
      </dsp:txBody>
      <dsp:txXfrm>
        <a:off x="3125905" y="50151"/>
        <a:ext cx="3366321" cy="889187"/>
      </dsp:txXfrm>
    </dsp:sp>
    <dsp:sp modelId="{319A3AA7-99A0-E246-A8AB-C65D15D519A0}">
      <dsp:nvSpPr>
        <dsp:cNvPr id="0" name=""/>
        <dsp:cNvSpPr/>
      </dsp:nvSpPr>
      <dsp:spPr>
        <a:xfrm>
          <a:off x="3077802" y="1036712"/>
          <a:ext cx="3462527" cy="985393"/>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a:t>Acknowledge different experiences, thoughts and feelings</a:t>
          </a:r>
          <a:endParaRPr lang="en-US" sz="2000" kern="1200"/>
        </a:p>
      </dsp:txBody>
      <dsp:txXfrm>
        <a:off x="3125905" y="1084815"/>
        <a:ext cx="3366321" cy="889187"/>
      </dsp:txXfrm>
    </dsp:sp>
    <dsp:sp modelId="{5246F5E3-65C7-5B4F-AD2D-9438005851B0}">
      <dsp:nvSpPr>
        <dsp:cNvPr id="0" name=""/>
        <dsp:cNvSpPr/>
      </dsp:nvSpPr>
      <dsp:spPr>
        <a:xfrm>
          <a:off x="3077802" y="2071375"/>
          <a:ext cx="3462527" cy="985393"/>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a:t>Care and compassion for each other and selves</a:t>
          </a:r>
          <a:endParaRPr lang="en-US" sz="2000" kern="1200"/>
        </a:p>
      </dsp:txBody>
      <dsp:txXfrm>
        <a:off x="3125905" y="2119478"/>
        <a:ext cx="3366321" cy="889187"/>
      </dsp:txXfrm>
    </dsp:sp>
    <dsp:sp modelId="{D1D78D2B-E966-904C-930D-EE2648A3D955}">
      <dsp:nvSpPr>
        <dsp:cNvPr id="0" name=""/>
        <dsp:cNvSpPr/>
      </dsp:nvSpPr>
      <dsp:spPr>
        <a:xfrm>
          <a:off x="3077802" y="3106039"/>
          <a:ext cx="3462527" cy="985393"/>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kern="1200"/>
            <a:t>Support for you and your school</a:t>
          </a:r>
          <a:endParaRPr lang="en-US" sz="2000" kern="1200"/>
        </a:p>
      </dsp:txBody>
      <dsp:txXfrm>
        <a:off x="3125905" y="3154142"/>
        <a:ext cx="3366321" cy="889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E7C61-4E1D-4B28-B8E8-90869465D814}">
      <dsp:nvSpPr>
        <dsp:cNvPr id="0" name=""/>
        <dsp:cNvSpPr/>
      </dsp:nvSpPr>
      <dsp:spPr>
        <a:xfrm>
          <a:off x="333420" y="1035295"/>
          <a:ext cx="1028302" cy="102830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1E4E7-04A0-4810-B559-5FED11A3C1F9}">
      <dsp:nvSpPr>
        <dsp:cNvPr id="0" name=""/>
        <dsp:cNvSpPr/>
      </dsp:nvSpPr>
      <dsp:spPr>
        <a:xfrm>
          <a:off x="552567" y="1254442"/>
          <a:ext cx="590009" cy="59000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B233E7-FAAC-4A6D-8874-BA9B36D44D41}">
      <dsp:nvSpPr>
        <dsp:cNvPr id="0" name=""/>
        <dsp:cNvSpPr/>
      </dsp:nvSpPr>
      <dsp:spPr>
        <a:xfrm>
          <a:off x="4701"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kern="1200"/>
            <a:t>ASD</a:t>
          </a:r>
          <a:endParaRPr lang="en-US" sz="1300" kern="1200"/>
        </a:p>
      </dsp:txBody>
      <dsp:txXfrm>
        <a:off x="4701" y="2383889"/>
        <a:ext cx="1685742" cy="674296"/>
      </dsp:txXfrm>
    </dsp:sp>
    <dsp:sp modelId="{62DDC98C-63E8-4FBB-9089-86DA54D53968}">
      <dsp:nvSpPr>
        <dsp:cNvPr id="0" name=""/>
        <dsp:cNvSpPr/>
      </dsp:nvSpPr>
      <dsp:spPr>
        <a:xfrm>
          <a:off x="2314168" y="1035295"/>
          <a:ext cx="1028302" cy="102830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7D1FE-03BD-40CB-B875-01B9D2F54B6A}">
      <dsp:nvSpPr>
        <dsp:cNvPr id="0" name=""/>
        <dsp:cNvSpPr/>
      </dsp:nvSpPr>
      <dsp:spPr>
        <a:xfrm>
          <a:off x="2533314" y="1254442"/>
          <a:ext cx="590009" cy="59000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E48B5A-6E1E-4444-83EC-BB684E371D2D}">
      <dsp:nvSpPr>
        <dsp:cNvPr id="0" name=""/>
        <dsp:cNvSpPr/>
      </dsp:nvSpPr>
      <dsp:spPr>
        <a:xfrm>
          <a:off x="1985448"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kern="1200"/>
            <a:t>Challenging behaviour </a:t>
          </a:r>
          <a:endParaRPr lang="en-US" sz="1300" kern="1200"/>
        </a:p>
      </dsp:txBody>
      <dsp:txXfrm>
        <a:off x="1985448" y="2383889"/>
        <a:ext cx="1685742" cy="674296"/>
      </dsp:txXfrm>
    </dsp:sp>
    <dsp:sp modelId="{7B7E6153-A232-48E8-B47A-9B94E817A4E8}">
      <dsp:nvSpPr>
        <dsp:cNvPr id="0" name=""/>
        <dsp:cNvSpPr/>
      </dsp:nvSpPr>
      <dsp:spPr>
        <a:xfrm>
          <a:off x="4294915" y="1035295"/>
          <a:ext cx="1028302" cy="102830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356C4-AA6F-4281-9FF4-BCBC909B5F91}">
      <dsp:nvSpPr>
        <dsp:cNvPr id="0" name=""/>
        <dsp:cNvSpPr/>
      </dsp:nvSpPr>
      <dsp:spPr>
        <a:xfrm>
          <a:off x="4514061" y="1254442"/>
          <a:ext cx="590009" cy="59000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819F4D-6B95-40A6-8600-FDEC261D468A}">
      <dsp:nvSpPr>
        <dsp:cNvPr id="0" name=""/>
        <dsp:cNvSpPr/>
      </dsp:nvSpPr>
      <dsp:spPr>
        <a:xfrm>
          <a:off x="3966195"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kern="1200"/>
            <a:t>What can we learn from new routines</a:t>
          </a:r>
          <a:endParaRPr lang="en-US" sz="1300" kern="1200"/>
        </a:p>
      </dsp:txBody>
      <dsp:txXfrm>
        <a:off x="3966195" y="2383889"/>
        <a:ext cx="1685742" cy="674296"/>
      </dsp:txXfrm>
    </dsp:sp>
    <dsp:sp modelId="{7F811C56-A4B7-43F0-9C0E-95B43443B241}">
      <dsp:nvSpPr>
        <dsp:cNvPr id="0" name=""/>
        <dsp:cNvSpPr/>
      </dsp:nvSpPr>
      <dsp:spPr>
        <a:xfrm>
          <a:off x="6275662" y="1035295"/>
          <a:ext cx="1028302" cy="102830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F5678-C091-4852-83D0-043E74CCE8F2}">
      <dsp:nvSpPr>
        <dsp:cNvPr id="0" name=""/>
        <dsp:cNvSpPr/>
      </dsp:nvSpPr>
      <dsp:spPr>
        <a:xfrm>
          <a:off x="6494808" y="1254442"/>
          <a:ext cx="590009" cy="59000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DDFD29-51E1-4AD6-80D1-1A8871EEFD22}">
      <dsp:nvSpPr>
        <dsp:cNvPr id="0" name=""/>
        <dsp:cNvSpPr/>
      </dsp:nvSpPr>
      <dsp:spPr>
        <a:xfrm>
          <a:off x="5946942"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kern="1200"/>
            <a:t>EBSA and attendance policies/categories</a:t>
          </a:r>
          <a:endParaRPr lang="en-US" sz="1300" kern="1200"/>
        </a:p>
      </dsp:txBody>
      <dsp:txXfrm>
        <a:off x="5946942" y="2383889"/>
        <a:ext cx="1685742" cy="674296"/>
      </dsp:txXfrm>
    </dsp:sp>
    <dsp:sp modelId="{B876CDBC-1CDE-49AD-9A56-DDC00BDE9516}">
      <dsp:nvSpPr>
        <dsp:cNvPr id="0" name=""/>
        <dsp:cNvSpPr/>
      </dsp:nvSpPr>
      <dsp:spPr>
        <a:xfrm>
          <a:off x="8256409" y="1035295"/>
          <a:ext cx="1028302" cy="102830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345CC-A242-4C99-A41D-BEDEF4F15116}">
      <dsp:nvSpPr>
        <dsp:cNvPr id="0" name=""/>
        <dsp:cNvSpPr/>
      </dsp:nvSpPr>
      <dsp:spPr>
        <a:xfrm>
          <a:off x="8475555" y="1254442"/>
          <a:ext cx="590009" cy="59000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237E58-D821-4208-B6A3-D592F15CD694}">
      <dsp:nvSpPr>
        <dsp:cNvPr id="0" name=""/>
        <dsp:cNvSpPr/>
      </dsp:nvSpPr>
      <dsp:spPr>
        <a:xfrm>
          <a:off x="7927689" y="2383889"/>
          <a:ext cx="1685742" cy="67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kern="1200"/>
            <a:t>Exam policies-assessment in the system-curriculum</a:t>
          </a:r>
          <a:endParaRPr lang="en-US" sz="1300" kern="1200"/>
        </a:p>
      </dsp:txBody>
      <dsp:txXfrm>
        <a:off x="7927689" y="2383889"/>
        <a:ext cx="1685742" cy="674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0F448-6272-434A-9C66-36429E23FB9F}">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Universal/whole school</a:t>
          </a:r>
          <a:endParaRPr lang="en-US" sz="2000" kern="1200" dirty="0"/>
        </a:p>
      </dsp:txBody>
      <dsp:txXfrm>
        <a:off x="44665" y="2106299"/>
        <a:ext cx="2060143" cy="1206068"/>
      </dsp:txXfrm>
    </dsp:sp>
    <dsp:sp modelId="{E24E253F-8FAA-46D7-801E-2418B0519124}">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355850" y="2550475"/>
        <a:ext cx="316861" cy="317716"/>
      </dsp:txXfrm>
    </dsp:sp>
    <dsp:sp modelId="{913E5F2E-3CB9-4EC6-B4F2-CB39AB7670E8}">
      <dsp:nvSpPr>
        <dsp:cNvPr id="0" name=""/>
        <dsp:cNvSpPr/>
      </dsp:nvSpPr>
      <dsp:spPr>
        <a:xfrm>
          <a:off x="2996406" y="2068777"/>
          <a:ext cx="2135187" cy="12811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Targeted</a:t>
          </a:r>
          <a:endParaRPr lang="en-US" sz="2000" kern="1200" dirty="0"/>
        </a:p>
      </dsp:txBody>
      <dsp:txXfrm>
        <a:off x="3033928" y="2106299"/>
        <a:ext cx="2060143" cy="1206068"/>
      </dsp:txXfrm>
    </dsp:sp>
    <dsp:sp modelId="{A7BE1AD2-E169-49E9-8F7F-9D8484A79062}">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345112" y="2550475"/>
        <a:ext cx="316861" cy="317716"/>
      </dsp:txXfrm>
    </dsp:sp>
    <dsp:sp modelId="{25244303-6F0D-4EDE-9065-753B3EFEC24D}">
      <dsp:nvSpPr>
        <dsp:cNvPr id="0" name=""/>
        <dsp:cNvSpPr/>
      </dsp:nvSpPr>
      <dsp:spPr>
        <a:xfrm>
          <a:off x="5985668" y="2068777"/>
          <a:ext cx="2135187" cy="12811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Individual</a:t>
          </a:r>
          <a:endParaRPr lang="en-US" sz="2000" kern="1200" dirty="0"/>
        </a:p>
      </dsp:txBody>
      <dsp:txXfrm>
        <a:off x="6023190" y="2106299"/>
        <a:ext cx="2060143" cy="1206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C0050-84D7-426C-A75E-12A75589CD57}">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a:t>School Name</a:t>
          </a:r>
        </a:p>
      </dsp:txBody>
      <dsp:txXfrm>
        <a:off x="3321004" y="2066564"/>
        <a:ext cx="1485474" cy="1284995"/>
      </dsp:txXfrm>
    </dsp:sp>
    <dsp:sp modelId="{AAE25890-B8A6-49DA-B050-09C3A467EC3A}">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3A651-3C1A-41E5-8F4A-1163D218DFF6}">
      <dsp:nvSpPr>
        <dsp:cNvPr id="0" name=""/>
        <dsp:cNvSpPr/>
      </dsp:nvSpPr>
      <dsp:spPr>
        <a:xfrm>
          <a:off x="3157475" y="0"/>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MHST (Mental Health Support Team) </a:t>
          </a:r>
        </a:p>
      </dsp:txBody>
      <dsp:txXfrm>
        <a:off x="3459220" y="261045"/>
        <a:ext cx="1217310" cy="1053116"/>
      </dsp:txXfrm>
    </dsp:sp>
    <dsp:sp modelId="{0B76DAD7-7820-4382-943B-78C5EBB1D401}">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82159-7612-493B-8927-84740F1635AC}">
      <dsp:nvSpPr>
        <dsp:cNvPr id="0" name=""/>
        <dsp:cNvSpPr/>
      </dsp:nvSpPr>
      <dsp:spPr>
        <a:xfrm>
          <a:off x="4827361" y="968857"/>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TSFT (Targeted Family Support Team)</a:t>
          </a:r>
        </a:p>
      </dsp:txBody>
      <dsp:txXfrm>
        <a:off x="5129106" y="1229902"/>
        <a:ext cx="1217310" cy="1053116"/>
      </dsp:txXfrm>
    </dsp:sp>
    <dsp:sp modelId="{A72CA302-475A-44A8-A722-3D85B2181921}">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8E60F-D3C8-4701-AB29-707E2E722073}">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WSP (Wellbeing support practitioner)</a:t>
          </a:r>
        </a:p>
      </dsp:txBody>
      <dsp:txXfrm>
        <a:off x="5129106" y="3134564"/>
        <a:ext cx="1217310" cy="1053116"/>
      </dsp:txXfrm>
    </dsp:sp>
    <dsp:sp modelId="{25DDBB45-9DA5-4744-A0F6-2670D2C9A503}">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746C8-7584-4892-BE5C-3EFB61F48068}">
      <dsp:nvSpPr>
        <dsp:cNvPr id="0" name=""/>
        <dsp:cNvSpPr/>
      </dsp:nvSpPr>
      <dsp:spPr>
        <a:xfrm>
          <a:off x="3157475" y="3843460"/>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CAMHS (Link professional)</a:t>
          </a:r>
        </a:p>
      </dsp:txBody>
      <dsp:txXfrm>
        <a:off x="3459220" y="4104505"/>
        <a:ext cx="1217310" cy="1053116"/>
      </dsp:txXfrm>
    </dsp:sp>
    <dsp:sp modelId="{491A492D-0D7F-452A-B37B-41305CFB4FDD}">
      <dsp:nvSpPr>
        <dsp:cNvPr id="0" name=""/>
        <dsp:cNvSpPr/>
      </dsp:nvSpPr>
      <dsp:spPr>
        <a:xfrm>
          <a:off x="1479837" y="2874602"/>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EP (Educational Psychologist</a:t>
          </a:r>
        </a:p>
        <a:p>
          <a:pPr lvl="0" algn="ctr" defTabSz="666750">
            <a:lnSpc>
              <a:spcPct val="90000"/>
            </a:lnSpc>
            <a:spcBef>
              <a:spcPct val="0"/>
            </a:spcBef>
            <a:spcAft>
              <a:spcPct val="35000"/>
            </a:spcAft>
          </a:pPr>
          <a:endParaRPr lang="en-US" sz="1500" kern="1200" dirty="0"/>
        </a:p>
      </dsp:txBody>
      <dsp:txXfrm>
        <a:off x="1781582" y="3135647"/>
        <a:ext cx="1217310" cy="1053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C3B35-8A25-4677-9B53-075323F20E31}">
      <dsp:nvSpPr>
        <dsp:cNvPr id="0" name=""/>
        <dsp:cNvSpPr/>
      </dsp:nvSpPr>
      <dsp:spPr>
        <a:xfrm>
          <a:off x="1749885" y="48528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1B2DA-CCC1-41DC-881A-44527F08777F}">
      <dsp:nvSpPr>
        <dsp:cNvPr id="0" name=""/>
        <dsp:cNvSpPr/>
      </dsp:nvSpPr>
      <dsp:spPr>
        <a:xfrm>
          <a:off x="788400" y="3064246"/>
          <a:ext cx="4320000" cy="168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100000"/>
            </a:lnSpc>
            <a:spcBef>
              <a:spcPct val="0"/>
            </a:spcBef>
            <a:spcAft>
              <a:spcPct val="35000"/>
            </a:spcAft>
          </a:pPr>
          <a:r>
            <a:rPr lang="en-GB" sz="3200" kern="1200" dirty="0"/>
            <a:t>Scoping the needs of your school staff……</a:t>
          </a:r>
          <a:endParaRPr lang="en-US" sz="3200" kern="1200" dirty="0"/>
        </a:p>
      </dsp:txBody>
      <dsp:txXfrm>
        <a:off x="788400" y="3064246"/>
        <a:ext cx="4320000" cy="1688818"/>
      </dsp:txXfrm>
    </dsp:sp>
    <dsp:sp modelId="{D9E85551-9A14-474A-9C7E-BD8C672A06CA}">
      <dsp:nvSpPr>
        <dsp:cNvPr id="0" name=""/>
        <dsp:cNvSpPr/>
      </dsp:nvSpPr>
      <dsp:spPr>
        <a:xfrm>
          <a:off x="7052400" y="479136"/>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CD951-E8D1-4CE6-80A9-EAC52072F97F}">
      <dsp:nvSpPr>
        <dsp:cNvPr id="0" name=""/>
        <dsp:cNvSpPr/>
      </dsp:nvSpPr>
      <dsp:spPr>
        <a:xfrm>
          <a:off x="5864400" y="3064246"/>
          <a:ext cx="4320000" cy="168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kern="1200" dirty="0" smtClean="0">
              <a:hlinkClick xmlns:r="http://schemas.openxmlformats.org/officeDocument/2006/relationships" r:id="rId6"/>
            </a:rPr>
            <a:t>https://forms.office.com/Pages/ShareFormPage.aspx?id=vRE2qqwTrEeCBwD7nqRO3thpDwz2x4RDr6hSPmZ7Ze5UOUxDUzlNSzlDRjZRWUI4UEJPVkMzSDAwNS4u&amp;sharetoken=zXA094NFF71F7wAbwIKr</a:t>
          </a:r>
          <a:endParaRPr lang="en-US" sz="1800" kern="1200" dirty="0" smtClean="0"/>
        </a:p>
        <a:p>
          <a:pPr lvl="0" algn="ctr" defTabSz="800100">
            <a:lnSpc>
              <a:spcPct val="100000"/>
            </a:lnSpc>
            <a:spcBef>
              <a:spcPct val="0"/>
            </a:spcBef>
            <a:spcAft>
              <a:spcPct val="35000"/>
            </a:spcAft>
          </a:pPr>
          <a:endParaRPr lang="en-US" sz="1800" kern="1200" dirty="0"/>
        </a:p>
      </dsp:txBody>
      <dsp:txXfrm>
        <a:off x="5864400" y="3064246"/>
        <a:ext cx="4320000" cy="16888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0AB1A-EF4E-43C6-8ABF-CE1BEB9CD0A9}">
      <dsp:nvSpPr>
        <dsp:cNvPr id="0" name=""/>
        <dsp:cNvSpPr/>
      </dsp:nvSpPr>
      <dsp:spPr>
        <a:xfrm>
          <a:off x="2053518" y="47952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68B99-674A-4B9F-B16F-4450D4C69C56}">
      <dsp:nvSpPr>
        <dsp:cNvPr id="0" name=""/>
        <dsp:cNvSpPr/>
      </dsp:nvSpPr>
      <dsp:spPr>
        <a:xfrm>
          <a:off x="865518" y="3290778"/>
          <a:ext cx="4320000" cy="29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GB" sz="2400" kern="1200" dirty="0"/>
            <a:t>Scoping the needs of your students </a:t>
          </a:r>
          <a:r>
            <a:rPr lang="en-GB" sz="2400" kern="1200" dirty="0" smtClean="0"/>
            <a:t>(primary)</a:t>
          </a:r>
          <a:endParaRPr lang="en-US" sz="2400" kern="1200" dirty="0"/>
        </a:p>
      </dsp:txBody>
      <dsp:txXfrm>
        <a:off x="865518" y="3290778"/>
        <a:ext cx="4320000" cy="2970000"/>
      </dsp:txXfrm>
    </dsp:sp>
    <dsp:sp modelId="{84E0BB00-4246-41BE-AA17-2E9D6A4FD5C1}">
      <dsp:nvSpPr>
        <dsp:cNvPr id="0" name=""/>
        <dsp:cNvSpPr/>
      </dsp:nvSpPr>
      <dsp:spPr>
        <a:xfrm>
          <a:off x="7129518" y="479528"/>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70618-30B5-47BC-B072-13E18E2E914A}">
      <dsp:nvSpPr>
        <dsp:cNvPr id="0" name=""/>
        <dsp:cNvSpPr/>
      </dsp:nvSpPr>
      <dsp:spPr>
        <a:xfrm>
          <a:off x="5941518" y="3290778"/>
          <a:ext cx="4320000" cy="29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US" sz="2400" kern="1200" dirty="0" smtClean="0">
              <a:hlinkClick xmlns:r="http://schemas.openxmlformats.org/officeDocument/2006/relationships" r:id="rId6"/>
            </a:rPr>
            <a:t>https://forms.office.com/Pages/ShareFormPage.aspx?id=vRE2qqwTrEeCBwD7nqRO3thpDwz2x4RDr6hSPmZ7Ze5UQVFDWEFUSkpFSjhOWVNYUzdWUDRBUVhQWS4u&amp;sharetoken=msvSoPXp488JxDhqVx9B</a:t>
          </a:r>
          <a:endParaRPr lang="en-US" sz="2400" kern="1200" dirty="0" smtClean="0"/>
        </a:p>
        <a:p>
          <a:pPr lvl="0" algn="ctr" defTabSz="1066800">
            <a:lnSpc>
              <a:spcPct val="100000"/>
            </a:lnSpc>
            <a:spcBef>
              <a:spcPct val="0"/>
            </a:spcBef>
            <a:spcAft>
              <a:spcPct val="35000"/>
            </a:spcAft>
          </a:pPr>
          <a:endParaRPr lang="en-US" sz="2400" kern="1200" dirty="0"/>
        </a:p>
      </dsp:txBody>
      <dsp:txXfrm>
        <a:off x="5941518" y="3290778"/>
        <a:ext cx="4320000" cy="297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0041A-B3B6-4E1D-A079-F89DE724CBD9}"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7D08C-94AC-458A-8A1B-681C6644CEBE}" type="slidenum">
              <a:rPr lang="en-GB" smtClean="0"/>
              <a:t>‹#›</a:t>
            </a:fld>
            <a:endParaRPr lang="en-GB"/>
          </a:p>
        </p:txBody>
      </p:sp>
    </p:spTree>
    <p:extLst>
      <p:ext uri="{BB962C8B-B14F-4D97-AF65-F5344CB8AC3E}">
        <p14:creationId xmlns:p14="http://schemas.microsoft.com/office/powerpoint/2010/main" val="14239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hildbereavementuk.org/information-how-children-griev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gov.uk/government/publications/mental-health-and-wellbeing-provision-in-schools" TargetMode="External"/><Relationship Id="rId5" Type="http://schemas.openxmlformats.org/officeDocument/2006/relationships/hyperlink" Target="https://mindedforfamilies.org.uk/Content/death_and_loss_including_pets/" TargetMode="External"/><Relationship Id="rId4" Type="http://schemas.openxmlformats.org/officeDocument/2006/relationships/hyperlink" Target="https://www.minded.org.uk/Component/Details/445691"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mental-health-and-wellbeing-provision-in-school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inded.org.uk/Component/Details/445667" TargetMode="External"/><Relationship Id="rId7" Type="http://schemas.openxmlformats.org/officeDocument/2006/relationships/hyperlink" Target="https://www.minded.org.uk/Component/Details/653614"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minded.org.uk/Component/Details/447948" TargetMode="External"/><Relationship Id="rId5" Type="http://schemas.openxmlformats.org/officeDocument/2006/relationships/hyperlink" Target="https://www.minded.org.uk/Component/Details/445673" TargetMode="External"/><Relationship Id="rId4" Type="http://schemas.openxmlformats.org/officeDocument/2006/relationships/hyperlink" Target="https://www.minded.org.uk/Component/Details/447976"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inded.org.uk/Component/Details/445667"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www.minded.org.uk/Component/Details/447948" TargetMode="External"/><Relationship Id="rId4" Type="http://schemas.openxmlformats.org/officeDocument/2006/relationships/hyperlink" Target="https://www.minded.org.uk/Component/Details/447976"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1</a:t>
            </a:fld>
            <a:endParaRPr lang="en-GB"/>
          </a:p>
        </p:txBody>
      </p:sp>
    </p:spTree>
    <p:extLst>
      <p:ext uri="{BB962C8B-B14F-4D97-AF65-F5344CB8AC3E}">
        <p14:creationId xmlns:p14="http://schemas.microsoft.com/office/powerpoint/2010/main" val="149090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is original vision for the Charter – it is about commitment to work towards/constantly</a:t>
            </a:r>
            <a:r>
              <a:rPr lang="en-GB" baseline="0" dirty="0"/>
              <a:t> improve provision to achieve – not a tick and finish.</a:t>
            </a:r>
            <a:endParaRPr lang="en-GB" dirty="0"/>
          </a:p>
          <a:p>
            <a:r>
              <a:rPr lang="en-GB" dirty="0"/>
              <a:t>Currently 30 schools involved in the process – working at own pace on their priorities</a:t>
            </a:r>
          </a:p>
          <a:p>
            <a:r>
              <a:rPr lang="en-GB" sz="1200" kern="1200" dirty="0">
                <a:solidFill>
                  <a:schemeClr val="tx1"/>
                </a:solidFill>
                <a:effectLst/>
                <a:latin typeface="+mn-lt"/>
                <a:ea typeface="+mn-ea"/>
                <a:cs typeface="+mn-cs"/>
              </a:rPr>
              <a:t>Examples of actions achieved by the Case Study Schools:- </a:t>
            </a:r>
            <a:endParaRPr lang="en-GB" dirty="0"/>
          </a:p>
          <a:p>
            <a:r>
              <a:rPr lang="en-GB" sz="1200" kern="1200" dirty="0">
                <a:solidFill>
                  <a:schemeClr val="tx1"/>
                </a:solidFill>
                <a:effectLst/>
                <a:latin typeface="+mn-lt"/>
                <a:ea typeface="+mn-ea"/>
                <a:cs typeface="+mn-cs"/>
              </a:rPr>
              <a:t>􏰀  School council promotes acts of kindness </a:t>
            </a:r>
            <a:endParaRPr lang="en-GB" dirty="0">
              <a:effectLst/>
            </a:endParaRPr>
          </a:p>
          <a:p>
            <a:r>
              <a:rPr lang="en-GB" sz="1200" kern="1200" dirty="0">
                <a:solidFill>
                  <a:schemeClr val="tx1"/>
                </a:solidFill>
                <a:effectLst/>
                <a:latin typeface="+mn-lt"/>
                <a:ea typeface="+mn-ea"/>
                <a:cs typeface="+mn-cs"/>
              </a:rPr>
              <a:t>􏰀  Anti-bullying ambassadors </a:t>
            </a:r>
            <a:r>
              <a:rPr lang="en-GB" sz="1200" kern="1200">
                <a:solidFill>
                  <a:schemeClr val="tx1"/>
                </a:solidFill>
                <a:effectLst/>
                <a:latin typeface="+mn-lt"/>
                <a:ea typeface="+mn-ea"/>
                <a:cs typeface="+mn-cs"/>
              </a:rPr>
              <a:t>introduced  </a:t>
            </a:r>
            <a:endParaRPr lang="en-GB" dirty="0">
              <a:effectLst/>
            </a:endParaRPr>
          </a:p>
          <a:p>
            <a:r>
              <a:rPr lang="en-GB" sz="1200" kern="1200" dirty="0">
                <a:solidFill>
                  <a:schemeClr val="tx1"/>
                </a:solidFill>
                <a:effectLst/>
                <a:latin typeface="+mn-lt"/>
                <a:ea typeface="+mn-ea"/>
                <a:cs typeface="+mn-cs"/>
              </a:rPr>
              <a:t>􏰀  Development of a mental health curriculum </a:t>
            </a:r>
            <a:endParaRPr lang="en-GB" dirty="0">
              <a:effectLst/>
            </a:endParaRPr>
          </a:p>
          <a:p>
            <a:r>
              <a:rPr lang="en-GB" sz="1200" kern="1200" dirty="0">
                <a:solidFill>
                  <a:schemeClr val="tx1"/>
                </a:solidFill>
                <a:effectLst/>
                <a:latin typeface="+mn-lt"/>
                <a:ea typeface="+mn-ea"/>
                <a:cs typeface="+mn-cs"/>
              </a:rPr>
              <a:t>􏰀  Introduction of mindfulness </a:t>
            </a:r>
            <a:endParaRPr lang="en-GB" dirty="0">
              <a:effectLst/>
            </a:endParaRPr>
          </a:p>
          <a:p>
            <a:r>
              <a:rPr lang="en-GB" sz="1200" kern="1200" dirty="0">
                <a:solidFill>
                  <a:schemeClr val="tx1"/>
                </a:solidFill>
                <a:effectLst/>
                <a:latin typeface="+mn-lt"/>
                <a:ea typeface="+mn-ea"/>
                <a:cs typeface="+mn-cs"/>
              </a:rPr>
              <a:t>􏰀  Staff trained to be Mental Health First Aiders </a:t>
            </a:r>
            <a:endParaRPr lang="en-GB" dirty="0">
              <a:effectLst/>
            </a:endParaRPr>
          </a:p>
          <a:p>
            <a:r>
              <a:rPr lang="en-GB" sz="1200" kern="1200" dirty="0">
                <a:solidFill>
                  <a:schemeClr val="tx1"/>
                </a:solidFill>
                <a:effectLst/>
                <a:latin typeface="+mn-lt"/>
                <a:ea typeface="+mn-ea"/>
                <a:cs typeface="+mn-cs"/>
              </a:rPr>
              <a:t>􏰀  The use of wellbeing questionnaires </a:t>
            </a:r>
            <a:endParaRPr lang="en-GB" dirty="0">
              <a:effectLst/>
            </a:endParaRPr>
          </a:p>
          <a:p>
            <a:r>
              <a:rPr lang="en-GB" sz="1200" kern="1200" dirty="0">
                <a:solidFill>
                  <a:schemeClr val="tx1"/>
                </a:solidFill>
                <a:effectLst/>
                <a:latin typeface="+mn-lt"/>
                <a:ea typeface="+mn-ea"/>
                <a:cs typeface="+mn-cs"/>
              </a:rPr>
              <a:t>􏰀  Setting up parent wellbeing coffee mornings </a:t>
            </a:r>
            <a:endParaRPr lang="en-GB" dirty="0">
              <a:effectLst/>
            </a:endParaRPr>
          </a:p>
          <a:p>
            <a:r>
              <a:rPr lang="en-GB" sz="1200" kern="1200" dirty="0">
                <a:solidFill>
                  <a:schemeClr val="tx1"/>
                </a:solidFill>
                <a:effectLst/>
                <a:latin typeface="+mn-lt"/>
                <a:ea typeface="+mn-ea"/>
                <a:cs typeface="+mn-cs"/>
              </a:rPr>
              <a:t>􏰀  Introduction of a concerns box </a:t>
            </a:r>
            <a:endParaRPr lang="en-GB" dirty="0">
              <a:effectLst/>
            </a:endParaRPr>
          </a:p>
          <a:p>
            <a:r>
              <a:rPr lang="en-GB" sz="1200" kern="1200" dirty="0">
                <a:solidFill>
                  <a:schemeClr val="tx1"/>
                </a:solidFill>
                <a:effectLst/>
                <a:latin typeface="+mn-lt"/>
                <a:ea typeface="+mn-ea"/>
                <a:cs typeface="+mn-cs"/>
              </a:rPr>
              <a:t>􏰀  Setting up calm areas in the playground </a:t>
            </a:r>
            <a:endParaRPr lang="en-GB" dirty="0">
              <a:effectLst/>
            </a:endParaRPr>
          </a:p>
          <a:p>
            <a:r>
              <a:rPr lang="en-GB" sz="1200" kern="1200" dirty="0">
                <a:solidFill>
                  <a:schemeClr val="tx1"/>
                </a:solidFill>
                <a:effectLst/>
                <a:latin typeface="+mn-lt"/>
                <a:ea typeface="+mn-ea"/>
                <a:cs typeface="+mn-cs"/>
              </a:rPr>
              <a:t>􏰀  KS2 pupils trained as mentors to younger pupils </a:t>
            </a:r>
            <a:endParaRPr lang="en-GB" dirty="0">
              <a:effectLst/>
            </a:endParaRPr>
          </a:p>
          <a:p>
            <a:r>
              <a:rPr lang="en-GB" sz="1200" kern="1200" dirty="0">
                <a:solidFill>
                  <a:schemeClr val="tx1"/>
                </a:solidFill>
                <a:effectLst/>
                <a:latin typeface="+mn-lt"/>
                <a:ea typeface="+mn-ea"/>
                <a:cs typeface="+mn-cs"/>
              </a:rPr>
              <a:t>􏰀  Introduction of staff wellbeing events </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12</a:t>
            </a:fld>
            <a:endParaRPr lang="en-GB"/>
          </a:p>
        </p:txBody>
      </p:sp>
    </p:spTree>
    <p:extLst>
      <p:ext uri="{BB962C8B-B14F-4D97-AF65-F5344CB8AC3E}">
        <p14:creationId xmlns:p14="http://schemas.microsoft.com/office/powerpoint/2010/main" val="208320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a:t>
            </a:r>
            <a:r>
              <a:rPr lang="en-US" sz="1200" baseline="0" dirty="0"/>
              <a:t> Charter provides a </a:t>
            </a:r>
            <a:r>
              <a:rPr lang="en-US" sz="1200" dirty="0"/>
              <a:t>whole school approach to improve the mental health and wellbeing of pupils and staff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audit is designed to give a detailed picture</a:t>
            </a:r>
            <a:r>
              <a:rPr lang="en-US" sz="1200" baseline="0" dirty="0"/>
              <a:t> of your schools provision relating to EH and R for pupils and staff</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process of being reviewed to ensure up to date post </a:t>
            </a:r>
            <a:r>
              <a:rPr lang="en-GB" dirty="0" err="1"/>
              <a:t>Covid</a:t>
            </a:r>
            <a:r>
              <a:rPr lang="en-GB" dirty="0"/>
              <a:t> and support schools work with MHST, &amp; Wellbeing for Ed Return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13</a:t>
            </a:fld>
            <a:endParaRPr lang="en-GB"/>
          </a:p>
        </p:txBody>
      </p:sp>
    </p:spTree>
    <p:extLst>
      <p:ext uri="{BB962C8B-B14F-4D97-AF65-F5344CB8AC3E}">
        <p14:creationId xmlns:p14="http://schemas.microsoft.com/office/powerpoint/2010/main" val="159255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u="sng" dirty="0"/>
              <a:t>MindEd Guidance for Trainers</a:t>
            </a:r>
            <a:endParaRPr lang="en-GB" sz="1300" dirty="0"/>
          </a:p>
          <a:p>
            <a:r>
              <a:rPr lang="en-GB" sz="1300" dirty="0"/>
              <a:t>The notion is that the pandemic also evokes positive responses, and there is evidence in the literature supporting this as well as bringing all the obvious negatives (Huremovic 2019).</a:t>
            </a:r>
          </a:p>
          <a:p>
            <a:r>
              <a:rPr lang="en-GB" sz="1300" b="1" dirty="0"/>
              <a:t>Important idea:</a:t>
            </a:r>
          </a:p>
          <a:p>
            <a:r>
              <a:rPr lang="en-GB" sz="1300" dirty="0"/>
              <a:t>Is keeping vision of this binocular: seeing both positive and negative poles, and therefore schools/colleges can use this to build strength and resilience, being prepared for and if possible avoiding the traps that the adversity brings. </a:t>
            </a:r>
          </a:p>
        </p:txBody>
      </p:sp>
      <p:sp>
        <p:nvSpPr>
          <p:cNvPr id="4" name="Slide Number Placeholder 3"/>
          <p:cNvSpPr>
            <a:spLocks noGrp="1"/>
          </p:cNvSpPr>
          <p:nvPr>
            <p:ph type="sldNum" sz="quarter" idx="5"/>
          </p:nvPr>
        </p:nvSpPr>
        <p:spPr/>
        <p:txBody>
          <a:bodyPr/>
          <a:lstStyle/>
          <a:p>
            <a:fld id="{F8B4E8B6-0788-EB4D-B540-A34B2EB4DF05}" type="slidenum">
              <a:rPr lang="en-US" smtClean="0"/>
              <a:t>15</a:t>
            </a:fld>
            <a:endParaRPr lang="en-US" dirty="0"/>
          </a:p>
        </p:txBody>
      </p:sp>
    </p:spTree>
    <p:extLst>
      <p:ext uri="{BB962C8B-B14F-4D97-AF65-F5344CB8AC3E}">
        <p14:creationId xmlns:p14="http://schemas.microsoft.com/office/powerpoint/2010/main" val="71553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16</a:t>
            </a:fld>
            <a:endParaRPr lang="en-GB"/>
          </a:p>
        </p:txBody>
      </p:sp>
    </p:spTree>
    <p:extLst>
      <p:ext uri="{BB962C8B-B14F-4D97-AF65-F5344CB8AC3E}">
        <p14:creationId xmlns:p14="http://schemas.microsoft.com/office/powerpoint/2010/main" val="338283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THINKIGN ABOUT THE IMPACT ON INDIVIDUAL</a:t>
            </a:r>
            <a:r>
              <a:rPr lang="en-GB" baseline="0" dirty="0" smtClean="0"/>
              <a:t> NEEDS-SOCIAL INCLUSION and belonging is essential in relation to wellbeing….lack of flexibility and higher stress levels may lead to more exclusion…may need adjustments to strict and punitive policies to account for the individual needs and experiences of CYP during lockdown. TIP-AWS. RESTORATION. We can offer support and training on all these practises if you feel your school is struggling for capacity in relation to SEMH.</a:t>
            </a:r>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17</a:t>
            </a:fld>
            <a:endParaRPr lang="en-GB"/>
          </a:p>
        </p:txBody>
      </p:sp>
    </p:spTree>
    <p:extLst>
      <p:ext uri="{BB962C8B-B14F-4D97-AF65-F5344CB8AC3E}">
        <p14:creationId xmlns:p14="http://schemas.microsoft.com/office/powerpoint/2010/main" val="20836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PLEASE GO THROUGH THIS </a:t>
            </a:r>
          </a:p>
          <a:p>
            <a:endParaRPr lang="en-GB" sz="1200" b="1" u="sng" dirty="0"/>
          </a:p>
          <a:p>
            <a:r>
              <a:rPr lang="en-GB" sz="1200" b="1" u="sng" dirty="0" err="1"/>
              <a:t>MindEd</a:t>
            </a:r>
            <a:r>
              <a:rPr lang="en-GB" sz="1200" b="1" u="sng" dirty="0"/>
              <a:t> Guidance for Trainers</a:t>
            </a:r>
            <a:endParaRPr lang="en-GB" sz="1200" dirty="0"/>
          </a:p>
          <a:p>
            <a:r>
              <a:rPr lang="en-GB" sz="1200" b="1" kern="1200" dirty="0">
                <a:solidFill>
                  <a:schemeClr val="tx1"/>
                </a:solidFill>
                <a:effectLst/>
                <a:latin typeface="+mn-lt"/>
                <a:ea typeface="+mn-ea"/>
                <a:cs typeface="+mn-cs"/>
              </a:rPr>
              <a:t>Key ideas</a:t>
            </a:r>
            <a:r>
              <a:rPr lang="en-GB" sz="1200" kern="1200" dirty="0">
                <a:solidFill>
                  <a:schemeClr val="tx1"/>
                </a:solidFill>
                <a:effectLst/>
                <a:latin typeface="+mn-lt"/>
                <a:ea typeface="+mn-ea"/>
                <a:cs typeface="+mn-cs"/>
              </a:rPr>
              <a:t>: </a:t>
            </a:r>
            <a:r>
              <a:rPr lang="en-GB" sz="1200" b="1" u="none" kern="1200" dirty="0">
                <a:solidFill>
                  <a:schemeClr val="tx1"/>
                </a:solidFill>
                <a:effectLst/>
                <a:latin typeface="+mn-lt"/>
                <a:ea typeface="+mn-ea"/>
                <a:cs typeface="+mn-cs"/>
              </a:rPr>
              <a:t>5 key whole School/College principles</a:t>
            </a:r>
            <a:r>
              <a:rPr lang="en-GB" sz="1200" kern="1200" dirty="0">
                <a:solidFill>
                  <a:schemeClr val="tx1"/>
                </a:solidFill>
                <a:effectLst/>
                <a:latin typeface="+mn-lt"/>
                <a:ea typeface="+mn-ea"/>
                <a:cs typeface="+mn-cs"/>
              </a:rPr>
              <a:t> to apply arising from the </a:t>
            </a:r>
            <a:r>
              <a:rPr lang="en-GB" sz="1200" u="none" kern="1200" dirty="0">
                <a:solidFill>
                  <a:schemeClr val="tx1"/>
                </a:solidFill>
                <a:effectLst/>
                <a:latin typeface="+mn-lt"/>
                <a:ea typeface="+mn-ea"/>
                <a:cs typeface="+mn-cs"/>
              </a:rPr>
              <a:t>SEND Whole School/Colleges approach </a:t>
            </a:r>
            <a:r>
              <a:rPr lang="en-GB" sz="1200" kern="1200" dirty="0">
                <a:solidFill>
                  <a:schemeClr val="tx1"/>
                </a:solidFill>
                <a:effectLst/>
                <a:latin typeface="+mn-lt"/>
                <a:ea typeface="+mn-ea"/>
                <a:cs typeface="+mn-cs"/>
              </a:rPr>
              <a:t>(2020).</a:t>
            </a:r>
          </a:p>
          <a:p>
            <a:r>
              <a:rPr lang="en-GB" sz="1200" i="0" u="none" kern="1200" dirty="0">
                <a:solidFill>
                  <a:schemeClr val="tx1"/>
                </a:solidFill>
                <a:effectLst/>
                <a:latin typeface="+mn-lt"/>
                <a:ea typeface="+mn-ea"/>
                <a:cs typeface="+mn-cs"/>
              </a:rPr>
              <a:t>Together they support the </a:t>
            </a:r>
            <a:r>
              <a:rPr lang="en-GB" sz="1200" b="1" i="0" u="none" kern="1200" dirty="0">
                <a:solidFill>
                  <a:schemeClr val="tx1"/>
                </a:solidFill>
                <a:effectLst/>
                <a:latin typeface="+mn-lt"/>
                <a:ea typeface="+mn-ea"/>
                <a:cs typeface="+mn-cs"/>
              </a:rPr>
              <a:t>3 pillars of recovery</a:t>
            </a:r>
            <a:r>
              <a:rPr lang="en-GB" sz="1200" i="0" u="none" kern="1200" dirty="0">
                <a:solidFill>
                  <a:schemeClr val="tx1"/>
                </a:solidFill>
                <a:effectLst/>
                <a:latin typeface="+mn-lt"/>
                <a:ea typeface="+mn-ea"/>
                <a:cs typeface="+mn-cs"/>
              </a:rPr>
              <a:t>; </a:t>
            </a:r>
          </a:p>
          <a:p>
            <a:pPr marL="228600" lvl="0" indent="-228600">
              <a:buFont typeface="+mj-lt"/>
              <a:buAutoNum type="arabicPeriod"/>
            </a:pPr>
            <a:r>
              <a:rPr lang="en-US" sz="1200" i="0" u="none" kern="1200" dirty="0">
                <a:solidFill>
                  <a:schemeClr val="tx1"/>
                </a:solidFill>
                <a:effectLst/>
                <a:latin typeface="+mn-lt"/>
                <a:ea typeface="+mn-ea"/>
                <a:cs typeface="+mn-cs"/>
              </a:rPr>
              <a:t>Build relationships </a:t>
            </a:r>
            <a:endParaRPr lang="en-GB" sz="1200" i="0" u="none" kern="1200" dirty="0">
              <a:solidFill>
                <a:schemeClr val="tx1"/>
              </a:solidFill>
              <a:effectLst/>
              <a:latin typeface="+mn-lt"/>
              <a:ea typeface="+mn-ea"/>
              <a:cs typeface="+mn-cs"/>
            </a:endParaRPr>
          </a:p>
          <a:p>
            <a:pPr marL="228600" lvl="0" indent="-228600">
              <a:buFont typeface="+mj-lt"/>
              <a:buAutoNum type="arabicPeriod"/>
            </a:pPr>
            <a:r>
              <a:rPr lang="en-US" sz="1200" i="0" u="none" kern="1200" dirty="0">
                <a:solidFill>
                  <a:schemeClr val="tx1"/>
                </a:solidFill>
                <a:effectLst/>
                <a:latin typeface="+mn-lt"/>
                <a:ea typeface="+mn-ea"/>
                <a:cs typeface="+mn-cs"/>
              </a:rPr>
              <a:t>Learn habits of Resilience </a:t>
            </a:r>
            <a:endParaRPr lang="en-GB" sz="1200" i="0" u="none" kern="1200" dirty="0">
              <a:solidFill>
                <a:schemeClr val="tx1"/>
              </a:solidFill>
              <a:effectLst/>
              <a:latin typeface="+mn-lt"/>
              <a:ea typeface="+mn-ea"/>
              <a:cs typeface="+mn-cs"/>
            </a:endParaRPr>
          </a:p>
          <a:p>
            <a:pPr marL="228600" lvl="0" indent="-228600">
              <a:buFont typeface="+mj-lt"/>
              <a:buAutoNum type="arabicPeriod"/>
            </a:pPr>
            <a:r>
              <a:rPr lang="en-US" sz="1200" i="0" u="none" kern="1200" dirty="0">
                <a:solidFill>
                  <a:schemeClr val="tx1"/>
                </a:solidFill>
                <a:effectLst/>
                <a:latin typeface="+mn-lt"/>
                <a:ea typeface="+mn-ea"/>
                <a:cs typeface="+mn-cs"/>
              </a:rPr>
              <a:t>Make change happen </a:t>
            </a:r>
            <a:endParaRPr lang="en-GB" sz="1200" i="0" u="none" kern="1200" dirty="0">
              <a:solidFill>
                <a:schemeClr val="tx1"/>
              </a:solidFill>
              <a:effectLst/>
              <a:latin typeface="+mn-lt"/>
              <a:ea typeface="+mn-ea"/>
              <a:cs typeface="+mn-cs"/>
            </a:endParaRPr>
          </a:p>
          <a:p>
            <a:r>
              <a:rPr lang="en-GB" sz="1200" b="1" i="0" u="none" kern="1200" dirty="0">
                <a:solidFill>
                  <a:schemeClr val="tx1"/>
                </a:solidFill>
                <a:effectLst/>
                <a:latin typeface="+mn-lt"/>
                <a:ea typeface="+mn-ea"/>
                <a:cs typeface="+mn-cs"/>
              </a:rPr>
              <a:t>That will enable </a:t>
            </a:r>
            <a:r>
              <a:rPr lang="en-GB" sz="1200" i="0" kern="1200" dirty="0">
                <a:solidFill>
                  <a:schemeClr val="tx1"/>
                </a:solidFill>
                <a:effectLst/>
                <a:latin typeface="+mn-lt"/>
                <a:ea typeface="+mn-ea"/>
                <a:cs typeface="+mn-cs"/>
              </a:rPr>
              <a:t>post trauma learning, growth and </a:t>
            </a:r>
            <a:r>
              <a:rPr lang="en-GB" sz="1200" b="1" i="0" u="none" kern="1200" dirty="0">
                <a:solidFill>
                  <a:schemeClr val="tx1"/>
                </a:solidFill>
                <a:effectLst/>
                <a:latin typeface="+mn-lt"/>
                <a:ea typeface="+mn-ea"/>
                <a:cs typeface="+mn-cs"/>
              </a:rPr>
              <a:t>recovery</a:t>
            </a:r>
            <a:r>
              <a:rPr lang="en-GB" sz="1200" i="0" u="none" kern="120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supporting new resilience and more wellbeing.</a:t>
            </a:r>
          </a:p>
          <a:p>
            <a:endParaRPr lang="en-GB" sz="120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This is based on Resilience, including examples as follows:</a:t>
            </a:r>
            <a:r>
              <a:rPr lang="en-GB" sz="1200" dirty="0"/>
              <a:t/>
            </a:r>
            <a:br>
              <a:rPr lang="en-GB" sz="1200" dirty="0"/>
            </a:br>
            <a:r>
              <a:rPr lang="en-GB" sz="1200" b="1" i="0" u="sng" strike="noStrike" kern="1200" dirty="0">
                <a:solidFill>
                  <a:schemeClr val="tx1"/>
                </a:solidFill>
                <a:effectLst/>
                <a:latin typeface="+mn-lt"/>
                <a:ea typeface="+mn-ea"/>
                <a:cs typeface="+mn-cs"/>
              </a:rPr>
              <a:t>1.Post trauma growth and recovery</a:t>
            </a:r>
            <a:r>
              <a:rPr lang="en-GB" sz="1200" dirty="0"/>
              <a:t/>
            </a:r>
            <a:br>
              <a:rPr lang="en-GB" sz="1200" dirty="0"/>
            </a:br>
            <a:r>
              <a:rPr lang="en-GB" sz="1200" b="0" i="0" u="none" strike="noStrike" kern="1200" dirty="0">
                <a:solidFill>
                  <a:schemeClr val="tx1"/>
                </a:solidFill>
                <a:effectLst/>
                <a:latin typeface="+mn-lt"/>
                <a:ea typeface="+mn-ea"/>
                <a:cs typeface="+mn-cs"/>
              </a:rPr>
              <a:t>for example: how we can learn from difficult times, like a Covid-19 related death about new ways of coping and strengths we did not know we had.</a:t>
            </a:r>
            <a:r>
              <a:rPr lang="en-GB" sz="1200" dirty="0"/>
              <a:t/>
            </a:r>
            <a:br>
              <a:rPr lang="en-GB" sz="1200" dirty="0"/>
            </a:br>
            <a:r>
              <a:rPr lang="en-GB" sz="1200" b="1" i="0" u="sng" strike="noStrike" kern="1200" dirty="0">
                <a:solidFill>
                  <a:schemeClr val="tx1"/>
                </a:solidFill>
                <a:effectLst/>
                <a:latin typeface="+mn-lt"/>
                <a:ea typeface="+mn-ea"/>
                <a:cs typeface="+mn-cs"/>
              </a:rPr>
              <a:t>2.Positive psychology</a:t>
            </a:r>
            <a:r>
              <a:rPr lang="en-GB" sz="1200" dirty="0"/>
              <a:t/>
            </a:r>
            <a:br>
              <a:rPr lang="en-GB" sz="1200" dirty="0"/>
            </a:br>
            <a:r>
              <a:rPr lang="en-GB" sz="1200" b="0" i="0" u="none" strike="noStrike" kern="1200" dirty="0">
                <a:solidFill>
                  <a:schemeClr val="tx1"/>
                </a:solidFill>
                <a:effectLst/>
                <a:latin typeface="+mn-lt"/>
                <a:ea typeface="+mn-ea"/>
                <a:cs typeface="+mn-cs"/>
              </a:rPr>
              <a:t>for example: how having a positive hopeful approach to problems and challenges based on strong relationships and support with a tone of realistic hopefulness and optimism, can build resilience as challenges are met and overcome.</a:t>
            </a:r>
            <a:r>
              <a:rPr lang="en-GB" sz="1200" dirty="0"/>
              <a:t/>
            </a:r>
            <a:br>
              <a:rPr lang="en-GB" sz="1200" dirty="0"/>
            </a:br>
            <a:r>
              <a:rPr lang="en-GB" sz="1200" b="1" i="0" u="sng" strike="noStrike" kern="1200" dirty="0">
                <a:solidFill>
                  <a:schemeClr val="tx1"/>
                </a:solidFill>
                <a:effectLst/>
                <a:latin typeface="+mn-lt"/>
                <a:ea typeface="+mn-ea"/>
                <a:cs typeface="+mn-cs"/>
              </a:rPr>
              <a:t>3. Social emotional learning and attainment</a:t>
            </a:r>
            <a:r>
              <a:rPr lang="en-GB" sz="1200" dirty="0"/>
              <a:t/>
            </a:r>
            <a:br>
              <a:rPr lang="en-GB" sz="1200" dirty="0"/>
            </a:br>
            <a:r>
              <a:rPr lang="en-GB" sz="1200" b="0" i="0" u="none" strike="noStrike" kern="1200" dirty="0">
                <a:solidFill>
                  <a:schemeClr val="tx1"/>
                </a:solidFill>
                <a:effectLst/>
                <a:latin typeface="+mn-lt"/>
                <a:ea typeface="+mn-ea"/>
                <a:cs typeface="+mn-cs"/>
              </a:rPr>
              <a:t>for example: how having minds open for learning and growth through all of the above means new social and emotional learning can take place and new skills, habits, ways of being and coping can embed in our minds to support our wellbeing and strengthen our capacity and capabilities…’attainment’.</a:t>
            </a:r>
          </a:p>
          <a:p>
            <a:endParaRPr lang="en-GB" sz="1200" b="0" i="0" u="none" strike="noStrike" kern="1200" dirty="0">
              <a:solidFill>
                <a:schemeClr val="tx1"/>
              </a:solidFill>
              <a:effectLst/>
              <a:latin typeface="+mn-lt"/>
              <a:ea typeface="+mn-ea"/>
              <a:cs typeface="+mn-cs"/>
            </a:endParaRPr>
          </a:p>
          <a:p>
            <a:r>
              <a:rPr lang="en-GB" sz="1200" b="1" i="0" u="sng" strike="noStrike" kern="1200" dirty="0">
                <a:solidFill>
                  <a:schemeClr val="tx1"/>
                </a:solidFill>
                <a:effectLst/>
                <a:latin typeface="+mn-lt"/>
                <a:ea typeface="+mn-ea"/>
                <a:cs typeface="+mn-cs"/>
              </a:rPr>
              <a:t>How do the 5 Key Principles of Whole School/College Recovery fit with the 5 Rs?</a:t>
            </a:r>
          </a:p>
          <a:p>
            <a:r>
              <a:rPr lang="en-GB" sz="1200" b="0" i="0" u="none" strike="noStrike" kern="1200" dirty="0">
                <a:solidFill>
                  <a:schemeClr val="tx1"/>
                </a:solidFill>
                <a:effectLst/>
                <a:latin typeface="+mn-lt"/>
                <a:ea typeface="+mn-ea"/>
                <a:cs typeface="+mn-cs"/>
              </a:rPr>
              <a:t>NOTE we will later in Webinar 1 cover the ‘5 Rs model’: for trainer’s reference we explain here how the 5 Rs fit in with the 5 Key Principles of Whole School/College Recovery</a:t>
            </a:r>
          </a:p>
          <a:p>
            <a:r>
              <a:rPr lang="en-GB" sz="1200" b="0" i="0" u="none" strike="noStrike" kern="1200" dirty="0">
                <a:solidFill>
                  <a:schemeClr val="tx1"/>
                </a:solidFill>
                <a:effectLst/>
                <a:latin typeface="+mn-lt"/>
                <a:ea typeface="+mn-ea"/>
                <a:cs typeface="+mn-cs"/>
              </a:rPr>
              <a:t>The 5 Rs sit </a:t>
            </a:r>
            <a:r>
              <a:rPr lang="en-GB" sz="1200" b="0" i="0" u="sng" strike="noStrike" kern="1200" dirty="0">
                <a:solidFill>
                  <a:schemeClr val="tx1"/>
                </a:solidFill>
                <a:effectLst/>
                <a:latin typeface="+mn-lt"/>
                <a:ea typeface="+mn-ea"/>
                <a:cs typeface="+mn-cs"/>
              </a:rPr>
              <a:t>inside</a:t>
            </a:r>
            <a:r>
              <a:rPr lang="en-GB" sz="1200" b="0" i="0" u="none" strike="noStrike" kern="1200" dirty="0">
                <a:solidFill>
                  <a:schemeClr val="tx1"/>
                </a:solidFill>
                <a:effectLst/>
                <a:latin typeface="+mn-lt"/>
                <a:ea typeface="+mn-ea"/>
                <a:cs typeface="+mn-cs"/>
              </a:rPr>
              <a:t> this 5 Key Principles of Recovery for a whole school/college.</a:t>
            </a:r>
            <a:r>
              <a:rPr lang="en-GB" sz="1200" dirty="0"/>
              <a:t/>
            </a:r>
            <a:br>
              <a:rPr lang="en-GB" sz="1200" dirty="0"/>
            </a:br>
            <a:r>
              <a:rPr lang="en-GB" sz="1200" b="0" i="0" u="none" strike="noStrike" kern="1200" dirty="0">
                <a:solidFill>
                  <a:schemeClr val="tx1"/>
                </a:solidFill>
                <a:effectLst/>
                <a:latin typeface="+mn-lt"/>
                <a:ea typeface="+mn-ea"/>
                <a:cs typeface="+mn-cs"/>
              </a:rPr>
              <a:t>The 5 Key Principles of Recovery provides </a:t>
            </a:r>
            <a:r>
              <a:rPr lang="en-GB" sz="1200" b="0" i="0" u="sng" strike="noStrike" kern="1200" dirty="0">
                <a:solidFill>
                  <a:schemeClr val="tx1"/>
                </a:solidFill>
                <a:effectLst/>
                <a:latin typeface="+mn-lt"/>
                <a:ea typeface="+mn-ea"/>
                <a:cs typeface="+mn-cs"/>
              </a:rPr>
              <a:t>a whole school/college approach</a:t>
            </a:r>
            <a:r>
              <a:rPr lang="en-GB" sz="1200" dirty="0"/>
              <a:t/>
            </a:r>
            <a:br>
              <a:rPr lang="en-GB" sz="1200" dirty="0"/>
            </a:br>
            <a:endParaRPr lang="en-GB" sz="1200" dirty="0"/>
          </a:p>
          <a:p>
            <a:r>
              <a:rPr lang="en-GB" sz="1200" b="1" u="sng" dirty="0"/>
              <a:t>HOW THIS WORKS: </a:t>
            </a:r>
            <a:r>
              <a:rPr lang="en-GB" sz="1200" b="0" i="0" u="none" strike="noStrike" kern="1200" dirty="0">
                <a:solidFill>
                  <a:schemeClr val="tx1"/>
                </a:solidFill>
                <a:effectLst/>
                <a:latin typeface="+mn-lt"/>
                <a:ea typeface="+mn-ea"/>
                <a:cs typeface="+mn-cs"/>
              </a:rPr>
              <a:t>For </a:t>
            </a:r>
            <a:r>
              <a:rPr lang="en-GB" sz="1200" b="0" i="0" u="sng" strike="noStrike" kern="1200" dirty="0">
                <a:solidFill>
                  <a:schemeClr val="tx1"/>
                </a:solidFill>
                <a:effectLst/>
                <a:latin typeface="+mn-lt"/>
                <a:ea typeface="+mn-ea"/>
                <a:cs typeface="+mn-cs"/>
              </a:rPr>
              <a:t>any interaction </a:t>
            </a:r>
            <a:r>
              <a:rPr lang="en-GB" sz="1200" b="0" i="0" u="none" strike="noStrike" kern="1200" dirty="0">
                <a:solidFill>
                  <a:schemeClr val="tx1"/>
                </a:solidFill>
                <a:effectLst/>
                <a:latin typeface="+mn-lt"/>
                <a:ea typeface="+mn-ea"/>
                <a:cs typeface="+mn-cs"/>
              </a:rPr>
              <a:t>taking place inside that School/College the 5 Rs provides a framework for what to remember to do.</a:t>
            </a:r>
          </a:p>
          <a:p>
            <a:r>
              <a:rPr lang="en-GB" sz="1200" b="0" i="0" u="none" strike="noStrike" kern="1200" dirty="0">
                <a:solidFill>
                  <a:schemeClr val="tx1"/>
                </a:solidFill>
                <a:effectLst/>
                <a:latin typeface="+mn-lt"/>
                <a:ea typeface="+mn-ea"/>
                <a:cs typeface="+mn-cs"/>
              </a:rPr>
              <a:t>That is; help the</a:t>
            </a:r>
            <a:r>
              <a:rPr lang="en-GB" sz="1200" b="1" i="0" u="none" strike="noStrike" kern="1200" dirty="0">
                <a:solidFill>
                  <a:schemeClr val="tx1"/>
                </a:solidFill>
                <a:effectLst/>
                <a:latin typeface="+mn-lt"/>
                <a:ea typeface="+mn-ea"/>
                <a:cs typeface="+mn-cs"/>
              </a:rPr>
              <a:t> relationship</a:t>
            </a:r>
            <a:r>
              <a:rPr lang="en-GB" sz="1200" b="0" i="0" u="none" strike="noStrike" kern="1200" dirty="0">
                <a:solidFill>
                  <a:schemeClr val="tx1"/>
                </a:solidFill>
                <a:effectLst/>
                <a:latin typeface="+mn-lt"/>
                <a:ea typeface="+mn-ea"/>
                <a:cs typeface="+mn-cs"/>
              </a:rPr>
              <a:t>, listen and </a:t>
            </a:r>
            <a:r>
              <a:rPr lang="en-GB" sz="1200" b="1" i="0" u="none" strike="noStrike" kern="1200" dirty="0">
                <a:solidFill>
                  <a:schemeClr val="tx1"/>
                </a:solidFill>
                <a:effectLst/>
                <a:latin typeface="+mn-lt"/>
                <a:ea typeface="+mn-ea"/>
                <a:cs typeface="+mn-cs"/>
              </a:rPr>
              <a:t>reflect </a:t>
            </a:r>
            <a:r>
              <a:rPr lang="en-GB" sz="1200" b="0" i="0" u="none" strike="noStrike" kern="1200" dirty="0">
                <a:solidFill>
                  <a:schemeClr val="tx1"/>
                </a:solidFill>
                <a:effectLst/>
                <a:latin typeface="+mn-lt"/>
                <a:ea typeface="+mn-ea"/>
                <a:cs typeface="+mn-cs"/>
              </a:rPr>
              <a:t>carefully, </a:t>
            </a:r>
            <a:r>
              <a:rPr lang="en-GB" sz="1200" b="1" i="0" u="none" strike="noStrike" kern="1200" dirty="0">
                <a:solidFill>
                  <a:schemeClr val="tx1"/>
                </a:solidFill>
                <a:effectLst/>
                <a:latin typeface="+mn-lt"/>
                <a:ea typeface="+mn-ea"/>
                <a:cs typeface="+mn-cs"/>
              </a:rPr>
              <a:t>recognise</a:t>
            </a:r>
            <a:r>
              <a:rPr lang="en-GB" sz="1200" b="0" i="0" u="none" strike="noStrike" kern="1200" dirty="0">
                <a:solidFill>
                  <a:schemeClr val="tx1"/>
                </a:solidFill>
                <a:effectLst/>
                <a:latin typeface="+mn-lt"/>
                <a:ea typeface="+mn-ea"/>
                <a:cs typeface="+mn-cs"/>
              </a:rPr>
              <a:t> and look out for needs and cues, support </a:t>
            </a:r>
            <a:r>
              <a:rPr lang="en-GB" sz="1200" b="1" i="0" u="none" strike="noStrike" kern="1200" dirty="0">
                <a:solidFill>
                  <a:schemeClr val="tx1"/>
                </a:solidFill>
                <a:effectLst/>
                <a:latin typeface="+mn-lt"/>
                <a:ea typeface="+mn-ea"/>
                <a:cs typeface="+mn-cs"/>
              </a:rPr>
              <a:t>regulation</a:t>
            </a:r>
            <a:r>
              <a:rPr lang="en-GB" sz="1200" b="0" i="0" u="none" strike="noStrike" kern="1200" dirty="0">
                <a:solidFill>
                  <a:schemeClr val="tx1"/>
                </a:solidFill>
                <a:effectLst/>
                <a:latin typeface="+mn-lt"/>
                <a:ea typeface="+mn-ea"/>
                <a:cs typeface="+mn-cs"/>
              </a:rPr>
              <a:t> of emotions so that things are manageable and in so doing support new habits of </a:t>
            </a:r>
            <a:r>
              <a:rPr lang="en-GB" sz="1200" b="1" i="0" u="none" strike="noStrike" kern="1200" dirty="0">
                <a:solidFill>
                  <a:schemeClr val="tx1"/>
                </a:solidFill>
                <a:effectLst/>
                <a:latin typeface="+mn-lt"/>
                <a:ea typeface="+mn-ea"/>
                <a:cs typeface="+mn-cs"/>
              </a:rPr>
              <a:t>resilience</a:t>
            </a:r>
            <a:r>
              <a:rPr lang="en-GB" sz="1200" b="0" i="0" u="none" strike="noStrike" kern="1200" dirty="0">
                <a:solidFill>
                  <a:schemeClr val="tx1"/>
                </a:solidFill>
                <a:effectLst/>
                <a:latin typeface="+mn-lt"/>
                <a:ea typeface="+mn-ea"/>
                <a:cs typeface="+mn-cs"/>
              </a:rPr>
              <a:t>.</a:t>
            </a:r>
            <a:r>
              <a:rPr lang="en-GB" sz="1200" dirty="0"/>
              <a:t/>
            </a:r>
            <a:br>
              <a:rPr lang="en-GB" sz="1200" dirty="0"/>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This is illustrated in the longer case vignette later in this webinar of ‘Jenni’ the teacher.</a:t>
            </a:r>
            <a:r>
              <a:rPr lang="en-GB" sz="1200" dirty="0"/>
              <a:t/>
            </a:r>
            <a:br>
              <a:rPr lang="en-GB" sz="1200" dirty="0"/>
            </a:br>
            <a:endParaRPr lang="en-GB" sz="1200" dirty="0"/>
          </a:p>
          <a:p>
            <a:r>
              <a:rPr lang="en-GB" sz="1200" b="1" u="sng" dirty="0"/>
              <a:t>Summary</a:t>
            </a:r>
            <a:r>
              <a:rPr lang="en-GB" sz="1200" dirty="0"/>
              <a:t/>
            </a:r>
            <a:br>
              <a:rPr lang="en-GB" sz="1200" dirty="0"/>
            </a:br>
            <a:r>
              <a:rPr lang="en-GB" sz="1200" b="0" i="0" u="none" strike="noStrike" kern="1200" dirty="0">
                <a:solidFill>
                  <a:schemeClr val="tx1"/>
                </a:solidFill>
                <a:effectLst/>
                <a:latin typeface="+mn-lt"/>
                <a:ea typeface="+mn-ea"/>
                <a:cs typeface="+mn-cs"/>
              </a:rPr>
              <a:t>The 5 Rs are an ‘aide memoir’ to remember in any interaction with anyone in the School/College community</a:t>
            </a:r>
            <a:r>
              <a:rPr lang="en-GB" sz="1200" dirty="0"/>
              <a:t/>
            </a:r>
            <a:br>
              <a:rPr lang="en-GB" sz="1200" dirty="0"/>
            </a:br>
            <a:r>
              <a:rPr lang="en-GB" sz="1200" b="0" i="0" u="none" strike="noStrike" kern="1200" dirty="0">
                <a:solidFill>
                  <a:schemeClr val="tx1"/>
                </a:solidFill>
                <a:effectLst/>
                <a:latin typeface="+mn-lt"/>
                <a:ea typeface="+mn-ea"/>
                <a:cs typeface="+mn-cs"/>
              </a:rPr>
              <a:t>The 5 Key Principles of Recovery are a whole School/College community approach to recovery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8B4E8B6-0788-EB4D-B540-A34B2EB4DF05}" type="slidenum">
              <a:rPr lang="en-US" smtClean="0"/>
              <a:t>20</a:t>
            </a:fld>
            <a:endParaRPr lang="en-US" dirty="0"/>
          </a:p>
        </p:txBody>
      </p:sp>
    </p:spTree>
    <p:extLst>
      <p:ext uri="{BB962C8B-B14F-4D97-AF65-F5344CB8AC3E}">
        <p14:creationId xmlns:p14="http://schemas.microsoft.com/office/powerpoint/2010/main" val="332566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Five key principles to support emotional health and wellbeing in the aftermath of a crisis Questions to ask yourself and reflect upon </a:t>
            </a:r>
          </a:p>
          <a:p>
            <a:r>
              <a:rPr lang="en-GB" sz="1200" b="1" kern="1200" dirty="0" smtClean="0">
                <a:solidFill>
                  <a:schemeClr val="tx1"/>
                </a:solidFill>
                <a:effectLst/>
                <a:latin typeface="+mn-lt"/>
                <a:ea typeface="+mn-ea"/>
                <a:cs typeface="+mn-cs"/>
              </a:rPr>
              <a:t>Emotional wellbeing first – for everyone</a:t>
            </a:r>
            <a:r>
              <a:rPr lang="en-GB" sz="1200" kern="1200" dirty="0" smtClean="0">
                <a:solidFill>
                  <a:schemeClr val="tx1"/>
                </a:solidFill>
                <a:effectLst/>
                <a:latin typeface="+mn-lt"/>
                <a:ea typeface="+mn-ea"/>
                <a:cs typeface="+mn-cs"/>
              </a:rPr>
              <a:t> When I am feeling emotionally well, what sort of things am I typically doing? What can I do to demonstrate to myself and to others that I am prioritising emotional wellbeing? </a:t>
            </a:r>
          </a:p>
          <a:p>
            <a:r>
              <a:rPr lang="en-GB" sz="1200" b="1" kern="1200" dirty="0" smtClean="0">
                <a:solidFill>
                  <a:schemeClr val="tx1"/>
                </a:solidFill>
                <a:effectLst/>
                <a:latin typeface="+mn-lt"/>
                <a:ea typeface="+mn-ea"/>
                <a:cs typeface="+mn-cs"/>
              </a:rPr>
              <a:t>Reaffirm strengths and core values</a:t>
            </a:r>
            <a:r>
              <a:rPr lang="en-GB" sz="1200" kern="1200" dirty="0" smtClean="0">
                <a:solidFill>
                  <a:schemeClr val="tx1"/>
                </a:solidFill>
                <a:effectLst/>
                <a:latin typeface="+mn-lt"/>
                <a:ea typeface="+mn-ea"/>
                <a:cs typeface="+mn-cs"/>
              </a:rPr>
              <a:t> What am I good at, and how do I know this? What do other people value in me? What motivates me, what are my passions? What matters to me most, and why do these things matter to me? What can I do to reaffirm to myself and to others what I value most? </a:t>
            </a:r>
          </a:p>
          <a:p>
            <a:r>
              <a:rPr lang="en-GB" sz="1200" b="1" kern="1200" dirty="0" smtClean="0">
                <a:solidFill>
                  <a:schemeClr val="tx1"/>
                </a:solidFill>
                <a:effectLst/>
                <a:latin typeface="+mn-lt"/>
                <a:ea typeface="+mn-ea"/>
                <a:cs typeface="+mn-cs"/>
              </a:rPr>
              <a:t>Place relationships front and centre</a:t>
            </a:r>
            <a:r>
              <a:rPr lang="en-GB" sz="1200" kern="1200" dirty="0" smtClean="0">
                <a:solidFill>
                  <a:schemeClr val="tx1"/>
                </a:solidFill>
                <a:effectLst/>
                <a:latin typeface="+mn-lt"/>
                <a:ea typeface="+mn-ea"/>
                <a:cs typeface="+mn-cs"/>
              </a:rPr>
              <a:t> What are the relationships in my life that are most important to me? Who are the people that support me when I am feeling emotionally vulnerable? What ‘shared experiences’ have supported these relationships? How do these relationships positively affect my sense of belonging and my experience of trust? What can I do to show myself and others that I value my relationships? </a:t>
            </a:r>
          </a:p>
          <a:p>
            <a:r>
              <a:rPr lang="en-GB" sz="1200" b="1" kern="1200" dirty="0" smtClean="0">
                <a:solidFill>
                  <a:schemeClr val="tx1"/>
                </a:solidFill>
                <a:effectLst/>
                <a:latin typeface="+mn-lt"/>
                <a:ea typeface="+mn-ea"/>
                <a:cs typeface="+mn-cs"/>
              </a:rPr>
              <a:t>Reaffirm safety and routines</a:t>
            </a:r>
            <a:r>
              <a:rPr lang="en-GB" sz="1200" kern="1200" dirty="0" smtClean="0">
                <a:solidFill>
                  <a:schemeClr val="tx1"/>
                </a:solidFill>
                <a:effectLst/>
                <a:latin typeface="+mn-lt"/>
                <a:ea typeface="+mn-ea"/>
                <a:cs typeface="+mn-cs"/>
              </a:rPr>
              <a:t> What is it that makes me feel safe, and what do I do to bring this about? Which are the routines in my life which ground me? What can I do to reaffirm the things that make me feel grounded and safe? </a:t>
            </a:r>
          </a:p>
          <a:p>
            <a:r>
              <a:rPr lang="en-GB" sz="1200" b="1" kern="1200" dirty="0" smtClean="0">
                <a:solidFill>
                  <a:schemeClr val="tx1"/>
                </a:solidFill>
                <a:effectLst/>
                <a:latin typeface="+mn-lt"/>
                <a:ea typeface="+mn-ea"/>
                <a:cs typeface="+mn-cs"/>
              </a:rPr>
              <a:t>Acknowledge loss, change and bereavement</a:t>
            </a:r>
            <a:r>
              <a:rPr lang="en-GB" sz="1200" kern="1200" dirty="0" smtClean="0">
                <a:solidFill>
                  <a:schemeClr val="tx1"/>
                </a:solidFill>
                <a:effectLst/>
                <a:latin typeface="+mn-lt"/>
                <a:ea typeface="+mn-ea"/>
                <a:cs typeface="+mn-cs"/>
              </a:rPr>
              <a:t> In what ways have I experienced loss, change or bereavement over the last few weeks? What have I done that has helped me to stay grounded in the face of this loss and change? What can I do to remind myself of what works for me when I encounter loss, change or bereavement in the future?</a:t>
            </a: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B4E8B6-0788-EB4D-B540-A34B2EB4DF0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33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handbook for universal strategies</a:t>
            </a:r>
            <a:r>
              <a:rPr lang="en-GB" baseline="0" dirty="0" smtClean="0"/>
              <a:t> within all other areas</a:t>
            </a:r>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22</a:t>
            </a:fld>
            <a:endParaRPr lang="en-GB"/>
          </a:p>
        </p:txBody>
      </p:sp>
    </p:spTree>
    <p:extLst>
      <p:ext uri="{BB962C8B-B14F-4D97-AF65-F5344CB8AC3E}">
        <p14:creationId xmlns:p14="http://schemas.microsoft.com/office/powerpoint/2010/main" val="132933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u="sng" dirty="0"/>
              <a:t>MindEd Guidance for Trainers</a:t>
            </a:r>
            <a:endParaRPr lang="en-GB"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Key idea:</a:t>
            </a:r>
          </a:p>
          <a:p>
            <a:r>
              <a:rPr lang="en-GB" sz="1400" kern="1200" dirty="0">
                <a:solidFill>
                  <a:schemeClr val="tx1"/>
                </a:solidFill>
                <a:effectLst/>
                <a:latin typeface="+mn-lt"/>
                <a:ea typeface="+mn-ea"/>
                <a:cs typeface="+mn-cs"/>
              </a:rPr>
              <a:t>This slide highlights groups of people (these are NOT exhaustive listings due to space) who have been differentially more impacted by the pandemic. </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 person may be in more than one of these groups, indeed those at highest risk are in several of the groups.</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It draws attention to critical ‘individual differences’ to which any whole school/college approach must be sensitive.</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This slide could be worked through as an exercise e.g. Discuss groups of people who you think might be particularly vulnerable – above is not exhaustive.</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 next stage would be “Think about what you can do in schools and colleges to reduce the impact of the pandemic.”</a:t>
            </a: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(Also see: PHE/NHSE vulnerability framework: soon to be published)</a:t>
            </a:r>
          </a:p>
        </p:txBody>
      </p:sp>
    </p:spTree>
    <p:extLst>
      <p:ext uri="{BB962C8B-B14F-4D97-AF65-F5344CB8AC3E}">
        <p14:creationId xmlns:p14="http://schemas.microsoft.com/office/powerpoint/2010/main" val="131741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Continuing along the graduated response</a:t>
            </a:r>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26</a:t>
            </a:fld>
            <a:endParaRPr lang="en-GB"/>
          </a:p>
        </p:txBody>
      </p:sp>
    </p:spTree>
    <p:extLst>
      <p:ext uri="{BB962C8B-B14F-4D97-AF65-F5344CB8AC3E}">
        <p14:creationId xmlns:p14="http://schemas.microsoft.com/office/powerpoint/2010/main" val="383915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Grounding the project-our</a:t>
            </a:r>
            <a:r>
              <a:rPr lang="en-GB" baseline="0" dirty="0" smtClean="0"/>
              <a:t> ethos and wishes for you and your school</a:t>
            </a:r>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2</a:t>
            </a:fld>
            <a:endParaRPr lang="en-GB"/>
          </a:p>
        </p:txBody>
      </p:sp>
    </p:spTree>
    <p:extLst>
      <p:ext uri="{BB962C8B-B14F-4D97-AF65-F5344CB8AC3E}">
        <p14:creationId xmlns:p14="http://schemas.microsoft.com/office/powerpoint/2010/main" val="3471036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u="sng" dirty="0"/>
              <a:t>MindEd Guidance for Trainers</a:t>
            </a:r>
            <a:endParaRPr lang="en-GB" sz="1300" dirty="0"/>
          </a:p>
          <a:p>
            <a:r>
              <a:rPr lang="en-GB" sz="1300" b="1" dirty="0"/>
              <a:t>Key idea:</a:t>
            </a:r>
          </a:p>
          <a:p>
            <a:r>
              <a:rPr lang="en-GB" sz="1300" b="0" dirty="0"/>
              <a:t>S</a:t>
            </a:r>
            <a:r>
              <a:rPr lang="en-GB" sz="1300" dirty="0"/>
              <a:t>o what is Psychological First Aid (PFA), in this slide we describe it. It builds ways of remembering how to deliver support to each other at all ages. As with the 5 Rs it builds from the same ethos of recovery and support as soon as possible, to help education staff, pupils, parents/carers return as soon as possible to pathways towards return of wellbeing, learning from experience and support for resilience.</a:t>
            </a:r>
          </a:p>
          <a:p>
            <a:endParaRPr lang="en-GB"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Important: Prepare yourself for conversations.</a:t>
            </a:r>
          </a:p>
        </p:txBody>
      </p:sp>
      <p:sp>
        <p:nvSpPr>
          <p:cNvPr id="4" name="Slide Number Placeholder 3"/>
          <p:cNvSpPr>
            <a:spLocks noGrp="1"/>
          </p:cNvSpPr>
          <p:nvPr>
            <p:ph type="sldNum" sz="quarter" idx="5"/>
          </p:nvPr>
        </p:nvSpPr>
        <p:spPr/>
        <p:txBody>
          <a:bodyPr/>
          <a:lstStyle/>
          <a:p>
            <a:fld id="{F8B4E8B6-0788-EB4D-B540-A34B2EB4DF05}" type="slidenum">
              <a:rPr lang="en-US" smtClean="0"/>
              <a:t>28</a:t>
            </a:fld>
            <a:endParaRPr lang="en-US" dirty="0"/>
          </a:p>
        </p:txBody>
      </p:sp>
    </p:spTree>
    <p:extLst>
      <p:ext uri="{BB962C8B-B14F-4D97-AF65-F5344CB8AC3E}">
        <p14:creationId xmlns:p14="http://schemas.microsoft.com/office/powerpoint/2010/main" val="122126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u="sng" dirty="0"/>
              <a:t>MindEd Guidance for Trainers</a:t>
            </a:r>
            <a:endParaRPr lang="en-GB" sz="1300" dirty="0"/>
          </a:p>
          <a:p>
            <a:r>
              <a:rPr lang="en-GB" sz="1300" b="1" dirty="0"/>
              <a:t>Key idea:</a:t>
            </a:r>
          </a:p>
          <a:p>
            <a:r>
              <a:rPr lang="en-GB" sz="1300" b="0" dirty="0"/>
              <a:t>T</a:t>
            </a:r>
            <a:r>
              <a:rPr lang="en-GB" sz="1300" dirty="0"/>
              <a:t>his slide highlights some selected warning signs, what can go wrong for adults and older young people.</a:t>
            </a:r>
          </a:p>
        </p:txBody>
      </p:sp>
      <p:sp>
        <p:nvSpPr>
          <p:cNvPr id="4" name="Slide Number Placeholder 3"/>
          <p:cNvSpPr>
            <a:spLocks noGrp="1"/>
          </p:cNvSpPr>
          <p:nvPr>
            <p:ph type="sldNum" sz="quarter" idx="5"/>
          </p:nvPr>
        </p:nvSpPr>
        <p:spPr/>
        <p:txBody>
          <a:bodyPr/>
          <a:lstStyle/>
          <a:p>
            <a:fld id="{F8B4E8B6-0788-EB4D-B540-A34B2EB4DF05}" type="slidenum">
              <a:rPr lang="en-US" smtClean="0"/>
              <a:t>29</a:t>
            </a:fld>
            <a:endParaRPr lang="en-US" dirty="0"/>
          </a:p>
        </p:txBody>
      </p:sp>
    </p:spTree>
    <p:extLst>
      <p:ext uri="{BB962C8B-B14F-4D97-AF65-F5344CB8AC3E}">
        <p14:creationId xmlns:p14="http://schemas.microsoft.com/office/powerpoint/2010/main" val="1010535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u="sng" dirty="0"/>
              <a:t>MindEd Guidance for Trainers </a:t>
            </a:r>
          </a:p>
          <a:p>
            <a:r>
              <a:rPr lang="en-GB" sz="1300" b="1" dirty="0"/>
              <a:t>Key idea:</a:t>
            </a:r>
            <a:endParaRPr lang="en-GB" sz="1300" dirty="0"/>
          </a:p>
          <a:p>
            <a:r>
              <a:rPr lang="en-GB" sz="1300" dirty="0"/>
              <a:t>How do we listen carefully and well? These are some top tips. Listening well is key in building relationships and the whole recovery approach. Without good listening everything else will fail.</a:t>
            </a:r>
          </a:p>
        </p:txBody>
      </p:sp>
      <p:sp>
        <p:nvSpPr>
          <p:cNvPr id="4" name="Slide Number Placeholder 3"/>
          <p:cNvSpPr>
            <a:spLocks noGrp="1"/>
          </p:cNvSpPr>
          <p:nvPr>
            <p:ph type="sldNum" sz="quarter" idx="5"/>
          </p:nvPr>
        </p:nvSpPr>
        <p:spPr/>
        <p:txBody>
          <a:bodyPr/>
          <a:lstStyle/>
          <a:p>
            <a:pPr defTabSz="966338">
              <a:defRPr/>
            </a:pPr>
            <a:fld id="{9E75B55E-DDA4-4AA9-AF26-9297D581E584}" type="slidenum">
              <a:rPr lang="en-GB">
                <a:solidFill>
                  <a:prstClr val="black"/>
                </a:solidFill>
                <a:latin typeface="Calibri" panose="020F0502020204030204"/>
              </a:rPr>
              <a:pPr defTabSz="966338">
                <a:defRPr/>
              </a:pPr>
              <a:t>30</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136803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u="sng" kern="1200" dirty="0">
                <a:solidFill>
                  <a:schemeClr val="tx1"/>
                </a:solidFill>
                <a:effectLst/>
                <a:latin typeface="+mn-lt"/>
                <a:ea typeface="+mn-ea"/>
                <a:cs typeface="+mn-cs"/>
              </a:rPr>
              <a:t>MindEd Guidance for Trainers</a:t>
            </a:r>
            <a:endParaRPr lang="en-GB" sz="1400" kern="1200" dirty="0">
              <a:solidFill>
                <a:schemeClr val="tx1"/>
              </a:solidFill>
              <a:effectLst/>
              <a:latin typeface="+mn-lt"/>
              <a:ea typeface="+mn-ea"/>
              <a:cs typeface="+mn-cs"/>
            </a:endParaRPr>
          </a:p>
          <a:p>
            <a:r>
              <a:rPr lang="en-GB" sz="1400" b="1" kern="1200" dirty="0">
                <a:solidFill>
                  <a:schemeClr val="tx1"/>
                </a:solidFill>
                <a:effectLst/>
                <a:latin typeface="+mn-lt"/>
                <a:ea typeface="+mn-ea"/>
                <a:cs typeface="+mn-cs"/>
              </a:rPr>
              <a:t>Key idea:</a:t>
            </a:r>
          </a:p>
          <a:p>
            <a:r>
              <a:rPr lang="en-GB" sz="1400" kern="1200" dirty="0">
                <a:solidFill>
                  <a:schemeClr val="tx1"/>
                </a:solidFill>
                <a:effectLst/>
                <a:latin typeface="+mn-lt"/>
                <a:ea typeface="+mn-ea"/>
                <a:cs typeface="+mn-cs"/>
              </a:rPr>
              <a:t>So what is PFA, in this slide we describe it. It builds ways of remembering how to deliver support to each other at all ages. As with the 5 Rs it builds from the same ethos of recovery and support as soon as possible, to help education staff, pupils, parents or carers return as soon as possible to pathways towards return of wellbeing, learning from experience and support for resilience.</a:t>
            </a:r>
          </a:p>
          <a:p>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Prepare</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yourself for 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Look </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out for distress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Listen </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even a short time can be great with good empathy skills - Give time to understand - Be kind</a:t>
            </a:r>
          </a:p>
          <a:p>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Confidentiality</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what can you offer a colleague or pupil or parent and what can you not offer?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Consider any practical </a:t>
            </a: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problem solving </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you can with child, parent or carer, do not feel you have to solve it all - Never underestimate how much just listening, and being kind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Link</a:t>
            </a:r>
            <a:r>
              <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sources of support - Remember ordinary community activities like clubs, religious groups, sports etc - Charities and statutory agencies - On-line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u="sng" dirty="0"/>
              <a:t>*IMPORTANT TO NOTE marginalised, isolated or otherwise at risk children or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a:t>
            </a:r>
            <a:r>
              <a:rPr lang="en-GB" sz="4400" u="none" dirty="0">
                <a:solidFill>
                  <a:srgbClr val="FF0000"/>
                </a:solidFill>
                <a:effectLst/>
                <a:latin typeface="Calibri" panose="020F0502020204030204" pitchFamily="34" charset="0"/>
                <a:ea typeface="Times New Roman" panose="02020603050405020304" pitchFamily="18" charset="0"/>
              </a:rPr>
              <a:t>For some children and young people, </a:t>
            </a:r>
            <a:r>
              <a:rPr lang="en-GB" sz="3200" u="none" dirty="0">
                <a:effectLst/>
                <a:latin typeface="Calibri" panose="020F0502020204030204" pitchFamily="34" charset="0"/>
                <a:ea typeface="Calibri" panose="020F0502020204030204" pitchFamily="34" charset="0"/>
              </a:rPr>
              <a:t>school/college provides an important protective role when other aspects of their lives such as their home/family circumstances might be difficult or challenging. </a:t>
            </a:r>
            <a:r>
              <a:rPr lang="en-GB" sz="4000" u="none" kern="1200" dirty="0">
                <a:solidFill>
                  <a:schemeClr val="tx1"/>
                </a:solidFill>
                <a:effectLst/>
                <a:latin typeface="+mn-lt"/>
                <a:ea typeface="+mn-ea"/>
                <a:cs typeface="+mn-cs"/>
              </a:rPr>
              <a:t>For them </a:t>
            </a:r>
            <a:r>
              <a:rPr lang="en-GB" sz="2800" kern="1200" dirty="0">
                <a:solidFill>
                  <a:schemeClr val="tx1"/>
                </a:solidFill>
                <a:effectLst/>
                <a:latin typeface="+mn-lt"/>
                <a:ea typeface="+mn-ea"/>
                <a:cs typeface="+mn-cs"/>
              </a:rPr>
              <a:t>there is added importance </a:t>
            </a:r>
            <a:r>
              <a:rPr lang="en-GB" sz="2400" kern="1200" dirty="0">
                <a:solidFill>
                  <a:schemeClr val="tx1"/>
                </a:solidFill>
                <a:effectLst/>
                <a:latin typeface="+mn-lt"/>
                <a:ea typeface="+mn-ea"/>
                <a:cs typeface="+mn-cs"/>
              </a:rPr>
              <a:t>of school/college communities and wider </a:t>
            </a:r>
            <a:r>
              <a:rPr lang="en-GB" sz="2400" b="1" kern="1200" dirty="0">
                <a:solidFill>
                  <a:schemeClr val="tx1"/>
                </a:solidFill>
                <a:effectLst/>
                <a:latin typeface="+mn-lt"/>
                <a:ea typeface="+mn-ea"/>
                <a:cs typeface="+mn-cs"/>
              </a:rPr>
              <a:t>community and peer networks. Friends, mentors, peer mentors, teachers, community workers, sports clubs </a:t>
            </a:r>
            <a:r>
              <a:rPr lang="en-GB" sz="2400" kern="1200" dirty="0">
                <a:solidFill>
                  <a:schemeClr val="tx1"/>
                </a:solidFill>
                <a:effectLst/>
                <a:latin typeface="+mn-lt"/>
                <a:ea typeface="+mn-ea"/>
                <a:cs typeface="+mn-cs"/>
              </a:rPr>
              <a:t>and so forth may be vital emotional wellbeing and resilience lifelines. We know from extensive research how protective in the longer term even one solid good relationship with a teacher or similar figure can be in the long-term outcomes of children or young people from such additionally vulnerable family backgrounds.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Plan support</a:t>
            </a:r>
            <a:r>
              <a:rPr lang="en-US"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if possible - making time to set/book a time to meet and discuss is supportive as you know it is going to happen</a:t>
            </a:r>
            <a:endParaRPr lang="en-GB"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sz="1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73765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5DEF603-4D0E-43F3-9297-2337E8120C04}"/>
              </a:ext>
            </a:extLst>
          </p:cNvPr>
          <p:cNvSpPr>
            <a:spLocks noGrp="1"/>
          </p:cNvSpPr>
          <p:nvPr>
            <p:ph type="body" idx="1"/>
          </p:nvPr>
        </p:nvSpPr>
        <p:spPr/>
        <p:txBody>
          <a:bodyPr/>
          <a:lstStyle/>
          <a:p>
            <a:r>
              <a:rPr lang="en-US" sz="1200" b="1" u="sng" dirty="0"/>
              <a:t>MindEd Trainers Guidance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Segoe UI" panose="020B0502040204020203" pitchFamily="34" charset="0"/>
              </a:rPr>
              <a:t>CYP with autism </a:t>
            </a:r>
            <a:r>
              <a:rPr lang="en-GB" sz="1800" dirty="0">
                <a:latin typeface="Segoe UI" panose="020B0502040204020203" pitchFamily="34" charset="0"/>
              </a:rPr>
              <a:t>look out for shutdown and meltdown, which is a common sign of bereavement, loss or distress for this group.</a:t>
            </a:r>
            <a:endParaRPr lang="en-GB" dirty="0"/>
          </a:p>
          <a:p>
            <a:endParaRPr lang="en-GB" dirty="0"/>
          </a:p>
          <a:p>
            <a:r>
              <a:rPr lang="en-GB" sz="1200" b="1" dirty="0"/>
              <a:t>See Child Bereavement UK for:</a:t>
            </a:r>
          </a:p>
          <a:p>
            <a:r>
              <a:rPr lang="en-GB" sz="1200" u="none" dirty="0"/>
              <a:t>H</a:t>
            </a:r>
            <a:r>
              <a:rPr lang="en-GB" dirty="0"/>
              <a:t>ow children grieve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https://www.childbereavementuk.org/information-how-children-grieve</a:t>
            </a:r>
            <a:r>
              <a:rPr lang="en-GB" dirty="0"/>
              <a:t> </a:t>
            </a:r>
          </a:p>
          <a:p>
            <a:endParaRPr lang="en-GB" dirty="0"/>
          </a:p>
          <a:p>
            <a:r>
              <a:rPr lang="en-GB" sz="1200" b="1" u="none" kern="1200" dirty="0">
                <a:solidFill>
                  <a:schemeClr val="tx1"/>
                </a:solidFill>
                <a:effectLst/>
                <a:latin typeface="+mn-lt"/>
                <a:ea typeface="+mn-ea"/>
                <a:cs typeface="+mn-cs"/>
              </a:rPr>
              <a:t>MindEd sessions:</a:t>
            </a:r>
          </a:p>
          <a:p>
            <a:r>
              <a:rPr lang="en-GB" sz="1200" kern="1200" dirty="0">
                <a:solidFill>
                  <a:schemeClr val="tx1"/>
                </a:solidFill>
                <a:effectLst/>
                <a:latin typeface="+mn-lt"/>
                <a:ea typeface="+mn-ea"/>
                <a:cs typeface="+mn-cs"/>
              </a:rPr>
              <a:t>Loss and Grief: </a:t>
            </a:r>
            <a:r>
              <a:rPr lang="en-GB" sz="1200" u="sng" kern="1200" dirty="0">
                <a:solidFill>
                  <a:schemeClr val="tx1"/>
                </a:solidFill>
                <a:effectLst/>
                <a:latin typeface="+mn-lt"/>
                <a:ea typeface="+mn-ea"/>
                <a:cs typeface="+mn-cs"/>
                <a:hlinkClick r:id="rId4"/>
              </a:rPr>
              <a:t>Loss and Grief https://www.minded.org.uk/Component/Details/445691</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Death and Loss (Including Pets):</a:t>
            </a:r>
            <a:r>
              <a:rPr lang="fr-FR" sz="1200" kern="1200" dirty="0">
                <a:solidFill>
                  <a:schemeClr val="tx1"/>
                </a:solidFill>
                <a:effectLst/>
                <a:latin typeface="+mn-lt"/>
                <a:ea typeface="+mn-ea"/>
                <a:cs typeface="+mn-cs"/>
              </a:rPr>
              <a:t> </a:t>
            </a:r>
            <a:r>
              <a:rPr lang="fr-FR" sz="1200" u="sng" kern="1200" dirty="0">
                <a:solidFill>
                  <a:schemeClr val="tx1"/>
                </a:solidFill>
                <a:effectLst/>
                <a:latin typeface="+mn-lt"/>
                <a:ea typeface="+mn-ea"/>
                <a:cs typeface="+mn-cs"/>
                <a:hlinkClick r:id="rId5"/>
              </a:rPr>
              <a:t>https://mindedforfamilies.org.uk/Content/death_and_loss_including_pets/</a:t>
            </a:r>
            <a:endParaRPr lang="en-GB" sz="1200" kern="1200" dirty="0">
              <a:solidFill>
                <a:schemeClr val="tx1"/>
              </a:solidFill>
              <a:effectLst/>
              <a:latin typeface="+mn-lt"/>
              <a:ea typeface="+mn-ea"/>
              <a:cs typeface="+mn-cs"/>
            </a:endParaRPr>
          </a:p>
          <a:p>
            <a:endParaRPr lang="en-GB" dirty="0"/>
          </a:p>
          <a:p>
            <a:r>
              <a:rPr lang="en-GB" dirty="0"/>
              <a:t>DfE Behaviour and Mental Health in Schools Document:</a:t>
            </a:r>
          </a:p>
          <a:p>
            <a:r>
              <a:rPr lang="en-GB" dirty="0">
                <a:hlinkClick r:id="rId6"/>
              </a:rPr>
              <a:t>https://www.gov.uk/government/publications/mental-health-and-wellbeing-provision-in-schools</a:t>
            </a:r>
            <a:endParaRPr lang="en-GB" dirty="0"/>
          </a:p>
          <a:p>
            <a:endParaRPr lang="en-GB" dirty="0"/>
          </a:p>
        </p:txBody>
      </p:sp>
    </p:spTree>
    <p:extLst>
      <p:ext uri="{BB962C8B-B14F-4D97-AF65-F5344CB8AC3E}">
        <p14:creationId xmlns:p14="http://schemas.microsoft.com/office/powerpoint/2010/main" val="1323345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Segoe UI" panose="020B0502040204020203" pitchFamily="34" charset="0"/>
              </a:rPr>
              <a:t>For autistic CYP</a:t>
            </a:r>
            <a:r>
              <a:rPr lang="en-GB" sz="1800" dirty="0">
                <a:latin typeface="Segoe UI" panose="020B0502040204020203" pitchFamily="34" charset="0"/>
              </a:rPr>
              <a:t>, be aware anxiety manifests itself differently.</a:t>
            </a:r>
            <a:endParaRPr lang="en-GB" dirty="0"/>
          </a:p>
          <a:p>
            <a:endParaRPr lang="en-GB" dirty="0"/>
          </a:p>
          <a:p>
            <a:r>
              <a:rPr lang="en-GB" dirty="0"/>
              <a:t>Useful information - DfE Behaviour and Mental Health in Schools Document:</a:t>
            </a:r>
          </a:p>
          <a:p>
            <a:r>
              <a:rPr lang="en-GB" dirty="0">
                <a:hlinkClick r:id="rId3"/>
              </a:rPr>
              <a:t>https://www.gov.uk/government/publications/mental-health-and-wellbeing-provision-in-schools</a:t>
            </a:r>
            <a:endParaRPr lang="en-GB" dirty="0"/>
          </a:p>
          <a:p>
            <a:endParaRPr lang="en-US" dirty="0"/>
          </a:p>
        </p:txBody>
      </p:sp>
      <p:sp>
        <p:nvSpPr>
          <p:cNvPr id="4" name="Slide Number Placeholder 3"/>
          <p:cNvSpPr>
            <a:spLocks noGrp="1"/>
          </p:cNvSpPr>
          <p:nvPr>
            <p:ph type="sldNum" sz="quarter" idx="5"/>
          </p:nvPr>
        </p:nvSpPr>
        <p:spPr/>
        <p:txBody>
          <a:bodyPr/>
          <a:lstStyle/>
          <a:p>
            <a:fld id="{0D7020A2-7BFF-44DD-A509-703504C12041}" type="slidenum">
              <a:rPr lang="en-GB" smtClean="0"/>
              <a:t>33</a:t>
            </a:fld>
            <a:endParaRPr lang="en-GB" dirty="0"/>
          </a:p>
        </p:txBody>
      </p:sp>
    </p:spTree>
    <p:extLst>
      <p:ext uri="{BB962C8B-B14F-4D97-AF65-F5344CB8AC3E}">
        <p14:creationId xmlns:p14="http://schemas.microsoft.com/office/powerpoint/2010/main" val="1352992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MindEd Trainers Guidance Notes</a:t>
            </a:r>
          </a:p>
          <a:p>
            <a:endParaRPr lang="en-GB" dirty="0"/>
          </a:p>
          <a:p>
            <a:r>
              <a:rPr lang="en-GB" b="1" dirty="0"/>
              <a:t>MindEd sessions</a:t>
            </a:r>
          </a:p>
          <a:p>
            <a:r>
              <a:rPr lang="en-GB" dirty="0"/>
              <a:t>Advise participants can access information about depression and anxiety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Sad bored or isolated </a:t>
            </a:r>
            <a:r>
              <a:rPr lang="en-GB" sz="1200" u="sng" kern="1200" dirty="0">
                <a:solidFill>
                  <a:schemeClr val="tx1"/>
                </a:solidFill>
                <a:effectLst/>
                <a:latin typeface="+mn-lt"/>
                <a:ea typeface="+mn-ea"/>
                <a:cs typeface="+mn-cs"/>
                <a:hlinkClick r:id="rId3"/>
              </a:rPr>
              <a:t>https://www.minded.org.uk/Component/Details/445667</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Depression </a:t>
            </a:r>
            <a:r>
              <a:rPr lang="en-GB" sz="1200" u="sng" kern="1200" dirty="0">
                <a:solidFill>
                  <a:schemeClr val="tx1"/>
                </a:solidFill>
                <a:effectLst/>
                <a:latin typeface="+mn-lt"/>
                <a:ea typeface="+mn-ea"/>
                <a:cs typeface="+mn-cs"/>
                <a:hlinkClick r:id="rId4"/>
              </a:rPr>
              <a:t>https://www.minded.org.uk/Component/Details/447976</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worried child (anxiety) </a:t>
            </a:r>
            <a:r>
              <a:rPr lang="en-GB" sz="1200" u="sng" kern="1200" dirty="0">
                <a:solidFill>
                  <a:schemeClr val="tx1"/>
                </a:solidFill>
                <a:effectLst/>
                <a:latin typeface="+mn-lt"/>
                <a:ea typeface="+mn-ea"/>
                <a:cs typeface="+mn-cs"/>
                <a:hlinkClick r:id="rId5"/>
              </a:rPr>
              <a:t>https://www.minded.org.uk/Component/Details/445673</a:t>
            </a:r>
            <a:endParaRPr lang="en-GB" sz="1200"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Anxiety disorders </a:t>
            </a:r>
            <a:r>
              <a:rPr lang="en-GB" sz="1200" u="sng" kern="1200" dirty="0">
                <a:solidFill>
                  <a:schemeClr val="tx1"/>
                </a:solidFill>
                <a:effectLst/>
                <a:latin typeface="+mn-lt"/>
                <a:ea typeface="+mn-ea"/>
                <a:cs typeface="+mn-cs"/>
                <a:hlinkClick r:id="rId6"/>
              </a:rPr>
              <a:t>https://www.minded.org.uk/Component/Details/447948</a:t>
            </a:r>
            <a:endParaRPr lang="en-GB" sz="1200" u="sng" kern="1200" dirty="0">
              <a:solidFill>
                <a:schemeClr val="tx1"/>
              </a:solidFill>
              <a:effectLst/>
              <a:latin typeface="+mn-lt"/>
              <a:ea typeface="+mn-ea"/>
              <a:cs typeface="+mn-cs"/>
            </a:endParaRPr>
          </a:p>
          <a:p>
            <a:pPr lvl="0"/>
            <a:endParaRPr lang="en-GB" sz="1200" u="sng"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Adverse Childhood Experiences for Schools – This consists of 3 e-learning sessions</a:t>
            </a:r>
          </a:p>
          <a:p>
            <a:pPr lvl="1"/>
            <a:r>
              <a:rPr lang="en-GB" sz="1200" kern="1200" dirty="0">
                <a:solidFill>
                  <a:schemeClr val="tx1"/>
                </a:solidFill>
                <a:effectLst/>
                <a:latin typeface="+mn-lt"/>
                <a:ea typeface="+mn-ea"/>
                <a:cs typeface="+mn-cs"/>
              </a:rPr>
              <a:t>Science Behind Adverse Childhood Experiences</a:t>
            </a:r>
          </a:p>
          <a:p>
            <a:pPr lvl="1"/>
            <a:r>
              <a:rPr lang="en-GB" sz="1200" kern="1200" dirty="0">
                <a:solidFill>
                  <a:schemeClr val="tx1"/>
                </a:solidFill>
                <a:effectLst/>
                <a:latin typeface="+mn-lt"/>
                <a:ea typeface="+mn-ea"/>
                <a:cs typeface="+mn-cs"/>
              </a:rPr>
              <a:t>Building Resilience</a:t>
            </a:r>
          </a:p>
          <a:p>
            <a:pPr lvl="1"/>
            <a:r>
              <a:rPr lang="en-GB" sz="1200" kern="1200" dirty="0">
                <a:solidFill>
                  <a:schemeClr val="tx1"/>
                </a:solidFill>
                <a:effectLst/>
                <a:latin typeface="+mn-lt"/>
                <a:ea typeface="+mn-ea"/>
                <a:cs typeface="+mn-cs"/>
              </a:rPr>
              <a:t>General Classroom Management</a:t>
            </a:r>
          </a:p>
          <a:p>
            <a:pPr lvl="1"/>
            <a:r>
              <a:rPr lang="en-GB" dirty="0">
                <a:hlinkClick r:id="rId7"/>
              </a:rPr>
              <a:t>https://www.minded.org.uk/Component/Details/653614</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D7020A2-7BFF-44DD-A509-703504C12041}" type="slidenum">
              <a:rPr lang="en-GB" smtClean="0"/>
              <a:t>34</a:t>
            </a:fld>
            <a:endParaRPr lang="en-GB" dirty="0"/>
          </a:p>
        </p:txBody>
      </p:sp>
    </p:spTree>
    <p:extLst>
      <p:ext uri="{BB962C8B-B14F-4D97-AF65-F5344CB8AC3E}">
        <p14:creationId xmlns:p14="http://schemas.microsoft.com/office/powerpoint/2010/main" val="1397244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PLEASE DO THIS ACTIVITY </a:t>
            </a:r>
          </a:p>
          <a:p>
            <a:endParaRPr lang="en-US" sz="1000" b="1" u="sng" dirty="0"/>
          </a:p>
          <a:p>
            <a:endParaRPr lang="en-US" sz="1000" b="1" u="sng" dirty="0"/>
          </a:p>
          <a:p>
            <a:endParaRPr lang="en-US" sz="1000" b="1" u="sng" dirty="0"/>
          </a:p>
          <a:p>
            <a:pPr>
              <a:spcAft>
                <a:spcPts val="0"/>
              </a:spcAft>
            </a:pPr>
            <a:r>
              <a:rPr lang="en-GB" sz="1200" b="1" u="sng"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Anxiety – what should you look out for? [10 minutes]</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Could do this as an exercise with staff – What does anxiety look like? It can be useful to make the link between physical symptoms/feelings, thoughts and behaviour.</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Physical symptoms include muscle tension, headaches, stomach aches, difficulty sleeping, tiredness, irritability</a:t>
            </a:r>
            <a:endParaRPr lang="en-GB" sz="1200"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Over-estimate threats – e.g. worry that they will fail at schoolwork etc.</a:t>
            </a:r>
            <a:endParaRPr lang="en-GB" sz="1200"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What negative thoughts might be present?</a:t>
            </a:r>
            <a:endParaRPr lang="en-GB" sz="1200"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What behaviours might you notice?</a:t>
            </a:r>
            <a:endParaRPr lang="en-GB" sz="1200" dirty="0">
              <a:solidFill>
                <a:srgbClr val="ED7D3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When should you become concerned?</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It is leading to a lot of upset for child and family</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It is interfering with everyday life for the child or young person</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It persists over time</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000" b="1" u="sng" dirty="0"/>
          </a:p>
          <a:p>
            <a:endParaRPr lang="en-US" sz="1000" b="1" u="sng" dirty="0"/>
          </a:p>
          <a:p>
            <a:r>
              <a:rPr lang="en-US" sz="1000" b="1" u="sng" dirty="0" err="1"/>
              <a:t>MindEd</a:t>
            </a:r>
            <a:r>
              <a:rPr lang="en-US" sz="1000" b="1" u="sng" dirty="0"/>
              <a:t> Trainers Guidance Notes</a:t>
            </a:r>
          </a:p>
          <a:p>
            <a:endParaRPr lang="en-GB" dirty="0"/>
          </a:p>
          <a:p>
            <a:r>
              <a:rPr lang="en-GB" dirty="0"/>
              <a:t>Could do this as an exercise with staff – What does anxiety look like?</a:t>
            </a:r>
          </a:p>
          <a:p>
            <a:pPr fontAlgn="base"/>
            <a:r>
              <a:rPr lang="en-GB" sz="1000" b="1" i="0" kern="1200" dirty="0">
                <a:solidFill>
                  <a:schemeClr val="tx1"/>
                </a:solidFill>
                <a:effectLst/>
                <a:latin typeface="+mn-lt"/>
                <a:ea typeface="+mn-ea"/>
                <a:cs typeface="+mn-cs"/>
              </a:rPr>
              <a:t>Physical symptoms include:</a:t>
            </a:r>
            <a:endParaRPr lang="en-GB" sz="1000" b="0" i="0" kern="1200" dirty="0">
              <a:solidFill>
                <a:schemeClr val="tx1"/>
              </a:solidFill>
              <a:effectLst/>
              <a:latin typeface="+mn-lt"/>
              <a:ea typeface="+mn-ea"/>
              <a:cs typeface="+mn-cs"/>
            </a:endParaRPr>
          </a:p>
          <a:p>
            <a:pPr fontAlgn="base"/>
            <a:r>
              <a:rPr lang="en-GB" sz="1000" b="0" i="0" kern="1200" dirty="0">
                <a:solidFill>
                  <a:schemeClr val="tx1"/>
                </a:solidFill>
                <a:effectLst/>
                <a:latin typeface="+mn-lt"/>
                <a:ea typeface="+mn-ea"/>
                <a:cs typeface="+mn-cs"/>
              </a:rPr>
              <a:t>Muscle tension</a:t>
            </a:r>
          </a:p>
          <a:p>
            <a:pPr fontAlgn="base"/>
            <a:r>
              <a:rPr lang="en-GB" sz="1000" b="0" i="0" kern="1200" dirty="0">
                <a:solidFill>
                  <a:schemeClr val="tx1"/>
                </a:solidFill>
                <a:effectLst/>
                <a:latin typeface="+mn-lt"/>
                <a:ea typeface="+mn-ea"/>
                <a:cs typeface="+mn-cs"/>
              </a:rPr>
              <a:t>Headaches, stomach aches</a:t>
            </a:r>
          </a:p>
          <a:p>
            <a:pPr fontAlgn="base"/>
            <a:r>
              <a:rPr lang="en-GB" sz="1000" b="0" i="0" kern="1200" dirty="0">
                <a:solidFill>
                  <a:schemeClr val="tx1"/>
                </a:solidFill>
                <a:effectLst/>
                <a:latin typeface="+mn-lt"/>
                <a:ea typeface="+mn-ea"/>
                <a:cs typeface="+mn-cs"/>
              </a:rPr>
              <a:t>Difficulty sleeping</a:t>
            </a:r>
          </a:p>
          <a:p>
            <a:pPr fontAlgn="base"/>
            <a:r>
              <a:rPr lang="en-GB" sz="1000" b="0" i="0" kern="1200" dirty="0">
                <a:solidFill>
                  <a:schemeClr val="tx1"/>
                </a:solidFill>
                <a:effectLst/>
                <a:latin typeface="+mn-lt"/>
                <a:ea typeface="+mn-ea"/>
                <a:cs typeface="+mn-cs"/>
              </a:rPr>
              <a:t>Tiredness</a:t>
            </a:r>
          </a:p>
          <a:p>
            <a:pPr fontAlgn="base"/>
            <a:r>
              <a:rPr lang="en-GB" sz="1000" b="0" i="0" kern="1200" dirty="0">
                <a:solidFill>
                  <a:schemeClr val="tx1"/>
                </a:solidFill>
                <a:effectLst/>
                <a:latin typeface="+mn-lt"/>
                <a:ea typeface="+mn-ea"/>
                <a:cs typeface="+mn-cs"/>
              </a:rPr>
              <a:t>Irritability</a:t>
            </a:r>
          </a:p>
          <a:p>
            <a:pPr fontAlgn="base"/>
            <a:endParaRPr lang="en-GB" sz="1000" b="0" i="0" kern="1200" dirty="0">
              <a:solidFill>
                <a:schemeClr val="tx1"/>
              </a:solidFill>
              <a:effectLst/>
              <a:latin typeface="+mn-lt"/>
              <a:ea typeface="+mn-ea"/>
              <a:cs typeface="+mn-cs"/>
            </a:endParaRPr>
          </a:p>
          <a:p>
            <a:pPr fontAlgn="base"/>
            <a:r>
              <a:rPr lang="en-GB" sz="1000" b="0" i="0" kern="1200" dirty="0">
                <a:solidFill>
                  <a:schemeClr val="tx1"/>
                </a:solidFill>
                <a:effectLst/>
                <a:latin typeface="+mn-lt"/>
                <a:ea typeface="+mn-ea"/>
                <a:cs typeface="+mn-cs"/>
              </a:rPr>
              <a:t>Over-estimate threats – e.g. worry that they will fail at schoolwork etc.</a:t>
            </a:r>
          </a:p>
          <a:p>
            <a:pPr fontAlgn="base"/>
            <a:endParaRPr lang="en-GB" sz="1000" b="0" i="0" kern="1200" dirty="0">
              <a:solidFill>
                <a:schemeClr val="tx1"/>
              </a:solidFill>
              <a:effectLst/>
              <a:latin typeface="+mn-lt"/>
              <a:ea typeface="+mn-ea"/>
              <a:cs typeface="+mn-cs"/>
            </a:endParaRPr>
          </a:p>
          <a:p>
            <a:pPr fontAlgn="base"/>
            <a:r>
              <a:rPr lang="en-GB" sz="1000" b="0" i="0" kern="1200" dirty="0">
                <a:solidFill>
                  <a:schemeClr val="tx1"/>
                </a:solidFill>
                <a:effectLst/>
                <a:latin typeface="+mn-lt"/>
                <a:ea typeface="+mn-ea"/>
                <a:cs typeface="+mn-cs"/>
              </a:rPr>
              <a:t>When should you become concerned?</a:t>
            </a:r>
          </a:p>
          <a:p>
            <a:pPr marL="171450" indent="-171450" fontAlgn="base">
              <a:buFont typeface="Arial" panose="020B0604020202020204" pitchFamily="34" charset="0"/>
              <a:buChar char="•"/>
            </a:pPr>
            <a:r>
              <a:rPr lang="en-GB" sz="1000" b="0" i="0" kern="1200" dirty="0">
                <a:solidFill>
                  <a:schemeClr val="tx1"/>
                </a:solidFill>
                <a:effectLst/>
                <a:latin typeface="+mn-lt"/>
                <a:ea typeface="+mn-ea"/>
                <a:cs typeface="+mn-cs"/>
              </a:rPr>
              <a:t>It is leading to a lot of upset for child and family</a:t>
            </a:r>
          </a:p>
          <a:p>
            <a:pPr marL="171450" indent="-171450" fontAlgn="base">
              <a:buFont typeface="Arial" panose="020B0604020202020204" pitchFamily="34" charset="0"/>
              <a:buChar char="•"/>
            </a:pPr>
            <a:r>
              <a:rPr lang="en-GB" sz="1000" b="0" i="0" kern="1200" dirty="0">
                <a:solidFill>
                  <a:schemeClr val="tx1"/>
                </a:solidFill>
                <a:effectLst/>
                <a:latin typeface="+mn-lt"/>
                <a:ea typeface="+mn-ea"/>
                <a:cs typeface="+mn-cs"/>
              </a:rPr>
              <a:t>It is interfering with everyday life for the child or young person</a:t>
            </a:r>
          </a:p>
          <a:p>
            <a:pPr marL="171450" indent="-171450" fontAlgn="base">
              <a:buFont typeface="Arial" panose="020B0604020202020204" pitchFamily="34" charset="0"/>
              <a:buChar char="•"/>
            </a:pPr>
            <a:r>
              <a:rPr lang="en-GB" sz="1000" b="0" i="0" kern="1200" dirty="0">
                <a:solidFill>
                  <a:schemeClr val="tx1"/>
                </a:solidFill>
                <a:effectLst/>
                <a:latin typeface="+mn-lt"/>
                <a:ea typeface="+mn-ea"/>
                <a:cs typeface="+mn-cs"/>
              </a:rPr>
              <a:t>It persists over time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Possibly refer to Core Minded session on anxiety and possibly ACES session on internalising skills building</a:t>
            </a:r>
          </a:p>
          <a:p>
            <a:endParaRPr lang="en-GB" dirty="0"/>
          </a:p>
          <a:p>
            <a:endParaRPr lang="en-GB" dirty="0"/>
          </a:p>
        </p:txBody>
      </p:sp>
      <p:sp>
        <p:nvSpPr>
          <p:cNvPr id="4" name="Slide Number Placeholder 3"/>
          <p:cNvSpPr>
            <a:spLocks noGrp="1"/>
          </p:cNvSpPr>
          <p:nvPr>
            <p:ph type="sldNum" sz="quarter" idx="5"/>
          </p:nvPr>
        </p:nvSpPr>
        <p:spPr/>
        <p:txBody>
          <a:bodyPr/>
          <a:lstStyle/>
          <a:p>
            <a:fld id="{0D7020A2-7BFF-44DD-A509-703504C12041}" type="slidenum">
              <a:rPr lang="en-GB" smtClean="0"/>
              <a:t>35</a:t>
            </a:fld>
            <a:endParaRPr lang="en-GB" dirty="0"/>
          </a:p>
        </p:txBody>
      </p:sp>
    </p:spTree>
    <p:extLst>
      <p:ext uri="{BB962C8B-B14F-4D97-AF65-F5344CB8AC3E}">
        <p14:creationId xmlns:p14="http://schemas.microsoft.com/office/powerpoint/2010/main" val="1895124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****PLEASE DO THIS ACTIVITY </a:t>
            </a:r>
          </a:p>
          <a:p>
            <a:endParaRPr lang="en-US" sz="1200" b="1" u="sng" dirty="0"/>
          </a:p>
          <a:p>
            <a:endParaRPr lang="en-US" sz="1200" b="1" u="sng" dirty="0"/>
          </a:p>
          <a:p>
            <a:r>
              <a:rPr lang="en-US" sz="1200" b="1" u="sng" dirty="0" err="1"/>
              <a:t>MindEd</a:t>
            </a:r>
            <a:r>
              <a:rPr lang="en-US" sz="1200" b="1" u="sng" dirty="0"/>
              <a:t> Trainers Guidance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b="1" dirty="0"/>
              <a:t>MindEd Sessions:</a:t>
            </a:r>
          </a:p>
          <a:p>
            <a:r>
              <a:rPr lang="en-US" b="0" dirty="0"/>
              <a:t>Sad, bored or isolated </a:t>
            </a:r>
            <a:r>
              <a:rPr lang="en-GB" sz="1800" b="0" i="0" u="sng" strike="noStrike" dirty="0">
                <a:solidFill>
                  <a:srgbClr val="0563C1"/>
                </a:solidFill>
                <a:effectLst/>
                <a:latin typeface="Calibri" panose="020F0502020204030204" pitchFamily="34" charset="0"/>
                <a:hlinkClick r:id="rId3"/>
              </a:rPr>
              <a:t>https://www.minded.org.uk/Component/Details/445667</a:t>
            </a:r>
            <a:r>
              <a:rPr lang="en-GB" dirty="0"/>
              <a:t> </a:t>
            </a:r>
            <a:endParaRPr lang="en-US" b="0" dirty="0"/>
          </a:p>
          <a:p>
            <a:r>
              <a:rPr lang="en-US" b="0" dirty="0"/>
              <a:t>Depression </a:t>
            </a:r>
            <a:r>
              <a:rPr lang="en-GB" sz="1800" b="0" i="0" u="sng" strike="noStrike" dirty="0">
                <a:solidFill>
                  <a:srgbClr val="0563C1"/>
                </a:solidFill>
                <a:effectLst/>
                <a:latin typeface="Calibri" panose="020F0502020204030204" pitchFamily="34" charset="0"/>
                <a:hlinkClick r:id="rId4"/>
              </a:rPr>
              <a:t>https://www.minded.org.uk/Component/Details/447976</a:t>
            </a:r>
            <a:r>
              <a:rPr lang="en-GB" dirty="0"/>
              <a:t> </a:t>
            </a:r>
            <a:endParaRPr lang="en-US" b="0" dirty="0"/>
          </a:p>
          <a:p>
            <a:r>
              <a:rPr lang="en-US" b="0" dirty="0"/>
              <a:t>Anxiety disorders </a:t>
            </a:r>
            <a:r>
              <a:rPr lang="en-GB" sz="1800" b="0" i="0" u="sng" strike="noStrike" dirty="0">
                <a:solidFill>
                  <a:srgbClr val="0563C1"/>
                </a:solidFill>
                <a:effectLst/>
                <a:latin typeface="Calibri" panose="020F0502020204030204" pitchFamily="34" charset="0"/>
                <a:hlinkClick r:id="rId5"/>
              </a:rPr>
              <a:t>https://www.minded.org.uk/Component/Details/447948</a:t>
            </a:r>
            <a:endParaRPr lang="en-GB" sz="1800" b="0" i="0" u="sng" strike="noStrike" dirty="0">
              <a:solidFill>
                <a:srgbClr val="0563C1"/>
              </a:solidFill>
              <a:effectLst/>
              <a:latin typeface="Calibri" panose="020F0502020204030204" pitchFamily="34" charset="0"/>
            </a:endParaRPr>
          </a:p>
          <a:p>
            <a:endParaRPr lang="en-GB" sz="1800" b="0" i="0" u="sng" strike="noStrike"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Could refer </a:t>
            </a:r>
            <a:r>
              <a:rPr lang="en-GB" sz="1200" dirty="0">
                <a:latin typeface="Open Sans" panose="020B0606030504020204" pitchFamily="34" charset="0"/>
                <a:ea typeface="Open Sans" panose="020B0606030504020204" pitchFamily="34" charset="0"/>
                <a:cs typeface="Open Sans" panose="020B0606030504020204" pitchFamily="34" charset="0"/>
              </a:rPr>
              <a:t>CYPMHS</a:t>
            </a:r>
            <a:r>
              <a:rPr lang="en-GB" dirty="0"/>
              <a:t> (Children and Young People Mental Health Services) entry</a:t>
            </a:r>
          </a:p>
          <a:p>
            <a:endParaRPr lang="en-US" b="0" dirty="0"/>
          </a:p>
        </p:txBody>
      </p:sp>
      <p:sp>
        <p:nvSpPr>
          <p:cNvPr id="4" name="Slide Number Placeholder 3"/>
          <p:cNvSpPr>
            <a:spLocks noGrp="1"/>
          </p:cNvSpPr>
          <p:nvPr>
            <p:ph type="sldNum" sz="quarter" idx="5"/>
          </p:nvPr>
        </p:nvSpPr>
        <p:spPr/>
        <p:txBody>
          <a:bodyPr/>
          <a:lstStyle/>
          <a:p>
            <a:fld id="{0D7020A2-7BFF-44DD-A509-703504C12041}" type="slidenum">
              <a:rPr lang="en-GB" smtClean="0"/>
              <a:t>36</a:t>
            </a:fld>
            <a:endParaRPr lang="en-GB" dirty="0"/>
          </a:p>
        </p:txBody>
      </p:sp>
    </p:spTree>
    <p:extLst>
      <p:ext uri="{BB962C8B-B14F-4D97-AF65-F5344CB8AC3E}">
        <p14:creationId xmlns:p14="http://schemas.microsoft.com/office/powerpoint/2010/main" val="944392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****PLEASE DO THIS ACTIVITY </a:t>
            </a:r>
          </a:p>
          <a:p>
            <a:pPr>
              <a:spcAft>
                <a:spcPts val="0"/>
              </a:spcAft>
            </a:pPr>
            <a:r>
              <a:rPr lang="en-GB" sz="1200" dirty="0">
                <a:solidFill>
                  <a:srgbClr val="C55A1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b="1" u="sng"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Seeking out additional or specialist help [5 minutes]</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The importance of knowing local resources and systems, so seamless graduated care can be delivered where and when possible. The best care delivered as close as possible to the usual setting for the child/young person. For example, it can include supervision, liaison from Education Psychology Services, CAMHS, Mental Health Support Teams. This can alleviate the need for referral out of school/college in some situations.</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Implement the whole-school approach based on the 5 Rs, PFA, the full “Social Scaffold”. This includes speaking with parents/carers to ensure everyone works together and use safeguarding guidance as appropriate (</a:t>
            </a:r>
            <a:r>
              <a:rPr lang="en-GB" sz="1200" i="1"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DFE 2020</a:t>
            </a:r>
            <a:r>
              <a:rPr lang="en-GB"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Advice is to explore as wide a set of quality local resources as possible – </a:t>
            </a:r>
            <a:r>
              <a:rPr lang="en-US" sz="1200" u="sng"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you might have a discussion about how to explore these. </a:t>
            </a:r>
            <a:r>
              <a:rPr lang="en-US" sz="1200" dirty="0">
                <a:solidFill>
                  <a:srgbClr val="C55A11"/>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It may also be useful to highlight that protective factors (the positive things in that CYP’s life) are also important e.g. good family support, internal resilience, asks for help when needed, good relationship with a teacher at school/college etc.</a:t>
            </a:r>
            <a:r>
              <a:rPr lang="en-US" sz="1200" dirty="0">
                <a:solidFill>
                  <a:srgbClr val="C55A1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000" b="1" u="sng" dirty="0"/>
          </a:p>
          <a:p>
            <a:endParaRPr lang="en-US" sz="1000" b="1" u="sng" dirty="0"/>
          </a:p>
          <a:p>
            <a:r>
              <a:rPr lang="en-US" sz="1000" b="1" u="sng" dirty="0" err="1"/>
              <a:t>MindEd</a:t>
            </a:r>
            <a:r>
              <a:rPr lang="en-US" sz="1000" b="1" u="sng" dirty="0"/>
              <a:t> Trainers Guidance Notes</a:t>
            </a:r>
          </a:p>
          <a:p>
            <a:endParaRPr lang="en-GB" dirty="0"/>
          </a:p>
          <a:p>
            <a:r>
              <a:rPr lang="en-GB" dirty="0"/>
              <a:t>The importance of knowing local resources and systems, so seamless graduated care can be delivered and where and when possible, best care delivered as close as possible to the usual setting for the child/young person. </a:t>
            </a:r>
          </a:p>
          <a:p>
            <a:r>
              <a:rPr lang="en-GB" dirty="0"/>
              <a:t>For example It can include supervision, liaison from Education Psychology Services, CAMHS, Mental Health Support Teams</a:t>
            </a:r>
          </a:p>
          <a:p>
            <a:r>
              <a:rPr lang="en-GB" dirty="0"/>
              <a:t>This can alleviate the need for referral out of school/college in some situations</a:t>
            </a:r>
          </a:p>
          <a:p>
            <a:endParaRPr lang="en-US" dirty="0"/>
          </a:p>
          <a:p>
            <a:r>
              <a:rPr lang="en-GB" dirty="0"/>
              <a:t>Implement the whole school approach based on the 5 Rs, PFA, the full “Social Scaffold” :</a:t>
            </a:r>
          </a:p>
          <a:p>
            <a:r>
              <a:rPr lang="en-GB" dirty="0"/>
              <a:t>This includes speaking with parents/carers to ensure everyone works together</a:t>
            </a:r>
          </a:p>
          <a:p>
            <a:r>
              <a:rPr lang="en-GB" dirty="0"/>
              <a:t>Use safeguarding guidance as appropriate (</a:t>
            </a:r>
            <a:r>
              <a:rPr lang="en-GB" i="1" dirty="0"/>
              <a:t>DFE 2020</a:t>
            </a:r>
            <a:r>
              <a:rPr lang="en-GB" dirty="0"/>
              <a:t>)</a:t>
            </a:r>
          </a:p>
          <a:p>
            <a:endParaRPr lang="en-US" dirty="0"/>
          </a:p>
          <a:p>
            <a:r>
              <a:rPr lang="en-US" dirty="0"/>
              <a:t>Advice is to explore as wide a set of quality local resources as possible – you might have a discussion about how to explore these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*IMPORTANT TO NOTE marginalised, isolated or otherwise at risk children or young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*For example amongst those with increased vulnerability further heightened by Covid-19, will be some who </a:t>
            </a:r>
            <a:r>
              <a:rPr lang="en-GB" sz="1050" kern="1200" dirty="0">
                <a:solidFill>
                  <a:schemeClr val="tx1"/>
                </a:solidFill>
                <a:effectLst/>
                <a:latin typeface="+mn-lt"/>
                <a:ea typeface="+mn-ea"/>
                <a:cs typeface="+mn-cs"/>
              </a:rPr>
              <a:t>lack support from parents/carers (including Looked After Children and care leavers)</a:t>
            </a:r>
            <a:r>
              <a:rPr lang="en-GB" sz="1100" kern="1200" dirty="0">
                <a:solidFill>
                  <a:schemeClr val="tx1"/>
                </a:solidFill>
                <a:effectLst/>
                <a:latin typeface="+mn-lt"/>
                <a:ea typeface="+mn-ea"/>
                <a:cs typeface="+mn-cs"/>
              </a:rPr>
              <a:t>. For these children or young people there is added importance </a:t>
            </a:r>
            <a:r>
              <a:rPr lang="en-GB" sz="1050" kern="1200" dirty="0">
                <a:solidFill>
                  <a:schemeClr val="tx1"/>
                </a:solidFill>
                <a:effectLst/>
                <a:latin typeface="+mn-lt"/>
                <a:ea typeface="+mn-ea"/>
                <a:cs typeface="+mn-cs"/>
              </a:rPr>
              <a:t>of school/college communities and wider </a:t>
            </a:r>
            <a:r>
              <a:rPr lang="en-GB" sz="1050" b="1" kern="1200" dirty="0">
                <a:solidFill>
                  <a:schemeClr val="tx1"/>
                </a:solidFill>
                <a:effectLst/>
                <a:latin typeface="+mn-lt"/>
                <a:ea typeface="+mn-ea"/>
                <a:cs typeface="+mn-cs"/>
              </a:rPr>
              <a:t>community and peer networks. Friends, mentors, peer mentors, teachers, community workers, sports clubs </a:t>
            </a:r>
            <a:r>
              <a:rPr lang="en-GB" sz="1050" kern="1200" dirty="0">
                <a:solidFill>
                  <a:schemeClr val="tx1"/>
                </a:solidFill>
                <a:effectLst/>
                <a:latin typeface="+mn-lt"/>
                <a:ea typeface="+mn-ea"/>
                <a:cs typeface="+mn-cs"/>
              </a:rPr>
              <a:t>and so forth may be vital emotional wellbeing and resilience lifelines. We know from extensive research how protective in the longer term even one solid good relationship with a teacher or similar figure can be in the long term outcomes of children or young people from such additionally vulnerable family backgrounds.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020A2-7BFF-44DD-A509-703504C12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2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For all of us, the impact that COVID-19 has on our wellbeing will largely be determined by our </a:t>
            </a:r>
            <a:r>
              <a:rPr lang="en-GB" sz="1200" b="1" dirty="0" smtClean="0"/>
              <a:t>attitudes</a:t>
            </a:r>
            <a:r>
              <a:rPr lang="en-GB" sz="1200" dirty="0" smtClean="0"/>
              <a:t> towards the imposed restrictions and how we </a:t>
            </a:r>
            <a:r>
              <a:rPr lang="en-GB" sz="1200" b="1" dirty="0" smtClean="0"/>
              <a:t>view</a:t>
            </a:r>
            <a:r>
              <a:rPr lang="en-GB" sz="1200" dirty="0" smtClean="0"/>
              <a:t> the situation. So I think this is an ideal time to encourage each other to reflect on the </a:t>
            </a:r>
            <a:r>
              <a:rPr lang="en-GB" sz="1200" dirty="0" err="1" smtClean="0"/>
              <a:t>mindset</a:t>
            </a:r>
            <a:r>
              <a:rPr lang="en-GB" sz="1200" dirty="0" smtClean="0"/>
              <a:t> we bring to learning and to develop more helpful and positive </a:t>
            </a:r>
            <a:r>
              <a:rPr lang="en-GB" sz="1200" dirty="0" err="1" smtClean="0"/>
              <a:t>mindsets</a:t>
            </a:r>
            <a:r>
              <a:rPr lang="en-GB" sz="1200" dirty="0" smtClean="0"/>
              <a:t>. </a:t>
            </a:r>
          </a:p>
          <a:p>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4</a:t>
            </a:fld>
            <a:endParaRPr lang="en-GB"/>
          </a:p>
        </p:txBody>
      </p:sp>
    </p:spTree>
    <p:extLst>
      <p:ext uri="{BB962C8B-B14F-4D97-AF65-F5344CB8AC3E}">
        <p14:creationId xmlns:p14="http://schemas.microsoft.com/office/powerpoint/2010/main" val="3509038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7D08C-94AC-458A-8A1B-681C6644CEBE}" type="slidenum">
              <a:rPr lang="en-GB" smtClean="0"/>
              <a:t>47</a:t>
            </a:fld>
            <a:endParaRPr lang="en-GB"/>
          </a:p>
        </p:txBody>
      </p:sp>
    </p:spTree>
    <p:extLst>
      <p:ext uri="{BB962C8B-B14F-4D97-AF65-F5344CB8AC3E}">
        <p14:creationId xmlns:p14="http://schemas.microsoft.com/office/powerpoint/2010/main" val="1281172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7D08C-94AC-458A-8A1B-681C6644CEBE}" type="slidenum">
              <a:rPr lang="en-GB" smtClean="0"/>
              <a:t>49</a:t>
            </a:fld>
            <a:endParaRPr lang="en-GB"/>
          </a:p>
        </p:txBody>
      </p:sp>
    </p:spTree>
    <p:extLst>
      <p:ext uri="{BB962C8B-B14F-4D97-AF65-F5344CB8AC3E}">
        <p14:creationId xmlns:p14="http://schemas.microsoft.com/office/powerpoint/2010/main" val="1276230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staff aware of services </a:t>
            </a:r>
          </a:p>
        </p:txBody>
      </p:sp>
      <p:sp>
        <p:nvSpPr>
          <p:cNvPr id="4" name="Slide Number Placeholder 3"/>
          <p:cNvSpPr>
            <a:spLocks noGrp="1"/>
          </p:cNvSpPr>
          <p:nvPr>
            <p:ph type="sldNum" sz="quarter" idx="10"/>
          </p:nvPr>
        </p:nvSpPr>
        <p:spPr/>
        <p:txBody>
          <a:bodyPr/>
          <a:lstStyle/>
          <a:p>
            <a:fld id="{9637D08C-94AC-458A-8A1B-681C6644CEBE}" type="slidenum">
              <a:rPr lang="en-GB" smtClean="0"/>
              <a:t>52</a:t>
            </a:fld>
            <a:endParaRPr lang="en-GB"/>
          </a:p>
        </p:txBody>
      </p:sp>
    </p:spTree>
    <p:extLst>
      <p:ext uri="{BB962C8B-B14F-4D97-AF65-F5344CB8AC3E}">
        <p14:creationId xmlns:p14="http://schemas.microsoft.com/office/powerpoint/2010/main" val="14287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aim is to help as many schools as possible to provide wellbeing support for children and young people, preventing as many as possible from developing mental health difficulties and ensuring those with pre-existing or emerging difficulties access the right support. </a:t>
            </a:r>
            <a:r>
              <a:rPr lang="en-GB" dirty="0" smtClean="0"/>
              <a:t>We are here</a:t>
            </a:r>
            <a:r>
              <a:rPr lang="en-GB" baseline="0" dirty="0" smtClean="0"/>
              <a:t> to support and to give.</a:t>
            </a:r>
            <a:endParaRPr lang="en-GB" dirty="0"/>
          </a:p>
          <a:p>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5</a:t>
            </a:fld>
            <a:endParaRPr lang="en-GB"/>
          </a:p>
        </p:txBody>
      </p:sp>
    </p:spTree>
    <p:extLst>
      <p:ext uri="{BB962C8B-B14F-4D97-AF65-F5344CB8AC3E}">
        <p14:creationId xmlns:p14="http://schemas.microsoft.com/office/powerpoint/2010/main" val="9099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Sebrina Turner,</a:t>
            </a:r>
            <a:r>
              <a:rPr lang="en-GB" baseline="0" dirty="0" smtClean="0"/>
              <a:t> Karen smith, catchy </a:t>
            </a:r>
            <a:r>
              <a:rPr lang="en-GB" baseline="0" dirty="0" err="1" smtClean="0"/>
              <a:t>mahmood</a:t>
            </a:r>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6</a:t>
            </a:fld>
            <a:endParaRPr lang="en-GB"/>
          </a:p>
        </p:txBody>
      </p:sp>
    </p:spTree>
    <p:extLst>
      <p:ext uri="{BB962C8B-B14F-4D97-AF65-F5344CB8AC3E}">
        <p14:creationId xmlns:p14="http://schemas.microsoft.com/office/powerpoint/2010/main" val="93443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Todays</a:t>
            </a:r>
            <a:r>
              <a:rPr lang="en-GB" baseline="0" dirty="0" smtClean="0"/>
              <a:t> training</a:t>
            </a:r>
          </a:p>
          <a:p>
            <a:r>
              <a:rPr lang="en-GB" baseline="0" dirty="0" smtClean="0"/>
              <a:t>Dates to be given at the end –this </a:t>
            </a:r>
            <a:r>
              <a:rPr lang="en-GB" baseline="0" dirty="0" err="1" smtClean="0"/>
              <a:t>ppt</a:t>
            </a:r>
            <a:r>
              <a:rPr lang="en-GB" baseline="0" dirty="0" smtClean="0"/>
              <a:t> will also be sent out</a:t>
            </a:r>
          </a:p>
          <a:p>
            <a:r>
              <a:rPr lang="en-GB" baseline="0" dirty="0" smtClean="0"/>
              <a:t>Pre created measures as a give that you can use to develop an understanding of how your pupils and staff are doing</a:t>
            </a:r>
          </a:p>
          <a:p>
            <a:r>
              <a:rPr lang="en-GB" baseline="0" dirty="0" smtClean="0"/>
              <a:t>Access to our website and updates on its development</a:t>
            </a:r>
          </a:p>
          <a:p>
            <a:r>
              <a:rPr lang="en-GB" baseline="0" dirty="0" smtClean="0"/>
              <a:t>Cathy will introduce calendar</a:t>
            </a:r>
          </a:p>
          <a:p>
            <a:r>
              <a:rPr lang="en-GB" baseline="0" dirty="0" smtClean="0"/>
              <a:t>Sebrina will talk about videos for dissemination</a:t>
            </a:r>
          </a:p>
          <a:p>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8</a:t>
            </a:fld>
            <a:endParaRPr lang="en-GB"/>
          </a:p>
        </p:txBody>
      </p:sp>
    </p:spTree>
    <p:extLst>
      <p:ext uri="{BB962C8B-B14F-4D97-AF65-F5344CB8AC3E}">
        <p14:creationId xmlns:p14="http://schemas.microsoft.com/office/powerpoint/2010/main" val="55912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7D08C-94AC-458A-8A1B-681C6644CEBE}" type="slidenum">
              <a:rPr lang="en-GB" smtClean="0"/>
              <a:t>9</a:t>
            </a:fld>
            <a:endParaRPr lang="en-GB"/>
          </a:p>
        </p:txBody>
      </p:sp>
    </p:spTree>
    <p:extLst>
      <p:ext uri="{BB962C8B-B14F-4D97-AF65-F5344CB8AC3E}">
        <p14:creationId xmlns:p14="http://schemas.microsoft.com/office/powerpoint/2010/main" val="3237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and </a:t>
            </a:r>
            <a:r>
              <a:rPr lang="en-GB" dirty="0" smtClean="0"/>
              <a:t>y</a:t>
            </a:r>
          </a:p>
          <a:p>
            <a:r>
              <a:rPr lang="en-GB" dirty="0" smtClean="0"/>
              <a:t>Co-regulation, calm, </a:t>
            </a:r>
            <a:r>
              <a:rPr lang="en-GB" dirty="0" err="1" smtClean="0"/>
              <a:t>connectionour</a:t>
            </a:r>
            <a:r>
              <a:rPr lang="en-GB" dirty="0" smtClean="0"/>
              <a:t> </a:t>
            </a:r>
            <a:r>
              <a:rPr lang="en-GB" dirty="0"/>
              <a:t>school!</a:t>
            </a:r>
          </a:p>
        </p:txBody>
      </p:sp>
      <p:sp>
        <p:nvSpPr>
          <p:cNvPr id="4" name="Slide Number Placeholder 3"/>
          <p:cNvSpPr>
            <a:spLocks noGrp="1"/>
          </p:cNvSpPr>
          <p:nvPr>
            <p:ph type="sldNum" sz="quarter" idx="10"/>
          </p:nvPr>
        </p:nvSpPr>
        <p:spPr/>
        <p:txBody>
          <a:bodyPr/>
          <a:lstStyle/>
          <a:p>
            <a:fld id="{9637D08C-94AC-458A-8A1B-681C6644CEBE}" type="slidenum">
              <a:rPr lang="en-GB" smtClean="0"/>
              <a:t>10</a:t>
            </a:fld>
            <a:endParaRPr lang="en-GB"/>
          </a:p>
        </p:txBody>
      </p:sp>
    </p:spTree>
    <p:extLst>
      <p:ext uri="{BB962C8B-B14F-4D97-AF65-F5344CB8AC3E}">
        <p14:creationId xmlns:p14="http://schemas.microsoft.com/office/powerpoint/2010/main" val="394304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working on how we </a:t>
            </a:r>
            <a:r>
              <a:rPr lang="en-GB" dirty="0" smtClean="0"/>
              <a:t>adapt this to the C-19 recovery theory. We will be giving to support each of these areas over the next year. </a:t>
            </a:r>
            <a:r>
              <a:rPr lang="en-GB" dirty="0" err="1" smtClean="0"/>
              <a:t>Eg</a:t>
            </a:r>
            <a:r>
              <a:rPr lang="en-GB" dirty="0" smtClean="0"/>
              <a:t> pupil voice. Parent voice. Giving of resources and activities, monitoring impact. </a:t>
            </a:r>
            <a:endParaRPr lang="en-GB" dirty="0"/>
          </a:p>
        </p:txBody>
      </p:sp>
      <p:sp>
        <p:nvSpPr>
          <p:cNvPr id="4" name="Slide Number Placeholder 3"/>
          <p:cNvSpPr>
            <a:spLocks noGrp="1"/>
          </p:cNvSpPr>
          <p:nvPr>
            <p:ph type="sldNum" sz="quarter" idx="10"/>
          </p:nvPr>
        </p:nvSpPr>
        <p:spPr/>
        <p:txBody>
          <a:bodyPr/>
          <a:lstStyle/>
          <a:p>
            <a:fld id="{9637D08C-94AC-458A-8A1B-681C6644CEBE}" type="slidenum">
              <a:rPr lang="en-GB" smtClean="0"/>
              <a:t>11</a:t>
            </a:fld>
            <a:endParaRPr lang="en-GB"/>
          </a:p>
        </p:txBody>
      </p:sp>
    </p:spTree>
    <p:extLst>
      <p:ext uri="{BB962C8B-B14F-4D97-AF65-F5344CB8AC3E}">
        <p14:creationId xmlns:p14="http://schemas.microsoft.com/office/powerpoint/2010/main" val="7914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402365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413793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452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90534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2566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286714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427725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332784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310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60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256191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78E45F-0990-49A0-8CA5-B49E8DA4CEE0}"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15048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78E45F-0990-49A0-8CA5-B49E8DA4CEE0}"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31025487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78E45F-0990-49A0-8CA5-B49E8DA4CEE0}" type="datetimeFigureOut">
              <a:rPr lang="en-GB" smtClean="0"/>
              <a:t>04/11/2020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32398106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78E45F-0990-49A0-8CA5-B49E8DA4CEE0}" type="datetimeFigureOut">
              <a:rPr lang="en-GB" smtClean="0"/>
              <a:t>04/11/2020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125185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8E45F-0990-49A0-8CA5-B49E8DA4CEE0}" type="datetimeFigureOut">
              <a:rPr lang="en-GB" smtClean="0"/>
              <a:t>04/11/2020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6996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78E45F-0990-49A0-8CA5-B49E8DA4CEE0}"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41703904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78E45F-0990-49A0-8CA5-B49E8DA4CEE0}"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04E273-DCCF-422F-8644-1D00E8728AC4}" type="slidenum">
              <a:rPr lang="en-GB" smtClean="0"/>
              <a:t>‹#›</a:t>
            </a:fld>
            <a:endParaRPr lang="en-GB"/>
          </a:p>
        </p:txBody>
      </p:sp>
    </p:spTree>
    <p:extLst>
      <p:ext uri="{BB962C8B-B14F-4D97-AF65-F5344CB8AC3E}">
        <p14:creationId xmlns:p14="http://schemas.microsoft.com/office/powerpoint/2010/main" val="402339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8E45F-0990-49A0-8CA5-B49E8DA4CEE0}" type="datetimeFigureOut">
              <a:rPr lang="en-GB" smtClean="0"/>
              <a:t>04/11/2020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04E273-DCCF-422F-8644-1D00E8728AC4}" type="slidenum">
              <a:rPr lang="en-GB" smtClean="0"/>
              <a:t>‹#›</a:t>
            </a:fld>
            <a:endParaRPr lang="en-GB"/>
          </a:p>
        </p:txBody>
      </p:sp>
    </p:spTree>
    <p:extLst>
      <p:ext uri="{BB962C8B-B14F-4D97-AF65-F5344CB8AC3E}">
        <p14:creationId xmlns:p14="http://schemas.microsoft.com/office/powerpoint/2010/main" val="3840333463"/>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hyperlink" Target="https://educationendowmentfoundation.org.uk/public/files/Publications/Metacognition/EEF_Metacognition_and_self-regulated_learning.pdf" TargetMode="External"/><Relationship Id="rId3" Type="http://schemas.openxmlformats.org/officeDocument/2006/relationships/hyperlink" Target="https://www.bps.org.uk/sites/www.bps.org.uk/files/Member%20Networks/Divisions/DECP/Teacher%20resilience%20during%20coronavirus%20school%20closures.pdf" TargetMode="External"/><Relationship Id="rId7" Type="http://schemas.openxmlformats.org/officeDocument/2006/relationships/hyperlink" Target="https://www.boingboing.org.uk/academic-resilience-approach/"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assets.publishing.service.gov.uk/government/uploads/system/uploads/attachment_data/file/805781/Relationships_Education__Relationships_and_Sex_Education__RSE__and_Health_Education.pdf" TargetMode="External"/><Relationship Id="rId5" Type="http://schemas.openxmlformats.org/officeDocument/2006/relationships/hyperlink" Target="https://www.elsanetwork.org/" TargetMode="External"/><Relationship Id="rId4" Type="http://schemas.openxmlformats.org/officeDocument/2006/relationships/hyperlink" Target="https://educationendowmentfoundation.org.uk/tools/guidance-reports/social-and-emotional-learning/" TargetMode="External"/><Relationship Id="rId9" Type="http://schemas.openxmlformats.org/officeDocument/2006/relationships/hyperlink" Target="https://thepsychologist.bps.org.uk/schools-really-ou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www.sendgateway.org.uk/whole-school-send/find-wss-resources.html"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www.autism.org.uk/about/strategies/social-stories-comic-strips.asp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0.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0.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20.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hildline.org.uk/info-advice/your-feelings/anxiety-stress-panic/worries-about-the-world/coronavirus/" TargetMode="External"/><Relationship Id="rId2" Type="http://schemas.openxmlformats.org/officeDocument/2006/relationships/hyperlink" Target="https://youngminds.org.uk/blog/looking-after-your-mental-health-while-self-isolating/" TargetMode="External"/><Relationship Id="rId1" Type="http://schemas.openxmlformats.org/officeDocument/2006/relationships/slideLayout" Target="../slideLayouts/slideLayout2.xml"/><Relationship Id="rId5" Type="http://schemas.openxmlformats.org/officeDocument/2006/relationships/hyperlink" Target="https://www.bbc.co.uk/bitesize/support" TargetMode="External"/><Relationship Id="rId4" Type="http://schemas.openxmlformats.org/officeDocument/2006/relationships/hyperlink" Target="https://www.childline.org.uk/toolbox/calm-zo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www.kooth.com/" TargetMode="External"/><Relationship Id="rId2" Type="http://schemas.openxmlformats.org/officeDocument/2006/relationships/hyperlink" Target="https://www.asklion.co.uk/kb5/nottingham/directory/advice.page?id=b0JrlYM3_3I"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http://www.challengenottingham.co.uk/" TargetMode="External"/><Relationship Id="rId2" Type="http://schemas.openxmlformats.org/officeDocument/2006/relationships/hyperlink" Target="mailto:cathy@challengenottingham.co.uk" TargetMode="Externa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hyperlink" Target="https://eur03.safelinks.protection.outlook.com/?url=http%3A%2F%2Fbit.ly%2FChalleNGeTFW&amp;data=04%7C01%7Ccathy.mahmood%40ntu.ac.uk%7C0f5516fab567481c073308d8740bd63b%7C8acbc2c5c8ed42c78169ba438a0dbe2f%7C0%7C0%7C637386941492015260%7CUnknown%7CTWFpbGZsb3d8eyJWIjoiMC4wLjAwMDAiLCJQIjoiV2luMzIiLCJBTiI6Ik1haWwiLCJXVCI6Mn0%3D%7C1000&amp;sdata=CCNF%2BOaf4f3DROLtL3vnqUkkZgoI5nWnBF1qwOyz3JE%3D&amp;reserved=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8.xml"/><Relationship Id="rId1" Type="http://schemas.openxmlformats.org/officeDocument/2006/relationships/video" Target="https://www.youtube.com/embed/fXdn3rLTVX0"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youtu.be/ItFuKV9ctAs" TargetMode="External"/><Relationship Id="rId3" Type="http://schemas.openxmlformats.org/officeDocument/2006/relationships/hyperlink" Target="https://youtu.be/C07W7UicSkQ" TargetMode="External"/><Relationship Id="rId7" Type="http://schemas.openxmlformats.org/officeDocument/2006/relationships/hyperlink" Target="https://youtu.be/hOHLZEK7vVI" TargetMode="External"/><Relationship Id="rId2" Type="http://schemas.openxmlformats.org/officeDocument/2006/relationships/hyperlink" Target="https://www.youtube.com/results?search_query=%23NottinghamYouveBeenMissed" TargetMode="External"/><Relationship Id="rId1" Type="http://schemas.openxmlformats.org/officeDocument/2006/relationships/slideLayout" Target="../slideLayouts/slideLayout18.xml"/><Relationship Id="rId6" Type="http://schemas.openxmlformats.org/officeDocument/2006/relationships/hyperlink" Target="https://youtu.be/9oCQ8HGEltE" TargetMode="External"/><Relationship Id="rId5" Type="http://schemas.openxmlformats.org/officeDocument/2006/relationships/hyperlink" Target="https://youtu.be/6qcW0QZsPAs" TargetMode="External"/><Relationship Id="rId10" Type="http://schemas.openxmlformats.org/officeDocument/2006/relationships/hyperlink" Target="https://youtu.be/atCSNw6PGDE" TargetMode="External"/><Relationship Id="rId4" Type="http://schemas.openxmlformats.org/officeDocument/2006/relationships/hyperlink" Target="https://youtu.be/8UYSPjmmz8E" TargetMode="External"/><Relationship Id="rId9" Type="http://schemas.openxmlformats.org/officeDocument/2006/relationships/hyperlink" Target="https://youtu.be/YTvnhdOOWJE" TargetMode="Externa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2" Type="http://schemas.openxmlformats.org/officeDocument/2006/relationships/hyperlink" Target="https://forms.office.com/Pages/ResponsePage.aspx?id=vRE2qqwTrEeCBwD7nqRO3thpDwz2x4RDr6hSPmZ7Ze5UREYyNk9NTzA5SEs4M1pSMzVRSURFNVc1TC4u" TargetMode="Externa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forms.office.com/Pages/ShareFormPage.aspx?id=vRE2qqwTrEeCBwD7nqRO3thpDwz2x4RDr6hSPmZ7Ze5UOVRLWVc2SFpQODdDQjFEUjBUSzJBRkQxTC4u&amp;sharetoken=zC27gBO7JoiaKLSm55NJ"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Well-being Return </a:t>
            </a:r>
            <a:r>
              <a:rPr lang="en-GB" dirty="0"/>
              <a:t>4</a:t>
            </a:r>
            <a:r>
              <a:rPr lang="en-GB" dirty="0" smtClean="0"/>
              <a:t> </a:t>
            </a:r>
            <a:r>
              <a:rPr lang="en-GB" dirty="0"/>
              <a:t>Education</a:t>
            </a:r>
          </a:p>
        </p:txBody>
      </p:sp>
      <p:sp>
        <p:nvSpPr>
          <p:cNvPr id="3" name="Subtitle 2"/>
          <p:cNvSpPr>
            <a:spLocks noGrp="1"/>
          </p:cNvSpPr>
          <p:nvPr>
            <p:ph type="subTitle" idx="1"/>
          </p:nvPr>
        </p:nvSpPr>
        <p:spPr/>
        <p:txBody>
          <a:bodyPr>
            <a:noAutofit/>
          </a:bodyPr>
          <a:lstStyle/>
          <a:p>
            <a:r>
              <a:rPr lang="en-GB" sz="3600" dirty="0"/>
              <a:t>Dr Maddi Popoola</a:t>
            </a:r>
          </a:p>
          <a:p>
            <a:r>
              <a:rPr lang="en-GB" sz="3600" dirty="0"/>
              <a:t>Nottingham City Council</a:t>
            </a:r>
          </a:p>
        </p:txBody>
      </p:sp>
      <p:pic>
        <p:nvPicPr>
          <p:cNvPr id="4" name="Content Placeholder 4" descr="A close up of a sign&#10;&#10;Description automatically generated">
            <a:extLst>
              <a:ext uri="{FF2B5EF4-FFF2-40B4-BE49-F238E27FC236}">
                <a16:creationId xmlns:a16="http://schemas.microsoft.com/office/drawing/2014/main" id="{2424052B-8CF1-754B-9318-F2B712ACB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47" y="4374132"/>
            <a:ext cx="3073538" cy="2090007"/>
          </a:xfrm>
          <a:prstGeom prst="rect">
            <a:avLst/>
          </a:prstGeom>
        </p:spPr>
      </p:pic>
    </p:spTree>
    <p:extLst>
      <p:ext uri="{BB962C8B-B14F-4D97-AF65-F5344CB8AC3E}">
        <p14:creationId xmlns:p14="http://schemas.microsoft.com/office/powerpoint/2010/main" val="3641644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F054EF5-EFE6-45A2-834C-0F0931F39F1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CFE3C88A-FEDB-4B9C-94EE-5026B326B3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D51D9B-0E7C-44D3-9215-81F9915232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16EFB339-1D4E-4824-A20B-AF30D07CF7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00030831-8136-4C61-8F00-6F190C5AEB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B14B360-4798-467E-ADE9-756959EC52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9433F2F7-DA21-430A-A31C-D529D9C6A1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0B24FFF9-F75D-4A88-90F8-D2D7BBB8E89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0A2A2C4-404D-431C-8F9A-227932A42E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4661DBE2-1BC5-463F-BBB8-199B890D1C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10A6E70-F0B9-4E3D-9A78-2D2FEE5DF3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66FB331-FE7F-4E81-9B45-099DA4BEDBAD}"/>
              </a:ext>
            </a:extLst>
          </p:cNvPr>
          <p:cNvPicPr>
            <a:picLocks noGrp="1" noChangeAspect="1"/>
          </p:cNvPicPr>
          <p:nvPr>
            <p:ph idx="1"/>
          </p:nvPr>
        </p:nvPicPr>
        <p:blipFill>
          <a:blip r:embed="rId3"/>
          <a:stretch>
            <a:fillRect/>
          </a:stretch>
        </p:blipFill>
        <p:spPr>
          <a:xfrm>
            <a:off x="2794502" y="1131994"/>
            <a:ext cx="6604872" cy="4590386"/>
          </a:xfrm>
          <a:prstGeom prst="rect">
            <a:avLst/>
          </a:prstGeom>
        </p:spPr>
      </p:pic>
    </p:spTree>
    <p:extLst>
      <p:ext uri="{BB962C8B-B14F-4D97-AF65-F5344CB8AC3E}">
        <p14:creationId xmlns:p14="http://schemas.microsoft.com/office/powerpoint/2010/main" val="1478818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9DAA8E-29BD-4467-AA8E-2AF63F4C5E98}"/>
              </a:ext>
            </a:extLst>
          </p:cNvPr>
          <p:cNvGrpSpPr/>
          <p:nvPr/>
        </p:nvGrpSpPr>
        <p:grpSpPr>
          <a:xfrm>
            <a:off x="1575413" y="815248"/>
            <a:ext cx="7799942" cy="6042752"/>
            <a:chOff x="2992619" y="1032469"/>
            <a:chExt cx="6226612" cy="5545474"/>
          </a:xfrm>
        </p:grpSpPr>
        <p:sp>
          <p:nvSpPr>
            <p:cNvPr id="5" name="Oval 4">
              <a:extLst>
                <a:ext uri="{FF2B5EF4-FFF2-40B4-BE49-F238E27FC236}">
                  <a16:creationId xmlns:a16="http://schemas.microsoft.com/office/drawing/2014/main" id="{7AD81696-A418-4D2D-82FA-6F71C0AE9BB8}"/>
                </a:ext>
              </a:extLst>
            </p:cNvPr>
            <p:cNvSpPr>
              <a:spLocks noChangeAspect="1"/>
            </p:cNvSpPr>
            <p:nvPr/>
          </p:nvSpPr>
          <p:spPr>
            <a:xfrm>
              <a:off x="3396000" y="1177943"/>
              <a:ext cx="5400000" cy="5400000"/>
            </a:xfrm>
            <a:prstGeom prst="ellipse">
              <a:avLst/>
            </a:prstGeom>
            <a:solidFill>
              <a:srgbClr val="78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on, anger </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3E0A94D1-06B8-4584-86BB-340F3C215D71}"/>
                </a:ext>
              </a:extLst>
            </p:cNvPr>
            <p:cNvSpPr>
              <a:spLocks noChangeAspect="1"/>
            </p:cNvSpPr>
            <p:nvPr/>
          </p:nvSpPr>
          <p:spPr>
            <a:xfrm>
              <a:off x="4836000" y="2617943"/>
              <a:ext cx="2520000" cy="2520000"/>
            </a:xfrm>
            <a:prstGeom prst="ellipse">
              <a:avLst/>
            </a:prstGeom>
            <a:solidFill>
              <a:srgbClr val="293C6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FD72B0A7-68FA-49E5-8BEA-B6C9079FA753}"/>
                </a:ext>
              </a:extLst>
            </p:cNvPr>
            <p:cNvCxnSpPr>
              <a:stCxn id="6" idx="0"/>
            </p:cNvCxnSpPr>
            <p:nvPr/>
          </p:nvCxnSpPr>
          <p:spPr>
            <a:xfrm flipV="1">
              <a:off x="6096000" y="1032469"/>
              <a:ext cx="0" cy="15854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B7EF8B-E2F7-4C8F-95ED-979E8645D0D5}"/>
                </a:ext>
              </a:extLst>
            </p:cNvPr>
            <p:cNvCxnSpPr>
              <a:cxnSpLocks/>
            </p:cNvCxnSpPr>
            <p:nvPr/>
          </p:nvCxnSpPr>
          <p:spPr>
            <a:xfrm flipV="1">
              <a:off x="7057292" y="2121877"/>
              <a:ext cx="1242646" cy="9335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7026CD-0B01-4B3B-8579-D9BC9EC86E5C}"/>
                </a:ext>
              </a:extLst>
            </p:cNvPr>
            <p:cNvCxnSpPr>
              <a:cxnSpLocks/>
            </p:cNvCxnSpPr>
            <p:nvPr/>
          </p:nvCxnSpPr>
          <p:spPr>
            <a:xfrm>
              <a:off x="7367723" y="4127217"/>
              <a:ext cx="1416554" cy="32755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F66D53-3436-452C-84FC-F4AD8999BF4B}"/>
                </a:ext>
              </a:extLst>
            </p:cNvPr>
            <p:cNvCxnSpPr>
              <a:cxnSpLocks/>
            </p:cNvCxnSpPr>
            <p:nvPr/>
          </p:nvCxnSpPr>
          <p:spPr>
            <a:xfrm flipH="1" flipV="1">
              <a:off x="6670431" y="4992469"/>
              <a:ext cx="720738" cy="1384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0EADCA-04C5-4603-8F04-4FC3CDECB370}"/>
                </a:ext>
              </a:extLst>
            </p:cNvPr>
            <p:cNvCxnSpPr>
              <a:cxnSpLocks/>
            </p:cNvCxnSpPr>
            <p:nvPr/>
          </p:nvCxnSpPr>
          <p:spPr>
            <a:xfrm flipV="1">
              <a:off x="4859446" y="4992469"/>
              <a:ext cx="662123" cy="1384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B0514D-3AA5-4916-A21D-3FB81FBB1116}"/>
                </a:ext>
              </a:extLst>
            </p:cNvPr>
            <p:cNvCxnSpPr>
              <a:cxnSpLocks/>
            </p:cNvCxnSpPr>
            <p:nvPr/>
          </p:nvCxnSpPr>
          <p:spPr>
            <a:xfrm flipV="1">
              <a:off x="3374684" y="4122884"/>
              <a:ext cx="1449593" cy="3553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631002-2927-4DBE-A48F-54C8E5899EC5}"/>
                </a:ext>
              </a:extLst>
            </p:cNvPr>
            <p:cNvCxnSpPr>
              <a:cxnSpLocks/>
            </p:cNvCxnSpPr>
            <p:nvPr/>
          </p:nvCxnSpPr>
          <p:spPr>
            <a:xfrm flipH="1" flipV="1">
              <a:off x="3985846" y="2121878"/>
              <a:ext cx="1113692" cy="9335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45C5D75-44B4-436E-9191-406E2B2E76D7}"/>
                </a:ext>
              </a:extLst>
            </p:cNvPr>
            <p:cNvSpPr txBox="1"/>
            <p:nvPr/>
          </p:nvSpPr>
          <p:spPr>
            <a:xfrm>
              <a:off x="5821993" y="1486888"/>
              <a:ext cx="2380468" cy="1200329"/>
            </a:xfrm>
            <a:prstGeom prst="rect">
              <a:avLst/>
            </a:prstGeom>
            <a:noFill/>
          </p:spPr>
          <p:txBody>
            <a:bodyPr wrap="square">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Curriculum,</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teaching and</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learning </a:t>
              </a:r>
              <a:r>
                <a:rPr lang="en-US" sz="1200" dirty="0">
                  <a:latin typeface="Open Sans" panose="020B0606030504020204" pitchFamily="34" charset="0"/>
                  <a:ea typeface="Open Sans" panose="020B0606030504020204" pitchFamily="34" charset="0"/>
                  <a:cs typeface="Open Sans" panose="020B0606030504020204" pitchFamily="34" charset="0"/>
                </a:rPr>
                <a:t>to promote</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resilience and support</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social and emotional</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learning</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19E5BA83-2E57-4305-ACDB-D0C7239174ED}"/>
                </a:ext>
              </a:extLst>
            </p:cNvPr>
            <p:cNvSpPr txBox="1"/>
            <p:nvPr/>
          </p:nvSpPr>
          <p:spPr>
            <a:xfrm>
              <a:off x="6838763" y="3027370"/>
              <a:ext cx="2380468" cy="830997"/>
            </a:xfrm>
            <a:prstGeom prst="rect">
              <a:avLst/>
            </a:prstGeom>
            <a:noFill/>
          </p:spPr>
          <p:txBody>
            <a:bodyPr wrap="square">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Enabling</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student voice</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to influence</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decisions</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BF38292F-8638-40CC-A970-7786C495890C}"/>
                </a:ext>
              </a:extLst>
            </p:cNvPr>
            <p:cNvSpPr txBox="1"/>
            <p:nvPr/>
          </p:nvSpPr>
          <p:spPr>
            <a:xfrm>
              <a:off x="6436848" y="4550963"/>
              <a:ext cx="2380468" cy="1015663"/>
            </a:xfrm>
            <a:prstGeom prst="rect">
              <a:avLst/>
            </a:prstGeom>
            <a:noFill/>
          </p:spPr>
          <p:txBody>
            <a:bodyPr wrap="square">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Staff</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development</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to support their own</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wellbeing and that</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of students</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3072A219-DEA0-4137-B240-75D928E9CEEE}"/>
                </a:ext>
              </a:extLst>
            </p:cNvPr>
            <p:cNvSpPr txBox="1"/>
            <p:nvPr/>
          </p:nvSpPr>
          <p:spPr>
            <a:xfrm>
              <a:off x="4905766" y="5567879"/>
              <a:ext cx="2380468" cy="646331"/>
            </a:xfrm>
            <a:prstGeom prst="rect">
              <a:avLst/>
            </a:prstGeom>
            <a:noFill/>
          </p:spPr>
          <p:txBody>
            <a:bodyPr wrap="square">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Identify need and</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monitoring impact </a:t>
              </a:r>
              <a:r>
                <a:rPr lang="en-US" sz="1200" dirty="0">
                  <a:latin typeface="Open Sans" panose="020B0606030504020204" pitchFamily="34" charset="0"/>
                  <a:ea typeface="Open Sans" panose="020B0606030504020204" pitchFamily="34" charset="0"/>
                  <a:cs typeface="Open Sans" panose="020B0606030504020204" pitchFamily="34" charset="0"/>
                </a:rPr>
                <a:t>of</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interventions</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18A0B612-0831-40BB-927D-29470EDE86A0}"/>
                </a:ext>
              </a:extLst>
            </p:cNvPr>
            <p:cNvSpPr txBox="1"/>
            <p:nvPr/>
          </p:nvSpPr>
          <p:spPr>
            <a:xfrm>
              <a:off x="3329549" y="4766277"/>
              <a:ext cx="2380468" cy="461665"/>
            </a:xfrm>
            <a:prstGeom prst="rect">
              <a:avLst/>
            </a:prstGeom>
            <a:noFill/>
          </p:spPr>
          <p:txBody>
            <a:bodyPr wrap="square">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Working with</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parents/carers</a:t>
              </a:r>
              <a:endParaRPr lang="en-GB" sz="1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94F9F26F-787B-4992-BF86-6F5AE9BDB17A}"/>
                </a:ext>
              </a:extLst>
            </p:cNvPr>
            <p:cNvSpPr txBox="1"/>
            <p:nvPr/>
          </p:nvSpPr>
          <p:spPr>
            <a:xfrm>
              <a:off x="2992619" y="3009002"/>
              <a:ext cx="2380468" cy="830997"/>
            </a:xfrm>
            <a:prstGeom prst="rect">
              <a:avLst/>
            </a:prstGeom>
            <a:noFill/>
          </p:spPr>
          <p:txBody>
            <a:bodyPr wrap="square">
              <a:spAutoFi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Targeted</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support </a:t>
              </a:r>
              <a:r>
                <a:rPr lang="en-US" sz="1200" dirty="0">
                  <a:latin typeface="Open Sans" panose="020B0606030504020204" pitchFamily="34" charset="0"/>
                  <a:ea typeface="Open Sans" panose="020B0606030504020204" pitchFamily="34" charset="0"/>
                  <a:cs typeface="Open Sans" panose="020B0606030504020204" pitchFamily="34" charset="0"/>
                </a:rPr>
                <a:t>and</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Appropriate</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referral</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0DB852D7-6C4C-47F3-91CF-32C8DFD7ACC6}"/>
                </a:ext>
              </a:extLst>
            </p:cNvPr>
            <p:cNvSpPr txBox="1"/>
            <p:nvPr/>
          </p:nvSpPr>
          <p:spPr>
            <a:xfrm>
              <a:off x="4028494" y="1632473"/>
              <a:ext cx="2380468" cy="830997"/>
            </a:xfrm>
            <a:prstGeom prst="rect">
              <a:avLst/>
            </a:prstGeom>
            <a:noFill/>
          </p:spPr>
          <p:txBody>
            <a:bodyPr wrap="square">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An </a:t>
              </a:r>
              <a:r>
                <a:rPr lang="en-US" sz="1200" b="1" dirty="0">
                  <a:latin typeface="Open Sans" panose="020B0606030504020204" pitchFamily="34" charset="0"/>
                  <a:ea typeface="Open Sans" panose="020B0606030504020204" pitchFamily="34" charset="0"/>
                  <a:cs typeface="Open Sans" panose="020B0606030504020204" pitchFamily="34" charset="0"/>
                </a:rPr>
                <a:t>ethos and</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environment </a:t>
              </a:r>
              <a:r>
                <a:rPr lang="en-US" sz="1200" dirty="0">
                  <a:latin typeface="Open Sans" panose="020B0606030504020204" pitchFamily="34" charset="0"/>
                  <a:ea typeface="Open Sans" panose="020B0606030504020204" pitchFamily="34" charset="0"/>
                  <a:cs typeface="Open Sans" panose="020B0606030504020204" pitchFamily="34" charset="0"/>
                </a:rPr>
                <a:t>that</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Promotes respect</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And values diversity</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9036115E-2467-4D5D-808A-2C51A0FAED8C}"/>
                </a:ext>
              </a:extLst>
            </p:cNvPr>
            <p:cNvSpPr txBox="1"/>
            <p:nvPr/>
          </p:nvSpPr>
          <p:spPr>
            <a:xfrm>
              <a:off x="4845593" y="3519155"/>
              <a:ext cx="2506760" cy="830997"/>
            </a:xfrm>
            <a:prstGeom prst="rect">
              <a:avLst/>
            </a:prstGeom>
            <a:noFill/>
          </p:spPr>
          <p:txBody>
            <a:bodyPr wrap="square">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Leadership and management</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supports and champions</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efforts to promote emotional</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and wellbeing</a:t>
              </a:r>
              <a:endPar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 name="TextBox 1"/>
          <p:cNvSpPr txBox="1"/>
          <p:nvPr/>
        </p:nvSpPr>
        <p:spPr>
          <a:xfrm>
            <a:off x="147978" y="57250"/>
            <a:ext cx="9190792" cy="1446550"/>
          </a:xfrm>
          <a:prstGeom prst="rect">
            <a:avLst/>
          </a:prstGeom>
          <a:noFill/>
        </p:spPr>
        <p:txBody>
          <a:bodyPr wrap="square" rtlCol="0">
            <a:spAutoFit/>
          </a:bodyPr>
          <a:lstStyle/>
          <a:p>
            <a:r>
              <a:rPr lang="en-GB" sz="4400" dirty="0"/>
              <a:t>A familiar structure to support wellbeing…..</a:t>
            </a:r>
          </a:p>
        </p:txBody>
      </p:sp>
    </p:spTree>
    <p:extLst>
      <p:ext uri="{BB962C8B-B14F-4D97-AF65-F5344CB8AC3E}">
        <p14:creationId xmlns:p14="http://schemas.microsoft.com/office/powerpoint/2010/main" val="423024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77334" y="609599"/>
            <a:ext cx="3843375" cy="5545667"/>
          </a:xfrm>
        </p:spPr>
        <p:txBody>
          <a:bodyPr anchor="ctr">
            <a:normAutofit/>
          </a:bodyPr>
          <a:lstStyle/>
          <a:p>
            <a:pPr>
              <a:lnSpc>
                <a:spcPct val="90000"/>
              </a:lnSpc>
            </a:pPr>
            <a:r>
              <a:rPr lang="en-US" sz="3100">
                <a:ln w="0">
                  <a:solidFill>
                    <a:srgbClr val="7030A0"/>
                  </a:solidFill>
                </a:ln>
                <a:solidFill>
                  <a:schemeClr val="tx1">
                    <a:lumMod val="85000"/>
                    <a:lumOff val="15000"/>
                  </a:schemeClr>
                </a:solidFill>
              </a:rPr>
              <a:t/>
            </a:r>
            <a:br>
              <a:rPr lang="en-US" sz="3100">
                <a:ln w="0">
                  <a:solidFill>
                    <a:srgbClr val="7030A0"/>
                  </a:solidFill>
                </a:ln>
                <a:solidFill>
                  <a:schemeClr val="tx1">
                    <a:lumMod val="85000"/>
                    <a:lumOff val="15000"/>
                  </a:schemeClr>
                </a:solidFill>
              </a:rPr>
            </a:br>
            <a:r>
              <a:rPr lang="en-US" sz="3100" b="1">
                <a:ln w="0">
                  <a:solidFill>
                    <a:srgbClr val="7030A0"/>
                  </a:solidFill>
                </a:ln>
                <a:solidFill>
                  <a:schemeClr val="tx1">
                    <a:lumMod val="85000"/>
                    <a:lumOff val="15000"/>
                  </a:schemeClr>
                </a:solidFill>
              </a:rPr>
              <a:t>Emotional Health and Resilience Charter</a:t>
            </a:r>
            <a:br>
              <a:rPr lang="en-US" sz="3100" b="1">
                <a:ln w="0">
                  <a:solidFill>
                    <a:srgbClr val="7030A0"/>
                  </a:solidFill>
                </a:ln>
                <a:solidFill>
                  <a:schemeClr val="tx1">
                    <a:lumMod val="85000"/>
                    <a:lumOff val="15000"/>
                  </a:schemeClr>
                </a:solidFill>
              </a:rPr>
            </a:br>
            <a:r>
              <a:rPr lang="en-US" sz="3100" i="1">
                <a:solidFill>
                  <a:schemeClr val="tx1">
                    <a:lumMod val="85000"/>
                    <a:lumOff val="15000"/>
                  </a:schemeClr>
                </a:solidFill>
              </a:rPr>
              <a:t>“As a school, we recognise that our children have to thrive emotionally before they can thrive academically and achieve” </a:t>
            </a:r>
            <a:r>
              <a:rPr lang="en-US" sz="3100">
                <a:solidFill>
                  <a:schemeClr val="tx1">
                    <a:lumMod val="85000"/>
                    <a:lumOff val="15000"/>
                  </a:schemeClr>
                </a:solidFill>
              </a:rPr>
              <a:t/>
            </a:r>
            <a:br>
              <a:rPr lang="en-US" sz="3100">
                <a:solidFill>
                  <a:schemeClr val="tx1">
                    <a:lumMod val="85000"/>
                    <a:lumOff val="15000"/>
                  </a:schemeClr>
                </a:solidFill>
              </a:rPr>
            </a:br>
            <a:endParaRPr lang="en-GB" sz="3100">
              <a:solidFill>
                <a:schemeClr val="tx1">
                  <a:lumMod val="85000"/>
                  <a:lumOff val="15000"/>
                </a:schemeClr>
              </a:solidFill>
            </a:endParaRPr>
          </a:p>
        </p:txBody>
      </p:sp>
      <p:sp>
        <p:nvSpPr>
          <p:cNvPr id="3" name="Content Placeholder 2"/>
          <p:cNvSpPr>
            <a:spLocks noGrp="1"/>
          </p:cNvSpPr>
          <p:nvPr>
            <p:ph idx="1"/>
          </p:nvPr>
        </p:nvSpPr>
        <p:spPr>
          <a:xfrm>
            <a:off x="6116084" y="609600"/>
            <a:ext cx="5511296" cy="5545667"/>
          </a:xfrm>
        </p:spPr>
        <p:txBody>
          <a:bodyPr anchor="ctr">
            <a:normAutofit/>
          </a:bodyPr>
          <a:lstStyle/>
          <a:p>
            <a:r>
              <a:rPr lang="en-US">
                <a:solidFill>
                  <a:srgbClr val="FFFFFF"/>
                </a:solidFill>
              </a:rPr>
              <a:t>Formed in 2018 through a partnership of local agencies, including CAMHS, Nottingham Community Nursing, Behaviour Support, EPS, Education Partnerships, Equation and the Nottingham Youth Council. </a:t>
            </a:r>
          </a:p>
          <a:p>
            <a:r>
              <a:rPr lang="en-US">
                <a:solidFill>
                  <a:srgbClr val="FFFFFF"/>
                </a:solidFill>
              </a:rPr>
              <a:t>Schools show their commitment to promoting positive mental health and emotional wellbeing by signing up to the charter. </a:t>
            </a:r>
          </a:p>
          <a:p>
            <a:r>
              <a:rPr lang="en-US">
                <a:solidFill>
                  <a:srgbClr val="FFFFFF"/>
                </a:solidFill>
              </a:rPr>
              <a:t>They then audit provision and set actions to achieve positive outcomes, supported by the Emotional Health and Wellbeing consultants.</a:t>
            </a:r>
          </a:p>
          <a:p>
            <a:endParaRPr lang="en-US">
              <a:solidFill>
                <a:srgbClr val="FFFFFF"/>
              </a:solidFill>
            </a:endParaRPr>
          </a:p>
          <a:p>
            <a:endParaRPr lang="en-GB">
              <a:solidFill>
                <a:srgbClr val="FFFFFF"/>
              </a:solidFill>
            </a:endParaRPr>
          </a:p>
        </p:txBody>
      </p:sp>
    </p:spTree>
    <p:extLst>
      <p:ext uri="{BB962C8B-B14F-4D97-AF65-F5344CB8AC3E}">
        <p14:creationId xmlns:p14="http://schemas.microsoft.com/office/powerpoint/2010/main" val="1468636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normAutofit/>
          </a:bodyPr>
          <a:lstStyle/>
          <a:p>
            <a:pPr>
              <a:lnSpc>
                <a:spcPct val="90000"/>
              </a:lnSpc>
            </a:pPr>
            <a:r>
              <a:rPr lang="en-US" sz="2800">
                <a:ln w="0">
                  <a:solidFill>
                    <a:srgbClr val="7030A0"/>
                  </a:solidFill>
                </a:ln>
              </a:rPr>
              <a:t>Emotional Health and Resilience Charter </a:t>
            </a:r>
            <a:r>
              <a:rPr lang="en-GB" sz="2800">
                <a:ln w="0">
                  <a:solidFill>
                    <a:srgbClr val="7030A0"/>
                  </a:solidFill>
                </a:ln>
              </a:rPr>
              <a:t/>
            </a:r>
            <a:br>
              <a:rPr lang="en-GB" sz="2800">
                <a:ln w="0">
                  <a:solidFill>
                    <a:srgbClr val="7030A0"/>
                  </a:solidFill>
                </a:ln>
              </a:rPr>
            </a:br>
            <a:r>
              <a:rPr lang="en-US" sz="2800">
                <a:ln w="0">
                  <a:solidFill>
                    <a:srgbClr val="7030A0"/>
                  </a:solidFill>
                </a:ln>
              </a:rPr>
              <a:t> The Self-Audit </a:t>
            </a:r>
            <a:r>
              <a:rPr lang="mr-IN" sz="2800">
                <a:ln w="0">
                  <a:solidFill>
                    <a:srgbClr val="7030A0"/>
                  </a:solidFill>
                </a:ln>
              </a:rPr>
              <a:t>–</a:t>
            </a:r>
            <a:r>
              <a:rPr lang="en-US" sz="2800">
                <a:ln w="0">
                  <a:solidFill>
                    <a:srgbClr val="7030A0"/>
                  </a:solidFill>
                </a:ln>
              </a:rPr>
              <a:t> Yes, No, Partly</a:t>
            </a:r>
            <a:r>
              <a:rPr lang="en-US" sz="2800"/>
              <a:t/>
            </a:r>
            <a:br>
              <a:rPr lang="en-US" sz="2800"/>
            </a:br>
            <a:endParaRPr lang="en-GB" sz="28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74" y="2159331"/>
            <a:ext cx="5283289" cy="2351062"/>
          </a:xfrm>
          <a:prstGeom prst="rect">
            <a:avLst/>
          </a:prstGeom>
        </p:spPr>
      </p:pic>
      <p:sp>
        <p:nvSpPr>
          <p:cNvPr id="3" name="Content Placeholder 2"/>
          <p:cNvSpPr>
            <a:spLocks noGrp="1"/>
          </p:cNvSpPr>
          <p:nvPr>
            <p:ph idx="1"/>
          </p:nvPr>
        </p:nvSpPr>
        <p:spPr>
          <a:xfrm>
            <a:off x="6416039" y="2160589"/>
            <a:ext cx="2927185" cy="3880773"/>
          </a:xfrm>
        </p:spPr>
        <p:txBody>
          <a:bodyPr>
            <a:normAutofit/>
          </a:bodyPr>
          <a:lstStyle/>
          <a:p>
            <a:pPr marL="0" indent="0">
              <a:lnSpc>
                <a:spcPct val="90000"/>
              </a:lnSpc>
              <a:buNone/>
            </a:pPr>
            <a:r>
              <a:rPr lang="en-GB" sz="1500" i="1"/>
              <a:t>28 Questions following the Whole School Approach</a:t>
            </a:r>
          </a:p>
          <a:p>
            <a:pPr marL="0" indent="0">
              <a:lnSpc>
                <a:spcPct val="90000"/>
              </a:lnSpc>
              <a:buNone/>
            </a:pPr>
            <a:r>
              <a:rPr lang="en-GB" sz="1500" i="1"/>
              <a:t>Leadership and Management</a:t>
            </a:r>
            <a:endParaRPr lang="en-GB" sz="1500"/>
          </a:p>
          <a:p>
            <a:pPr marL="0" indent="0">
              <a:lnSpc>
                <a:spcPct val="90000"/>
              </a:lnSpc>
              <a:buNone/>
            </a:pPr>
            <a:r>
              <a:rPr lang="en-GB" sz="1500" i="1"/>
              <a:t>Ethos Culture and Environment</a:t>
            </a:r>
            <a:endParaRPr lang="en-GB" sz="1500"/>
          </a:p>
          <a:p>
            <a:pPr marL="0" indent="0">
              <a:lnSpc>
                <a:spcPct val="90000"/>
              </a:lnSpc>
              <a:buNone/>
            </a:pPr>
            <a:r>
              <a:rPr lang="en-GB" sz="1500" i="1"/>
              <a:t>Policy</a:t>
            </a:r>
            <a:endParaRPr lang="en-GB" sz="1500"/>
          </a:p>
          <a:p>
            <a:pPr marL="0" indent="0">
              <a:lnSpc>
                <a:spcPct val="90000"/>
              </a:lnSpc>
              <a:buNone/>
            </a:pPr>
            <a:r>
              <a:rPr lang="en-GB" sz="1500" i="1"/>
              <a:t>Participation and Engagement</a:t>
            </a:r>
            <a:endParaRPr lang="en-GB" sz="1500"/>
          </a:p>
          <a:p>
            <a:pPr marL="0" indent="0">
              <a:lnSpc>
                <a:spcPct val="90000"/>
              </a:lnSpc>
              <a:buNone/>
            </a:pPr>
            <a:r>
              <a:rPr lang="en-GB" sz="1500" i="1"/>
              <a:t>Curriculum and Learning</a:t>
            </a:r>
            <a:endParaRPr lang="en-GB" sz="1500"/>
          </a:p>
          <a:p>
            <a:pPr marL="0" indent="0">
              <a:lnSpc>
                <a:spcPct val="90000"/>
              </a:lnSpc>
              <a:buNone/>
            </a:pPr>
            <a:r>
              <a:rPr lang="en-GB" sz="1500" i="1"/>
              <a:t>Assessment, Recording and Evaluation</a:t>
            </a:r>
            <a:endParaRPr lang="en-GB" sz="1500"/>
          </a:p>
          <a:p>
            <a:pPr marL="0" indent="0">
              <a:lnSpc>
                <a:spcPct val="90000"/>
              </a:lnSpc>
              <a:buNone/>
            </a:pPr>
            <a:r>
              <a:rPr lang="en-GB" sz="1500" i="1"/>
              <a:t>CPD and Staff Wellbeing</a:t>
            </a:r>
            <a:endParaRPr lang="en-GB" sz="1500"/>
          </a:p>
          <a:p>
            <a:pPr marL="0" indent="0">
              <a:lnSpc>
                <a:spcPct val="90000"/>
              </a:lnSpc>
              <a:buNone/>
            </a:pPr>
            <a:r>
              <a:rPr lang="en-GB" sz="1500" i="1"/>
              <a:t>Support</a:t>
            </a:r>
            <a:endParaRPr lang="en-GB" sz="1500"/>
          </a:p>
          <a:p>
            <a:pPr marL="0" indent="0">
              <a:lnSpc>
                <a:spcPct val="90000"/>
              </a:lnSpc>
              <a:buNone/>
            </a:pPr>
            <a:r>
              <a:rPr lang="en-GB" sz="1500" i="1"/>
              <a:t>Home/School Partnerships</a:t>
            </a:r>
          </a:p>
          <a:p>
            <a:pPr>
              <a:lnSpc>
                <a:spcPct val="90000"/>
              </a:lnSpc>
            </a:pPr>
            <a:endParaRPr lang="en-GB" sz="1500"/>
          </a:p>
        </p:txBody>
      </p:sp>
    </p:spTree>
    <p:extLst>
      <p:ext uri="{BB962C8B-B14F-4D97-AF65-F5344CB8AC3E}">
        <p14:creationId xmlns:p14="http://schemas.microsoft.com/office/powerpoint/2010/main" val="1456026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D16F1A-5D78-4402-81FF-31A98AFD6B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GB" dirty="0"/>
              <a:t>Key messages</a:t>
            </a:r>
          </a:p>
        </p:txBody>
      </p:sp>
      <p:sp>
        <p:nvSpPr>
          <p:cNvPr id="11" name="Isosceles Triangle 10">
            <a:extLst>
              <a:ext uri="{FF2B5EF4-FFF2-40B4-BE49-F238E27FC236}">
                <a16:creationId xmlns:a16="http://schemas.microsoft.com/office/drawing/2014/main" id="{1B2FB7F0-6A45-43E8-88A7-48E46E6D48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6BA9C607-662B-4FBB-A3F3-CF593AD736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E7F4AB6-DEB9-4F1C-AE1D-4FF5936B19A8}"/>
              </a:ext>
            </a:extLst>
          </p:cNvPr>
          <p:cNvGraphicFramePr>
            <a:graphicFrameLocks noGrp="1"/>
          </p:cNvGraphicFramePr>
          <p:nvPr>
            <p:ph idx="1"/>
            <p:extLst>
              <p:ext uri="{D42A27DB-BD31-4B8C-83A1-F6EECF244321}">
                <p14:modId xmlns:p14="http://schemas.microsoft.com/office/powerpoint/2010/main" val="71786479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4" descr="A close up of a sign&#10;&#10;Description automatically generated">
            <a:extLst>
              <a:ext uri="{FF2B5EF4-FFF2-40B4-BE49-F238E27FC236}">
                <a16:creationId xmlns:a16="http://schemas.microsoft.com/office/drawing/2014/main" id="{2424052B-8CF1-754B-9318-F2B712ACBC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041" y="4662639"/>
            <a:ext cx="2951513" cy="2007030"/>
          </a:xfrm>
          <a:prstGeom prst="rect">
            <a:avLst/>
          </a:prstGeom>
        </p:spPr>
      </p:pic>
    </p:spTree>
    <p:extLst>
      <p:ext uri="{BB962C8B-B14F-4D97-AF65-F5344CB8AC3E}">
        <p14:creationId xmlns:p14="http://schemas.microsoft.com/office/powerpoint/2010/main" val="2852826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4EB2A2-8DF2-4396-A1CC-94BEC2BA6D3C}"/>
              </a:ext>
            </a:extLst>
          </p:cNvPr>
          <p:cNvSpPr txBox="1"/>
          <p:nvPr/>
        </p:nvSpPr>
        <p:spPr>
          <a:xfrm>
            <a:off x="8556170" y="6332199"/>
            <a:ext cx="3635829" cy="523220"/>
          </a:xfrm>
          <a:prstGeom prst="rect">
            <a:avLst/>
          </a:prstGeom>
          <a:noFill/>
        </p:spPr>
        <p:txBody>
          <a:bodyPr wrap="square" rtlCol="0">
            <a:spAutoFit/>
          </a:bodyPr>
          <a:lstStyle/>
          <a:p>
            <a:pPr algn="r"/>
            <a:r>
              <a:rPr lang="en-US" sz="1400" i="1" dirty="0">
                <a:latin typeface="Open Sans SemiBold" panose="020B0706030804020204" pitchFamily="34" charset="0"/>
                <a:ea typeface="Open Sans SemiBold" panose="020B0706030804020204" pitchFamily="34" charset="0"/>
                <a:cs typeface="Open Sans SemiBold" panose="020B0706030804020204" pitchFamily="34" charset="0"/>
              </a:rPr>
              <a:t>(Co Space Study 2020) (Huremovic 2019)</a:t>
            </a:r>
          </a:p>
          <a:p>
            <a:pPr algn="r"/>
            <a:r>
              <a:rPr lang="en-US" sz="1400" i="1" dirty="0">
                <a:latin typeface="Open Sans SemiBold" panose="020B0706030804020204" pitchFamily="34" charset="0"/>
                <a:ea typeface="Open Sans SemiBold" panose="020B0706030804020204" pitchFamily="34" charset="0"/>
                <a:cs typeface="Open Sans SemiBold" panose="020B0706030804020204" pitchFamily="34" charset="0"/>
              </a:rPr>
              <a:t>(Creswell et al 2020) (ONS 2020)</a:t>
            </a:r>
          </a:p>
        </p:txBody>
      </p:sp>
      <p:grpSp>
        <p:nvGrpSpPr>
          <p:cNvPr id="8" name="Group 7">
            <a:extLst>
              <a:ext uri="{FF2B5EF4-FFF2-40B4-BE49-F238E27FC236}">
                <a16:creationId xmlns:a16="http://schemas.microsoft.com/office/drawing/2014/main" id="{8EF604AB-5A55-413D-9B46-BC7A55619DA9}"/>
              </a:ext>
            </a:extLst>
          </p:cNvPr>
          <p:cNvGrpSpPr/>
          <p:nvPr/>
        </p:nvGrpSpPr>
        <p:grpSpPr>
          <a:xfrm>
            <a:off x="0" y="-13"/>
            <a:ext cx="12192000" cy="839972"/>
            <a:chOff x="0" y="-13"/>
            <a:chExt cx="12192000" cy="839972"/>
          </a:xfrm>
        </p:grpSpPr>
        <p:sp>
          <p:nvSpPr>
            <p:cNvPr id="9" name="Rectangle 8">
              <a:extLst>
                <a:ext uri="{FF2B5EF4-FFF2-40B4-BE49-F238E27FC236}">
                  <a16:creationId xmlns:a16="http://schemas.microsoft.com/office/drawing/2014/main" id="{4B8E5AC6-F754-4EAA-9B5B-24674E7F3859}"/>
                </a:ext>
              </a:extLst>
            </p:cNvPr>
            <p:cNvSpPr/>
            <p:nvPr/>
          </p:nvSpPr>
          <p:spPr>
            <a:xfrm>
              <a:off x="0" y="-13"/>
              <a:ext cx="12192000" cy="8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7EA08063-3334-414D-93E1-62AA1711F919}"/>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How Do Pandemics Affect Learning In Schools/Colleges?</a:t>
              </a: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1" name="Picture 10">
            <a:extLst>
              <a:ext uri="{FF2B5EF4-FFF2-40B4-BE49-F238E27FC236}">
                <a16:creationId xmlns:a16="http://schemas.microsoft.com/office/drawing/2014/main" id="{289EC320-4851-4FDF-AAF6-DA6EEB9BA60A}"/>
              </a:ext>
            </a:extLst>
          </p:cNvPr>
          <p:cNvPicPr>
            <a:picLocks noChangeAspect="1"/>
          </p:cNvPicPr>
          <p:nvPr/>
        </p:nvPicPr>
        <p:blipFill>
          <a:blip r:embed="rId3"/>
          <a:srcRect/>
          <a:stretch/>
        </p:blipFill>
        <p:spPr>
          <a:xfrm>
            <a:off x="922589" y="1128132"/>
            <a:ext cx="10177088" cy="5724612"/>
          </a:xfrm>
          <a:prstGeom prst="rect">
            <a:avLst/>
          </a:prstGeom>
        </p:spPr>
      </p:pic>
      <p:sp>
        <p:nvSpPr>
          <p:cNvPr id="12" name="Content Placeholder 2">
            <a:extLst>
              <a:ext uri="{FF2B5EF4-FFF2-40B4-BE49-F238E27FC236}">
                <a16:creationId xmlns:a16="http://schemas.microsoft.com/office/drawing/2014/main" id="{382B49F5-617F-4DFA-AEA5-7989EFB3770D}"/>
              </a:ext>
            </a:extLst>
          </p:cNvPr>
          <p:cNvSpPr txBox="1">
            <a:spLocks/>
          </p:cNvSpPr>
          <p:nvPr/>
        </p:nvSpPr>
        <p:spPr>
          <a:xfrm>
            <a:off x="1070833" y="860697"/>
            <a:ext cx="4800311" cy="57916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Observed Negatives:</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Fear, stress, death, other losses, low mood, confusion and anger </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Changes in children’s behaviour, attention/concentration</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Further inequalities and disparities</a:t>
            </a:r>
          </a:p>
          <a:p>
            <a:pPr marL="0" indent="0">
              <a:lnSpc>
                <a:spcPct val="100000"/>
              </a:lnSpc>
              <a:spcBef>
                <a:spcPts val="0"/>
              </a:spcBef>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Causing:</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Impact on relationships, decrease the flexibility of thinking and coping</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Diminishing sense of agency and therefore level of resilience</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Closing doors to learning</a:t>
            </a:r>
          </a:p>
        </p:txBody>
      </p:sp>
      <p:sp>
        <p:nvSpPr>
          <p:cNvPr id="13" name="Content Placeholder 4">
            <a:extLst>
              <a:ext uri="{FF2B5EF4-FFF2-40B4-BE49-F238E27FC236}">
                <a16:creationId xmlns:a16="http://schemas.microsoft.com/office/drawing/2014/main" id="{D99C56C1-A869-4C3C-93A3-F2E34C092101}"/>
              </a:ext>
            </a:extLst>
          </p:cNvPr>
          <p:cNvSpPr txBox="1">
            <a:spLocks/>
          </p:cNvSpPr>
          <p:nvPr/>
        </p:nvSpPr>
        <p:spPr>
          <a:xfrm>
            <a:off x="6151123" y="864216"/>
            <a:ext cx="557501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000" b="1" dirty="0">
                <a:latin typeface="Open Sans" panose="020B0606030504020204" pitchFamily="34" charset="0"/>
                <a:ea typeface="Open Sans" panose="020B0606030504020204" pitchFamily="34" charset="0"/>
                <a:cs typeface="Open Sans" panose="020B0606030504020204" pitchFamily="34" charset="0"/>
              </a:rPr>
              <a:t>Observed Positives:</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Compassion </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Community mindedness</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Concern</a:t>
            </a:r>
          </a:p>
          <a:p>
            <a:pPr>
              <a:lnSpc>
                <a:spcPct val="100000"/>
              </a:lnSpc>
              <a:spcBef>
                <a:spcPts val="0"/>
              </a:spcBef>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Creating:</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Opportunities to open doors to new learning</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New relationships</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Increases in flexible thinking and coping </a:t>
            </a:r>
          </a:p>
          <a:p>
            <a:pPr>
              <a:lnSpc>
                <a:spcPct val="100000"/>
              </a:lnSpc>
              <a:spcBef>
                <a:spcPts val="0"/>
              </a:spcBef>
            </a:pPr>
            <a:r>
              <a:rPr lang="en-US" sz="2000" dirty="0">
                <a:latin typeface="Open Sans" panose="020B0606030504020204" pitchFamily="34" charset="0"/>
                <a:ea typeface="Open Sans" panose="020B0606030504020204" pitchFamily="34" charset="0"/>
                <a:cs typeface="Open Sans" panose="020B0606030504020204" pitchFamily="34" charset="0"/>
              </a:rPr>
              <a:t>More agency (a sense that you can make changes happen)</a:t>
            </a:r>
          </a:p>
          <a:p>
            <a:pPr>
              <a:lnSpc>
                <a:spcPct val="100000"/>
              </a:lnSpc>
              <a:spcBef>
                <a:spcPts val="0"/>
              </a:spcBef>
            </a:pP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7058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35" y="0"/>
            <a:ext cx="12382959" cy="7848302"/>
          </a:xfrm>
          <a:prstGeom prst="rect">
            <a:avLst/>
          </a:prstGeom>
          <a:gradFill>
            <a:gsLst>
              <a:gs pos="2000">
                <a:srgbClr val="92D050"/>
              </a:gs>
              <a:gs pos="100000">
                <a:schemeClr val="accent1">
                  <a:lumMod val="97000"/>
                  <a:lumOff val="3000"/>
                </a:schemeClr>
              </a:gs>
              <a:gs pos="100000">
                <a:schemeClr val="accent1">
                  <a:lumMod val="60000"/>
                  <a:lumOff val="40000"/>
                </a:schemeClr>
              </a:gs>
            </a:gsLst>
            <a:lin ang="16200000" scaled="1"/>
          </a:gradFill>
        </p:spPr>
        <p:txBody>
          <a:bodyPr wrap="square" rtlCol="0">
            <a:spAutoFit/>
          </a:bodyPr>
          <a:lstStyle/>
          <a:p>
            <a:r>
              <a:rPr lang="en-GB" sz="5400" dirty="0"/>
              <a:t>Task 1: </a:t>
            </a:r>
          </a:p>
          <a:p>
            <a:r>
              <a:rPr lang="en-GB" sz="5400" dirty="0"/>
              <a:t>How is it different since coming back in September? For staff, for students?</a:t>
            </a:r>
          </a:p>
          <a:p>
            <a:r>
              <a:rPr lang="en-GB" sz="5400" dirty="0"/>
              <a:t>Environmentally? </a:t>
            </a:r>
          </a:p>
          <a:p>
            <a:r>
              <a:rPr lang="en-GB" sz="5400" dirty="0"/>
              <a:t>Internally for staff and pupils?</a:t>
            </a:r>
          </a:p>
          <a:p>
            <a:r>
              <a:rPr lang="en-GB" sz="5400" dirty="0"/>
              <a:t>What are the psychological implications? </a:t>
            </a:r>
          </a:p>
          <a:p>
            <a:endParaRPr lang="en-GB" sz="5400" dirty="0"/>
          </a:p>
          <a:p>
            <a:endParaRPr lang="en-GB" sz="5400" dirty="0"/>
          </a:p>
          <a:p>
            <a:endParaRPr lang="en-GB" dirty="0"/>
          </a:p>
        </p:txBody>
      </p:sp>
    </p:spTree>
    <p:extLst>
      <p:ext uri="{BB962C8B-B14F-4D97-AF65-F5344CB8AC3E}">
        <p14:creationId xmlns:p14="http://schemas.microsoft.com/office/powerpoint/2010/main" val="1209875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D16F1A-5D78-4402-81FF-31A98AFD6B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pPr>
              <a:lnSpc>
                <a:spcPct val="90000"/>
              </a:lnSpc>
            </a:pPr>
            <a:r>
              <a:rPr lang="en-GB" dirty="0"/>
              <a:t>Rules and strict behaviour policies-Inclusion and the pandemic!</a:t>
            </a:r>
            <a:endParaRPr lang="en-GB"/>
          </a:p>
        </p:txBody>
      </p:sp>
      <p:sp>
        <p:nvSpPr>
          <p:cNvPr id="11" name="Isosceles Triangle 10">
            <a:extLst>
              <a:ext uri="{FF2B5EF4-FFF2-40B4-BE49-F238E27FC236}">
                <a16:creationId xmlns:a16="http://schemas.microsoft.com/office/drawing/2014/main" id="{1B2FB7F0-6A45-43E8-88A7-48E46E6D48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6BA9C607-662B-4FBB-A3F3-CF593AD736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1EFC907-6E30-461B-B3B3-6A8687E1978E}"/>
              </a:ext>
            </a:extLst>
          </p:cNvPr>
          <p:cNvGraphicFramePr>
            <a:graphicFrameLocks noGrp="1"/>
          </p:cNvGraphicFramePr>
          <p:nvPr>
            <p:ph idx="1"/>
            <p:extLst>
              <p:ext uri="{D42A27DB-BD31-4B8C-83A1-F6EECF244321}">
                <p14:modId xmlns:p14="http://schemas.microsoft.com/office/powerpoint/2010/main" val="66381074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623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6536125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881349" y="495759"/>
            <a:ext cx="7954179" cy="1446550"/>
          </a:xfrm>
          <a:prstGeom prst="rect">
            <a:avLst/>
          </a:prstGeom>
          <a:noFill/>
        </p:spPr>
        <p:txBody>
          <a:bodyPr wrap="square" rtlCol="0">
            <a:spAutoFit/>
          </a:bodyPr>
          <a:lstStyle/>
          <a:p>
            <a:pPr algn="ctr"/>
            <a:r>
              <a:rPr lang="en-GB" sz="4400" dirty="0" smtClean="0"/>
              <a:t>A graduated response to wellbeing</a:t>
            </a:r>
            <a:endParaRPr lang="en-GB" sz="4400" dirty="0"/>
          </a:p>
        </p:txBody>
      </p:sp>
    </p:spTree>
    <p:extLst>
      <p:ext uri="{BB962C8B-B14F-4D97-AF65-F5344CB8AC3E}">
        <p14:creationId xmlns:p14="http://schemas.microsoft.com/office/powerpoint/2010/main" val="2752952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993C45-B237-4CD5-A232-CD2DFFF5AB1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BE9EA4F6-F0E3-4DB3-8F82-B91A1F693A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3A7345F-1794-4777-80F8-B67B01BE7F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AEB4062E-9879-4D6E-8C9A-55D81D61C4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E0E1E50E-9B56-49FC-AC93-34C80F4385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86CF095-2697-4E6D-832B-E71B7C8D6D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A93A2EA0-D245-490B-A61D-8B32A8DF49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6BAC7BF2-009C-48C7-A7F2-2139B5079D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D60F62B-3828-4F12-B884-8A89253251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8A41293-53F5-4380-B216-EB66A4353B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6DDE673-E05B-400B-B6E1-335E425D8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9B8A5A16-7BE9-4AA1-9B5E-00FAFA5C86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D9D41AE-9F65-4A4B-89BE-7DCF8F5BECB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22992E8D-AA4A-418F-83AF-5E9292FDFC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DF2706B-85C6-47B7-AB92-667FC33809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AA915A6F-9ED2-4BF7-B675-A4933CAF6C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BF6A7FE-839B-4189-959C-3677715AE9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CEC98746-F315-4E5A-B223-AD76F715257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19219527-6E34-4CF2-9E31-EE5883CC81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0AEA5D90-8C61-4F98-9EB1-B2713EF2BC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FC1F280A-25B5-4895-B50F-7C4C0DD0FF1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72CD0DA6-D89C-48DE-8F3C-2614D99767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69468FA4-C75D-4473-8657-9517D0C3A2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p:cNvSpPr txBox="1"/>
          <p:nvPr/>
        </p:nvSpPr>
        <p:spPr>
          <a:xfrm>
            <a:off x="1507067" y="2404534"/>
            <a:ext cx="7766936" cy="1646302"/>
          </a:xfrm>
          <a:prstGeom prst="rect">
            <a:avLst/>
          </a:prstGeom>
        </p:spPr>
        <p:txBody>
          <a:bodyPr vert="horz" lIns="91440" tIns="45720" rIns="91440" bIns="45720" rtlCol="0" anchor="b">
            <a:normAutofit/>
          </a:bodyPr>
          <a:lstStyle/>
          <a:p>
            <a:pPr algn="r">
              <a:spcBef>
                <a:spcPct val="0"/>
              </a:spcBef>
              <a:spcAft>
                <a:spcPts val="600"/>
              </a:spcAft>
            </a:pPr>
            <a:r>
              <a:rPr lang="en-US" sz="5400">
                <a:solidFill>
                  <a:srgbClr val="FFFFFF"/>
                </a:solidFill>
                <a:latin typeface="+mj-lt"/>
                <a:ea typeface="+mj-ea"/>
                <a:cs typeface="+mj-cs"/>
              </a:rPr>
              <a:t>Whole School Wellbeing</a:t>
            </a:r>
          </a:p>
        </p:txBody>
      </p:sp>
    </p:spTree>
    <p:extLst>
      <p:ext uri="{BB962C8B-B14F-4D97-AF65-F5344CB8AC3E}">
        <p14:creationId xmlns:p14="http://schemas.microsoft.com/office/powerpoint/2010/main" val="4266015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6">
            <a:extLst>
              <a:ext uri="{FF2B5EF4-FFF2-40B4-BE49-F238E27FC236}">
                <a16:creationId xmlns:a16="http://schemas.microsoft.com/office/drawing/2014/main" id="{2783C067-F8BF-4755-B516-8A0CD74C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8">
            <a:extLst>
              <a:ext uri="{FF2B5EF4-FFF2-40B4-BE49-F238E27FC236}">
                <a16:creationId xmlns:a16="http://schemas.microsoft.com/office/drawing/2014/main" id="{2ED796EC-E7FF-46DB-B912-FB08BF12A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a:extLst>
              <a:ext uri="{FF2B5EF4-FFF2-40B4-BE49-F238E27FC236}">
                <a16:creationId xmlns:a16="http://schemas.microsoft.com/office/drawing/2014/main" id="{549A2DAB-B431-487D-95AD-BB0FECB49E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C5ECDEE1-7093-418F-9CF5-24EEB115C1C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5062AF-EB11-4651-BC4A-4DA21768DE8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A8EEA76-2E43-CC4B-98ED-08574D62693B}"/>
              </a:ext>
            </a:extLst>
          </p:cNvPr>
          <p:cNvSpPr>
            <a:spLocks noGrp="1"/>
          </p:cNvSpPr>
          <p:nvPr>
            <p:ph type="ctrTitle"/>
          </p:nvPr>
        </p:nvSpPr>
        <p:spPr>
          <a:xfrm>
            <a:off x="1507067" y="528811"/>
            <a:ext cx="7766936" cy="5497416"/>
          </a:xfrm>
        </p:spPr>
        <p:txBody>
          <a:bodyPr>
            <a:noAutofit/>
          </a:bodyPr>
          <a:lstStyle/>
          <a:p>
            <a:pPr algn="ctr">
              <a:lnSpc>
                <a:spcPct val="90000"/>
              </a:lnSpc>
            </a:pPr>
            <a:r>
              <a:rPr lang="en-GB" sz="2800" dirty="0"/>
              <a:t>”For every act of cruelty in this world there are hundreds of small acts of kindness and connection. </a:t>
            </a:r>
            <a:r>
              <a:rPr lang="en-GB" sz="2800" dirty="0" smtClean="0"/>
              <a:t/>
            </a:r>
            <a:br>
              <a:rPr lang="en-GB" sz="2800" dirty="0" smtClean="0"/>
            </a:br>
            <a:r>
              <a:rPr lang="en-GB" sz="2800" dirty="0" smtClean="0"/>
              <a:t>To </a:t>
            </a:r>
            <a:r>
              <a:rPr lang="en-GB" sz="2800" dirty="0"/>
              <a:t>be benevolent rather than malevolent is </a:t>
            </a:r>
            <a:r>
              <a:rPr lang="en-GB" sz="2800" dirty="0" smtClean="0"/>
              <a:t>a </a:t>
            </a:r>
            <a:r>
              <a:rPr lang="en-GB" sz="2800" dirty="0"/>
              <a:t>true feature of our species</a:t>
            </a:r>
            <a:r>
              <a:rPr lang="en-GB" sz="2800" dirty="0" smtClean="0"/>
              <a:t>.</a:t>
            </a:r>
            <a:r>
              <a:rPr lang="en-GB" sz="2800" dirty="0"/>
              <a:t/>
            </a:r>
            <a:br>
              <a:rPr lang="en-GB" sz="2800" dirty="0"/>
            </a:br>
            <a:r>
              <a:rPr lang="en-GB" sz="2800" dirty="0">
                <a:solidFill>
                  <a:schemeClr val="tx1"/>
                </a:solidFill>
              </a:rPr>
              <a:t>Being able to feel safe with other people is probably the single most important aspect of mental health</a:t>
            </a:r>
            <a:r>
              <a:rPr lang="en-GB" sz="2800" dirty="0"/>
              <a:t>; safe connections are fundamental to meaningful and satisfying lives. Numerous studies of disaster response around the globe have shown that </a:t>
            </a:r>
            <a:r>
              <a:rPr lang="en-GB" sz="2800" dirty="0">
                <a:solidFill>
                  <a:schemeClr val="tx1"/>
                </a:solidFill>
              </a:rPr>
              <a:t>social support is the most powerful protection against becoming overwhelmed by stress and trauma”.</a:t>
            </a:r>
            <a:endParaRPr lang="en-US" sz="2800" dirty="0">
              <a:solidFill>
                <a:schemeClr val="tx1"/>
              </a:solidFill>
            </a:endParaRPr>
          </a:p>
        </p:txBody>
      </p:sp>
      <p:sp>
        <p:nvSpPr>
          <p:cNvPr id="17" name="Rectangle 27">
            <a:extLst>
              <a:ext uri="{FF2B5EF4-FFF2-40B4-BE49-F238E27FC236}">
                <a16:creationId xmlns:a16="http://schemas.microsoft.com/office/drawing/2014/main" id="{0819F787-32B4-46A8-BC57-C6571BCEE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9" name="Content Placeholder 4" descr="A close up of a sign&#10;&#10;Description automatically generated">
            <a:extLst>
              <a:ext uri="{FF2B5EF4-FFF2-40B4-BE49-F238E27FC236}">
                <a16:creationId xmlns:a16="http://schemas.microsoft.com/office/drawing/2014/main" id="{2424052B-8CF1-754B-9318-F2B712ACB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7312" y="4850969"/>
            <a:ext cx="2951513" cy="2007030"/>
          </a:xfrm>
          <a:prstGeom prst="rect">
            <a:avLst/>
          </a:prstGeom>
        </p:spPr>
      </p:pic>
    </p:spTree>
    <p:extLst>
      <p:ext uri="{BB962C8B-B14F-4D97-AF65-F5344CB8AC3E}">
        <p14:creationId xmlns:p14="http://schemas.microsoft.com/office/powerpoint/2010/main" val="3107716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335F46-F7A3-4F56-906C-28798FF761A3}"/>
              </a:ext>
            </a:extLst>
          </p:cNvPr>
          <p:cNvPicPr>
            <a:picLocks noChangeAspect="1"/>
          </p:cNvPicPr>
          <p:nvPr/>
        </p:nvPicPr>
        <p:blipFill rotWithShape="1">
          <a:blip r:embed="rId3"/>
          <a:srcRect l="48300"/>
          <a:stretch/>
        </p:blipFill>
        <p:spPr>
          <a:xfrm>
            <a:off x="2524984" y="443111"/>
            <a:ext cx="6134274" cy="6279356"/>
          </a:xfrm>
          <a:prstGeom prst="rect">
            <a:avLst/>
          </a:prstGeom>
        </p:spPr>
      </p:pic>
      <p:sp>
        <p:nvSpPr>
          <p:cNvPr id="5" name="TextBox 4">
            <a:extLst>
              <a:ext uri="{FF2B5EF4-FFF2-40B4-BE49-F238E27FC236}">
                <a16:creationId xmlns:a16="http://schemas.microsoft.com/office/drawing/2014/main" id="{DBE3F43F-49C7-4235-8B1E-74015AEB2583}"/>
              </a:ext>
            </a:extLst>
          </p:cNvPr>
          <p:cNvSpPr txBox="1"/>
          <p:nvPr/>
        </p:nvSpPr>
        <p:spPr>
          <a:xfrm>
            <a:off x="6096000" y="6559585"/>
            <a:ext cx="6096000" cy="307777"/>
          </a:xfrm>
          <a:prstGeom prst="rect">
            <a:avLst/>
          </a:prstGeom>
          <a:noFill/>
        </p:spPr>
        <p:txBody>
          <a:bodyPr wrap="square" rtlCol="0">
            <a:spAutoFit/>
          </a:bodyPr>
          <a:lstStyle/>
          <a:p>
            <a:pPr algn="r"/>
            <a:r>
              <a:rPr lang="en-US" sz="1400" i="1" dirty="0">
                <a:latin typeface="Open Sans" panose="020B0606030504020204" pitchFamily="34" charset="0"/>
                <a:ea typeface="Open Sans" panose="020B0606030504020204" pitchFamily="34" charset="0"/>
                <a:cs typeface="Open Sans" panose="020B0606030504020204" pitchFamily="34" charset="0"/>
              </a:rPr>
              <a:t>(Whole School SEND 2020)</a:t>
            </a:r>
          </a:p>
        </p:txBody>
      </p:sp>
      <p:sp>
        <p:nvSpPr>
          <p:cNvPr id="6" name="TextBox 5">
            <a:extLst>
              <a:ext uri="{FF2B5EF4-FFF2-40B4-BE49-F238E27FC236}">
                <a16:creationId xmlns:a16="http://schemas.microsoft.com/office/drawing/2014/main" id="{320F5555-ADC7-407E-8687-449D20EC7092}"/>
              </a:ext>
            </a:extLst>
          </p:cNvPr>
          <p:cNvSpPr txBox="1"/>
          <p:nvPr/>
        </p:nvSpPr>
        <p:spPr>
          <a:xfrm>
            <a:off x="4772971" y="1591657"/>
            <a:ext cx="1638300" cy="830997"/>
          </a:xfrm>
          <a:prstGeom prst="rect">
            <a:avLst/>
          </a:prstGeom>
          <a:noFill/>
        </p:spPr>
        <p:txBody>
          <a:bodyPr wrap="square" rtlCol="0">
            <a:spAutoFit/>
          </a:bodyPr>
          <a:lstStyle/>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Put </a:t>
            </a: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emotional wellbeing</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first – for everyone</a:t>
            </a:r>
          </a:p>
        </p:txBody>
      </p:sp>
      <p:sp>
        <p:nvSpPr>
          <p:cNvPr id="7" name="TextBox 6">
            <a:extLst>
              <a:ext uri="{FF2B5EF4-FFF2-40B4-BE49-F238E27FC236}">
                <a16:creationId xmlns:a16="http://schemas.microsoft.com/office/drawing/2014/main" id="{AC0CDDB6-E57A-4820-B31A-CE34CC03BD30}"/>
              </a:ext>
            </a:extLst>
          </p:cNvPr>
          <p:cNvSpPr txBox="1"/>
          <p:nvPr/>
        </p:nvSpPr>
        <p:spPr>
          <a:xfrm>
            <a:off x="6824610" y="3005827"/>
            <a:ext cx="1638300" cy="830997"/>
          </a:xfrm>
          <a:prstGeom prst="rect">
            <a:avLst/>
          </a:prstGeom>
          <a:noFill/>
        </p:spPr>
        <p:txBody>
          <a:bodyPr wrap="square" rtlCol="0">
            <a:spAutoFit/>
          </a:bodyPr>
          <a:lstStyle/>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Re-affirm school’s </a:t>
            </a: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strengths and core values</a:t>
            </a:r>
          </a:p>
        </p:txBody>
      </p:sp>
      <p:sp>
        <p:nvSpPr>
          <p:cNvPr id="8" name="TextBox 7">
            <a:extLst>
              <a:ext uri="{FF2B5EF4-FFF2-40B4-BE49-F238E27FC236}">
                <a16:creationId xmlns:a16="http://schemas.microsoft.com/office/drawing/2014/main" id="{94E05718-7A7A-44BD-995D-17D29BB364EA}"/>
              </a:ext>
            </a:extLst>
          </p:cNvPr>
          <p:cNvSpPr txBox="1"/>
          <p:nvPr/>
        </p:nvSpPr>
        <p:spPr>
          <a:xfrm>
            <a:off x="6005460" y="5286638"/>
            <a:ext cx="1638300" cy="584775"/>
          </a:xfrm>
          <a:prstGeom prst="rect">
            <a:avLst/>
          </a:prstGeom>
          <a:noFill/>
        </p:spPr>
        <p:txBody>
          <a:bodyPr wrap="square" rtlCol="0">
            <a:spAutoFit/>
          </a:bodyPr>
          <a:lstStyle/>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Place </a:t>
            </a: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relationships</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front and centre</a:t>
            </a:r>
          </a:p>
        </p:txBody>
      </p:sp>
      <p:sp>
        <p:nvSpPr>
          <p:cNvPr id="10" name="TextBox 9">
            <a:extLst>
              <a:ext uri="{FF2B5EF4-FFF2-40B4-BE49-F238E27FC236}">
                <a16:creationId xmlns:a16="http://schemas.microsoft.com/office/drawing/2014/main" id="{8A38D7E1-B2A3-4B72-8916-A56AC9E5CB5A}"/>
              </a:ext>
            </a:extLst>
          </p:cNvPr>
          <p:cNvSpPr txBox="1"/>
          <p:nvPr/>
        </p:nvSpPr>
        <p:spPr>
          <a:xfrm>
            <a:off x="3569919" y="5316899"/>
            <a:ext cx="1638300" cy="584775"/>
          </a:xfrm>
          <a:prstGeom prst="rect">
            <a:avLst/>
          </a:prstGeom>
          <a:noFill/>
        </p:spPr>
        <p:txBody>
          <a:bodyPr wrap="square" rtlCol="0">
            <a:spAutoFit/>
          </a:bodyPr>
          <a:lstStyle/>
          <a:p>
            <a:pPr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Re-affirm </a:t>
            </a: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safety and routines</a:t>
            </a:r>
          </a:p>
        </p:txBody>
      </p:sp>
      <p:sp>
        <p:nvSpPr>
          <p:cNvPr id="11" name="TextBox 10">
            <a:extLst>
              <a:ext uri="{FF2B5EF4-FFF2-40B4-BE49-F238E27FC236}">
                <a16:creationId xmlns:a16="http://schemas.microsoft.com/office/drawing/2014/main" id="{3B34A139-B8AF-420C-B2CE-C41B421E6B92}"/>
              </a:ext>
            </a:extLst>
          </p:cNvPr>
          <p:cNvSpPr txBox="1"/>
          <p:nvPr/>
        </p:nvSpPr>
        <p:spPr>
          <a:xfrm>
            <a:off x="2750769" y="2960642"/>
            <a:ext cx="1638300" cy="830997"/>
          </a:xfrm>
          <a:prstGeom prst="rect">
            <a:avLst/>
          </a:prstGeom>
          <a:noFill/>
        </p:spPr>
        <p:txBody>
          <a:bodyPr wrap="square" rtlCol="0">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Acknowledge</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loss, change and bereavement</a:t>
            </a:r>
          </a:p>
        </p:txBody>
      </p:sp>
      <p:sp>
        <p:nvSpPr>
          <p:cNvPr id="17" name="TextBox 16">
            <a:extLst>
              <a:ext uri="{FF2B5EF4-FFF2-40B4-BE49-F238E27FC236}">
                <a16:creationId xmlns:a16="http://schemas.microsoft.com/office/drawing/2014/main" id="{9485C1B3-BDE1-48F2-B0F6-A81130837C0A}"/>
              </a:ext>
            </a:extLst>
          </p:cNvPr>
          <p:cNvSpPr txBox="1"/>
          <p:nvPr/>
        </p:nvSpPr>
        <p:spPr>
          <a:xfrm>
            <a:off x="4910172" y="3340867"/>
            <a:ext cx="1517456" cy="923330"/>
          </a:xfrm>
          <a:prstGeom prst="rect">
            <a:avLst/>
          </a:prstGeom>
          <a:noFill/>
        </p:spPr>
        <p:txBody>
          <a:bodyPr wrap="square">
            <a:spAutoFit/>
          </a:bodyPr>
          <a:lstStyle/>
          <a:p>
            <a:pPr algn="ctr"/>
            <a:r>
              <a:rPr lang="en-GB" sz="1800" dirty="0">
                <a:latin typeface="Open Sans" panose="020B0606030504020204" pitchFamily="34" charset="0"/>
                <a:ea typeface="Open Sans" panose="020B0606030504020204" pitchFamily="34" charset="0"/>
                <a:cs typeface="Open Sans" panose="020B0606030504020204" pitchFamily="34" charset="0"/>
              </a:rPr>
              <a:t>5 Key Principles of Recovery</a:t>
            </a:r>
            <a:endParaRPr lang="en-GB" dirty="0"/>
          </a:p>
        </p:txBody>
      </p:sp>
      <p:grpSp>
        <p:nvGrpSpPr>
          <p:cNvPr id="14" name="Group 13">
            <a:extLst>
              <a:ext uri="{FF2B5EF4-FFF2-40B4-BE49-F238E27FC236}">
                <a16:creationId xmlns:a16="http://schemas.microsoft.com/office/drawing/2014/main" id="{95EB4468-5863-44E2-91A5-E2C4AF7CB3E5}"/>
              </a:ext>
            </a:extLst>
          </p:cNvPr>
          <p:cNvGrpSpPr/>
          <p:nvPr/>
        </p:nvGrpSpPr>
        <p:grpSpPr>
          <a:xfrm>
            <a:off x="-12526" y="-3574"/>
            <a:ext cx="12204526" cy="854181"/>
            <a:chOff x="0" y="-13"/>
            <a:chExt cx="12192000" cy="854181"/>
          </a:xfrm>
          <a:solidFill>
            <a:schemeClr val="bg1"/>
          </a:solidFill>
        </p:grpSpPr>
        <p:sp>
          <p:nvSpPr>
            <p:cNvPr id="15" name="Rectangle 14">
              <a:extLst>
                <a:ext uri="{FF2B5EF4-FFF2-40B4-BE49-F238E27FC236}">
                  <a16:creationId xmlns:a16="http://schemas.microsoft.com/office/drawing/2014/main" id="{D1DE1B2C-9D13-416B-B312-2C863FA8FC1B}"/>
                </a:ext>
              </a:extLst>
            </p:cNvPr>
            <p:cNvSpPr/>
            <p:nvPr/>
          </p:nvSpPr>
          <p:spPr>
            <a:xfrm>
              <a:off x="0" y="-13"/>
              <a:ext cx="12192000" cy="839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28BDE5CB-D2CA-4388-93FD-944F9B34C848}"/>
                </a:ext>
              </a:extLst>
            </p:cNvPr>
            <p:cNvSpPr txBox="1"/>
            <p:nvPr/>
          </p:nvSpPr>
          <p:spPr>
            <a:xfrm>
              <a:off x="2030812" y="23171"/>
              <a:ext cx="8410356" cy="830997"/>
            </a:xfrm>
            <a:prstGeom prst="rect">
              <a:avLst/>
            </a:prstGeom>
            <a:grp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5 Key Principles Of Whole School/College Approach To Recovery</a:t>
              </a:r>
            </a:p>
          </p:txBody>
        </p:sp>
      </p:grpSp>
      <p:pic>
        <p:nvPicPr>
          <p:cNvPr id="25" name="Picture 24" descr="A close up of a logo&#10;&#10;Description automatically generated">
            <a:extLst>
              <a:ext uri="{FF2B5EF4-FFF2-40B4-BE49-F238E27FC236}">
                <a16:creationId xmlns:a16="http://schemas.microsoft.com/office/drawing/2014/main" id="{49B32C9A-ADE4-4075-836F-756006BBC6C4}"/>
              </a:ext>
            </a:extLst>
          </p:cNvPr>
          <p:cNvPicPr>
            <a:picLocks noChangeAspect="1"/>
          </p:cNvPicPr>
          <p:nvPr/>
        </p:nvPicPr>
        <p:blipFill rotWithShape="1">
          <a:blip r:embed="rId4"/>
          <a:srcRect l="44375" t="41531" b="50050"/>
          <a:stretch/>
        </p:blipFill>
        <p:spPr>
          <a:xfrm rot="5400000">
            <a:off x="9746424" y="2993582"/>
            <a:ext cx="4058483" cy="514412"/>
          </a:xfrm>
          <a:prstGeom prst="rect">
            <a:avLst/>
          </a:prstGeom>
        </p:spPr>
      </p:pic>
      <p:pic>
        <p:nvPicPr>
          <p:cNvPr id="18" name="Graphic 23" descr="Users">
            <a:extLst>
              <a:ext uri="{FF2B5EF4-FFF2-40B4-BE49-F238E27FC236}">
                <a16:creationId xmlns:a16="http://schemas.microsoft.com/office/drawing/2014/main" id="{69C08096-FAB3-468B-8D92-5661EB8E5F79}"/>
              </a:ext>
            </a:extLst>
          </p:cNvPr>
          <p:cNvPicPr/>
          <p:nvPr/>
        </p:nvPicPr>
        <p:blipFill>
          <a:blip r:embed="rId5">
            <a:extLst>
              <a:ext uri="{96DAC541-7B7A-43D3-8B79-37D633B846F1}">
                <asvg:svgBlip xmlns="" xmlns:asvg="http://schemas.microsoft.com/office/drawing/2016/SVG/main" r:embed="rId6"/>
              </a:ext>
            </a:extLst>
          </a:blip>
          <a:stretch>
            <a:fillRect/>
          </a:stretch>
        </p:blipFill>
        <p:spPr>
          <a:xfrm>
            <a:off x="492613" y="962357"/>
            <a:ext cx="1372870" cy="1276985"/>
          </a:xfrm>
          <a:prstGeom prst="rect">
            <a:avLst/>
          </a:prstGeom>
        </p:spPr>
      </p:pic>
    </p:spTree>
    <p:extLst>
      <p:ext uri="{BB962C8B-B14F-4D97-AF65-F5344CB8AC3E}">
        <p14:creationId xmlns:p14="http://schemas.microsoft.com/office/powerpoint/2010/main" val="3377198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52CC5AB-3511-4C76-BB98-D18DB20E5B61}"/>
              </a:ext>
            </a:extLst>
          </p:cNvPr>
          <p:cNvGrpSpPr/>
          <p:nvPr/>
        </p:nvGrpSpPr>
        <p:grpSpPr>
          <a:xfrm>
            <a:off x="0" y="-13"/>
            <a:ext cx="12192000" cy="6858410"/>
            <a:chOff x="0" y="-13"/>
            <a:chExt cx="12192000" cy="6858410"/>
          </a:xfrm>
        </p:grpSpPr>
        <p:sp>
          <p:nvSpPr>
            <p:cNvPr id="5" name="TextBox 4">
              <a:extLst>
                <a:ext uri="{FF2B5EF4-FFF2-40B4-BE49-F238E27FC236}">
                  <a16:creationId xmlns:a16="http://schemas.microsoft.com/office/drawing/2014/main" id="{DBE3F43F-49C7-4235-8B1E-74015AEB2583}"/>
                </a:ext>
              </a:extLst>
            </p:cNvPr>
            <p:cNvSpPr txBox="1"/>
            <p:nvPr/>
          </p:nvSpPr>
          <p:spPr>
            <a:xfrm>
              <a:off x="6096000" y="6550620"/>
              <a:ext cx="6096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(Whole School SEND 2020)</a:t>
              </a:r>
            </a:p>
          </p:txBody>
        </p:sp>
        <p:grpSp>
          <p:nvGrpSpPr>
            <p:cNvPr id="19" name="Group 18">
              <a:extLst>
                <a:ext uri="{FF2B5EF4-FFF2-40B4-BE49-F238E27FC236}">
                  <a16:creationId xmlns:a16="http://schemas.microsoft.com/office/drawing/2014/main" id="{BEE52C33-F0DB-4F7E-B8F9-EBB4AABA835D}"/>
                </a:ext>
              </a:extLst>
            </p:cNvPr>
            <p:cNvGrpSpPr/>
            <p:nvPr/>
          </p:nvGrpSpPr>
          <p:grpSpPr>
            <a:xfrm>
              <a:off x="0" y="-13"/>
              <a:ext cx="12192000" cy="839972"/>
              <a:chOff x="0" y="-13"/>
              <a:chExt cx="12192000" cy="839972"/>
            </a:xfrm>
          </p:grpSpPr>
          <p:sp>
            <p:nvSpPr>
              <p:cNvPr id="21" name="Rectangle 20">
                <a:extLst>
                  <a:ext uri="{FF2B5EF4-FFF2-40B4-BE49-F238E27FC236}">
                    <a16:creationId xmlns:a16="http://schemas.microsoft.com/office/drawing/2014/main" id="{AAF53F65-1343-40EB-8133-D6F30557B48E}"/>
                  </a:ext>
                </a:extLst>
              </p:cNvPr>
              <p:cNvSpPr/>
              <p:nvPr/>
            </p:nvSpPr>
            <p:spPr>
              <a:xfrm>
                <a:off x="0" y="-13"/>
                <a:ext cx="12192000" cy="8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0EA0C61-EDD3-48CF-967C-5E830AE05548}"/>
                  </a:ext>
                </a:extLst>
              </p:cNvPr>
              <p:cNvSpPr txBox="1"/>
              <p:nvPr/>
            </p:nvSpPr>
            <p:spPr>
              <a:xfrm>
                <a:off x="2030812" y="192501"/>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Supporting Wellbeing For Everyone</a:t>
                </a:r>
              </a:p>
            </p:txBody>
          </p:sp>
        </p:grpSp>
        <p:pic>
          <p:nvPicPr>
            <p:cNvPr id="3" name="Picture 2">
              <a:extLst>
                <a:ext uri="{FF2B5EF4-FFF2-40B4-BE49-F238E27FC236}">
                  <a16:creationId xmlns:a16="http://schemas.microsoft.com/office/drawing/2014/main" id="{0FB1ED4E-A4E1-4064-8922-B80A85B4B205}"/>
                </a:ext>
              </a:extLst>
            </p:cNvPr>
            <p:cNvPicPr>
              <a:picLocks noChangeAspect="1"/>
            </p:cNvPicPr>
            <p:nvPr/>
          </p:nvPicPr>
          <p:blipFill rotWithShape="1">
            <a:blip r:embed="rId3"/>
            <a:srcRect l="48625"/>
            <a:stretch/>
          </p:blipFill>
          <p:spPr>
            <a:xfrm>
              <a:off x="64402" y="446303"/>
              <a:ext cx="5735156" cy="6279356"/>
            </a:xfrm>
            <a:prstGeom prst="rect">
              <a:avLst/>
            </a:prstGeom>
          </p:spPr>
        </p:pic>
        <p:sp>
          <p:nvSpPr>
            <p:cNvPr id="4" name="TextBox 3">
              <a:extLst>
                <a:ext uri="{FF2B5EF4-FFF2-40B4-BE49-F238E27FC236}">
                  <a16:creationId xmlns:a16="http://schemas.microsoft.com/office/drawing/2014/main" id="{C14EE435-F0DB-46B7-BF15-E62334CE1C66}"/>
                </a:ext>
              </a:extLst>
            </p:cNvPr>
            <p:cNvSpPr txBox="1"/>
            <p:nvPr/>
          </p:nvSpPr>
          <p:spPr>
            <a:xfrm>
              <a:off x="2129259" y="1552913"/>
              <a:ext cx="16383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Put </a:t>
              </a:r>
              <a:r>
                <a:rPr kumimoji="0" lang="en-GB"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emotional wellbeing</a:t>
              </a: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first – for everyone</a:t>
              </a:r>
            </a:p>
          </p:txBody>
        </p:sp>
        <p:sp>
          <p:nvSpPr>
            <p:cNvPr id="6" name="TextBox 5">
              <a:extLst>
                <a:ext uri="{FF2B5EF4-FFF2-40B4-BE49-F238E27FC236}">
                  <a16:creationId xmlns:a16="http://schemas.microsoft.com/office/drawing/2014/main" id="{B4871109-CB69-4E2A-A640-76A4245F91A3}"/>
                </a:ext>
              </a:extLst>
            </p:cNvPr>
            <p:cNvSpPr txBox="1"/>
            <p:nvPr/>
          </p:nvSpPr>
          <p:spPr>
            <a:xfrm>
              <a:off x="4023327" y="2788346"/>
              <a:ext cx="16383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Re-affirm school’s </a:t>
              </a:r>
              <a:r>
                <a:rPr kumimoji="0" lang="en-GB"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strengths and core values</a:t>
              </a:r>
            </a:p>
          </p:txBody>
        </p:sp>
        <p:sp>
          <p:nvSpPr>
            <p:cNvPr id="7" name="TextBox 6">
              <a:extLst>
                <a:ext uri="{FF2B5EF4-FFF2-40B4-BE49-F238E27FC236}">
                  <a16:creationId xmlns:a16="http://schemas.microsoft.com/office/drawing/2014/main" id="{7F9BF601-0DC3-42DB-9713-2AB42CB48AAD}"/>
                </a:ext>
              </a:extLst>
            </p:cNvPr>
            <p:cNvSpPr txBox="1"/>
            <p:nvPr/>
          </p:nvSpPr>
          <p:spPr>
            <a:xfrm>
              <a:off x="3326595" y="5056714"/>
              <a:ext cx="16383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Place </a:t>
              </a:r>
              <a:r>
                <a:rPr kumimoji="0" lang="en-GB"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relationships</a:t>
              </a: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front and centre</a:t>
              </a:r>
            </a:p>
          </p:txBody>
        </p:sp>
        <p:sp>
          <p:nvSpPr>
            <p:cNvPr id="8" name="TextBox 7">
              <a:extLst>
                <a:ext uri="{FF2B5EF4-FFF2-40B4-BE49-F238E27FC236}">
                  <a16:creationId xmlns:a16="http://schemas.microsoft.com/office/drawing/2014/main" id="{437ED972-283D-4EE0-BA09-EE969BB1F537}"/>
                </a:ext>
              </a:extLst>
            </p:cNvPr>
            <p:cNvSpPr txBox="1"/>
            <p:nvPr/>
          </p:nvSpPr>
          <p:spPr>
            <a:xfrm>
              <a:off x="956277" y="5179825"/>
              <a:ext cx="16383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Re-affirm </a:t>
              </a:r>
              <a:r>
                <a:rPr kumimoji="0" lang="en-GB"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safety and routines</a:t>
              </a:r>
            </a:p>
          </p:txBody>
        </p:sp>
        <p:sp>
          <p:nvSpPr>
            <p:cNvPr id="9" name="TextBox 8">
              <a:extLst>
                <a:ext uri="{FF2B5EF4-FFF2-40B4-BE49-F238E27FC236}">
                  <a16:creationId xmlns:a16="http://schemas.microsoft.com/office/drawing/2014/main" id="{843F116E-FC71-4084-AA18-7C51299F1508}"/>
                </a:ext>
              </a:extLst>
            </p:cNvPr>
            <p:cNvSpPr txBox="1"/>
            <p:nvPr/>
          </p:nvSpPr>
          <p:spPr>
            <a:xfrm>
              <a:off x="220851" y="2809796"/>
              <a:ext cx="16383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Acknowledge</a:t>
              </a: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loss, change and bereavement</a:t>
              </a:r>
            </a:p>
          </p:txBody>
        </p:sp>
        <p:pic>
          <p:nvPicPr>
            <p:cNvPr id="11" name="Picture 10">
              <a:extLst>
                <a:ext uri="{FF2B5EF4-FFF2-40B4-BE49-F238E27FC236}">
                  <a16:creationId xmlns:a16="http://schemas.microsoft.com/office/drawing/2014/main" id="{A00C9618-93F2-4151-A669-21CA6DF06FA4}"/>
                </a:ext>
              </a:extLst>
            </p:cNvPr>
            <p:cNvPicPr>
              <a:picLocks noChangeAspect="1"/>
            </p:cNvPicPr>
            <p:nvPr/>
          </p:nvPicPr>
          <p:blipFill rotWithShape="1">
            <a:blip r:embed="rId3"/>
            <a:srcRect l="48625"/>
            <a:stretch/>
          </p:blipFill>
          <p:spPr>
            <a:xfrm>
              <a:off x="6456844" y="446303"/>
              <a:ext cx="5735156" cy="6279356"/>
            </a:xfrm>
            <a:prstGeom prst="rect">
              <a:avLst/>
            </a:prstGeom>
          </p:spPr>
        </p:pic>
        <p:sp>
          <p:nvSpPr>
            <p:cNvPr id="13" name="TextBox 12">
              <a:extLst>
                <a:ext uri="{FF2B5EF4-FFF2-40B4-BE49-F238E27FC236}">
                  <a16:creationId xmlns:a16="http://schemas.microsoft.com/office/drawing/2014/main" id="{D71B90BF-1A2C-45B6-96CE-BCE27F3993D5}"/>
                </a:ext>
              </a:extLst>
            </p:cNvPr>
            <p:cNvSpPr txBox="1"/>
            <p:nvPr/>
          </p:nvSpPr>
          <p:spPr>
            <a:xfrm>
              <a:off x="8454695" y="1400514"/>
              <a:ext cx="16383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I feel good, what sort of things am I doing?</a:t>
              </a:r>
            </a:p>
          </p:txBody>
        </p:sp>
        <p:sp>
          <p:nvSpPr>
            <p:cNvPr id="26" name="TextBox 25">
              <a:extLst>
                <a:ext uri="{FF2B5EF4-FFF2-40B4-BE49-F238E27FC236}">
                  <a16:creationId xmlns:a16="http://schemas.microsoft.com/office/drawing/2014/main" id="{9D70CD96-70CC-427A-834E-08C671DC7F1C}"/>
                </a:ext>
              </a:extLst>
            </p:cNvPr>
            <p:cNvSpPr txBox="1"/>
            <p:nvPr/>
          </p:nvSpPr>
          <p:spPr>
            <a:xfrm>
              <a:off x="10348763" y="2788346"/>
              <a:ext cx="16383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really matters to me, makes me passionate?</a:t>
              </a:r>
            </a:p>
          </p:txBody>
        </p:sp>
        <p:sp>
          <p:nvSpPr>
            <p:cNvPr id="28" name="TextBox 27">
              <a:extLst>
                <a:ext uri="{FF2B5EF4-FFF2-40B4-BE49-F238E27FC236}">
                  <a16:creationId xmlns:a16="http://schemas.microsoft.com/office/drawing/2014/main" id="{B37A04F5-4E9C-4872-9AE5-B80BB9249121}"/>
                </a:ext>
              </a:extLst>
            </p:cNvPr>
            <p:cNvSpPr txBox="1"/>
            <p:nvPr/>
          </p:nvSpPr>
          <p:spPr>
            <a:xfrm>
              <a:off x="9652031" y="5056714"/>
              <a:ext cx="16383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 really matters to me, and is there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me?</a:t>
              </a:r>
            </a:p>
          </p:txBody>
        </p:sp>
        <p:sp>
          <p:nvSpPr>
            <p:cNvPr id="30" name="TextBox 29">
              <a:extLst>
                <a:ext uri="{FF2B5EF4-FFF2-40B4-BE49-F238E27FC236}">
                  <a16:creationId xmlns:a16="http://schemas.microsoft.com/office/drawing/2014/main" id="{F5FB3D50-9855-495F-AC01-494018A0A2AD}"/>
                </a:ext>
              </a:extLst>
            </p:cNvPr>
            <p:cNvSpPr txBox="1"/>
            <p:nvPr/>
          </p:nvSpPr>
          <p:spPr>
            <a:xfrm>
              <a:off x="7281713" y="4989049"/>
              <a:ext cx="163830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really makes me feel safe, what can I or other people do to help?</a:t>
              </a:r>
            </a:p>
          </p:txBody>
        </p:sp>
        <p:sp>
          <p:nvSpPr>
            <p:cNvPr id="32" name="TextBox 31">
              <a:extLst>
                <a:ext uri="{FF2B5EF4-FFF2-40B4-BE49-F238E27FC236}">
                  <a16:creationId xmlns:a16="http://schemas.microsoft.com/office/drawing/2014/main" id="{93252955-98F8-4D9A-AD16-56035E91A2A3}"/>
                </a:ext>
              </a:extLst>
            </p:cNvPr>
            <p:cNvSpPr txBox="1"/>
            <p:nvPr/>
          </p:nvSpPr>
          <p:spPr>
            <a:xfrm>
              <a:off x="6553125" y="2546881"/>
              <a:ext cx="1638300"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 what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ways have I experienced any loss, change, bereavement in the last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weeks?</a:t>
              </a:r>
            </a:p>
          </p:txBody>
        </p:sp>
        <p:pic>
          <p:nvPicPr>
            <p:cNvPr id="34" name="Picture 33" descr="A close up of a logo&#10;&#10;Description automatically generated">
              <a:extLst>
                <a:ext uri="{FF2B5EF4-FFF2-40B4-BE49-F238E27FC236}">
                  <a16:creationId xmlns:a16="http://schemas.microsoft.com/office/drawing/2014/main" id="{E7D85353-9C78-4FC9-A376-15F4F8F4DD1C}"/>
                </a:ext>
              </a:extLst>
            </p:cNvPr>
            <p:cNvPicPr>
              <a:picLocks noChangeAspect="1"/>
            </p:cNvPicPr>
            <p:nvPr/>
          </p:nvPicPr>
          <p:blipFill rotWithShape="1">
            <a:blip r:embed="rId4"/>
            <a:srcRect l="44375" t="41531" b="50050"/>
            <a:stretch/>
          </p:blipFill>
          <p:spPr>
            <a:xfrm>
              <a:off x="3853543" y="1552913"/>
              <a:ext cx="6781800" cy="577280"/>
            </a:xfrm>
            <a:prstGeom prst="rect">
              <a:avLst/>
            </a:prstGeom>
          </p:spPr>
        </p:pic>
        <p:sp>
          <p:nvSpPr>
            <p:cNvPr id="35" name="TextBox 34">
              <a:extLst>
                <a:ext uri="{FF2B5EF4-FFF2-40B4-BE49-F238E27FC236}">
                  <a16:creationId xmlns:a16="http://schemas.microsoft.com/office/drawing/2014/main" id="{C88A3883-41A4-4225-902B-A232B9CC4D8F}"/>
                </a:ext>
              </a:extLst>
            </p:cNvPr>
            <p:cNvSpPr txBox="1"/>
            <p:nvPr/>
          </p:nvSpPr>
          <p:spPr>
            <a:xfrm>
              <a:off x="3767559" y="1087703"/>
              <a:ext cx="4687136"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Questions to ask yourself or reflect on with a child, young person or parent (in groups or 1-1)</a:t>
              </a:r>
            </a:p>
          </p:txBody>
        </p:sp>
        <p:sp>
          <p:nvSpPr>
            <p:cNvPr id="2" name="TextBox 1">
              <a:extLst>
                <a:ext uri="{FF2B5EF4-FFF2-40B4-BE49-F238E27FC236}">
                  <a16:creationId xmlns:a16="http://schemas.microsoft.com/office/drawing/2014/main" id="{C3DA06F8-5DC2-4C61-81C2-35D5EEF3F76C}"/>
                </a:ext>
              </a:extLst>
            </p:cNvPr>
            <p:cNvSpPr txBox="1"/>
            <p:nvPr/>
          </p:nvSpPr>
          <p:spPr>
            <a:xfrm>
              <a:off x="2152989" y="3425349"/>
              <a:ext cx="1517456" cy="923330"/>
            </a:xfrm>
            <a:prstGeom prst="rect">
              <a:avLst/>
            </a:prstGeom>
            <a:noFill/>
          </p:spPr>
          <p:txBody>
            <a:bodyPr wrap="square">
              <a:spAutoFit/>
            </a:bodyPr>
            <a:lstStyle/>
            <a:p>
              <a:pPr algn="ctr"/>
              <a:r>
                <a:rPr lang="en-GB" sz="1800" dirty="0">
                  <a:latin typeface="Open Sans" panose="020B0606030504020204" pitchFamily="34" charset="0"/>
                  <a:ea typeface="Open Sans" panose="020B0606030504020204" pitchFamily="34" charset="0"/>
                  <a:cs typeface="Open Sans" panose="020B0606030504020204" pitchFamily="34" charset="0"/>
                </a:rPr>
                <a:t>5 Key Principles of Recovery</a:t>
              </a:r>
              <a:endParaRPr lang="en-GB" dirty="0"/>
            </a:p>
          </p:txBody>
        </p:sp>
        <p:sp>
          <p:nvSpPr>
            <p:cNvPr id="10" name="TextBox 9">
              <a:extLst>
                <a:ext uri="{FF2B5EF4-FFF2-40B4-BE49-F238E27FC236}">
                  <a16:creationId xmlns:a16="http://schemas.microsoft.com/office/drawing/2014/main" id="{27B7B23E-7AE9-49E8-90C5-B2E1D7005C7B}"/>
                </a:ext>
              </a:extLst>
            </p:cNvPr>
            <p:cNvSpPr txBox="1"/>
            <p:nvPr/>
          </p:nvSpPr>
          <p:spPr>
            <a:xfrm>
              <a:off x="8626370" y="3419143"/>
              <a:ext cx="1517456" cy="923330"/>
            </a:xfrm>
            <a:prstGeom prst="rect">
              <a:avLst/>
            </a:prstGeom>
            <a:noFill/>
          </p:spPr>
          <p:txBody>
            <a:bodyPr wrap="square">
              <a:spAutoFit/>
            </a:bodyPr>
            <a:lstStyle/>
            <a:p>
              <a:pPr algn="ctr"/>
              <a:r>
                <a:rPr lang="en-GB" sz="1800" dirty="0">
                  <a:latin typeface="Open Sans" panose="020B0606030504020204" pitchFamily="34" charset="0"/>
                  <a:ea typeface="Open Sans" panose="020B0606030504020204" pitchFamily="34" charset="0"/>
                  <a:cs typeface="Open Sans" panose="020B0606030504020204" pitchFamily="34" charset="0"/>
                </a:rPr>
                <a:t>5 Actions for Recovery</a:t>
              </a:r>
              <a:endParaRPr lang="en-GB" dirty="0"/>
            </a:p>
          </p:txBody>
        </p:sp>
      </p:grpSp>
    </p:spTree>
    <p:extLst>
      <p:ext uri="{BB962C8B-B14F-4D97-AF65-F5344CB8AC3E}">
        <p14:creationId xmlns:p14="http://schemas.microsoft.com/office/powerpoint/2010/main" val="1101835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6439"/>
            <a:ext cx="12272790" cy="7571303"/>
          </a:xfrm>
          <a:prstGeom prst="rect">
            <a:avLst/>
          </a:prstGeom>
          <a:noFill/>
        </p:spPr>
        <p:txBody>
          <a:bodyPr wrap="square" rtlCol="0">
            <a:spAutoFit/>
          </a:bodyPr>
          <a:lstStyle/>
          <a:p>
            <a:r>
              <a:rPr lang="en-GB" dirty="0" smtClean="0"/>
              <a:t>Ideas for universal/whole school support</a:t>
            </a:r>
          </a:p>
          <a:p>
            <a:endParaRPr lang="en-GB" dirty="0"/>
          </a:p>
          <a:p>
            <a:pPr marL="342900" indent="-342900">
              <a:buAutoNum type="arabicPeriod"/>
            </a:pPr>
            <a:r>
              <a:rPr lang="en-GB" dirty="0" smtClean="0"/>
              <a:t>Emotional Wellbeing for everyone…</a:t>
            </a:r>
          </a:p>
          <a:p>
            <a:endParaRPr lang="en-GB" dirty="0"/>
          </a:p>
          <a:p>
            <a:pPr marL="285750" lvl="0" indent="-285750">
              <a:buFont typeface="Arial" panose="020B0604020202020204" pitchFamily="34" charset="0"/>
              <a:buChar char="•"/>
            </a:pPr>
            <a:r>
              <a:rPr lang="en-US" dirty="0"/>
              <a:t>Explicitly state the school’s </a:t>
            </a:r>
            <a:r>
              <a:rPr lang="en-US" b="1" dirty="0"/>
              <a:t>focus on wellbeing </a:t>
            </a:r>
            <a:r>
              <a:rPr lang="en-US" dirty="0"/>
              <a:t>(</a:t>
            </a:r>
            <a:r>
              <a:rPr lang="en-US" u="sng" dirty="0">
                <a:hlinkClick r:id="rId3"/>
              </a:rPr>
              <a:t>including staff wellbeing</a:t>
            </a:r>
            <a:r>
              <a:rPr lang="en-US" dirty="0"/>
              <a:t>) which will lay the foundation for successful re-engagement with learning.</a:t>
            </a:r>
            <a:endParaRPr lang="en-GB" dirty="0"/>
          </a:p>
          <a:p>
            <a:pPr marL="285750" lvl="0" indent="-285750">
              <a:buFont typeface="Arial" panose="020B0604020202020204" pitchFamily="34" charset="0"/>
              <a:buChar char="•"/>
            </a:pPr>
            <a:r>
              <a:rPr lang="en-US" dirty="0"/>
              <a:t>Acknowledge the importance of </a:t>
            </a:r>
            <a:r>
              <a:rPr lang="en-US" b="1" dirty="0"/>
              <a:t>parent/</a:t>
            </a:r>
            <a:r>
              <a:rPr lang="en-US" b="1" dirty="0" err="1"/>
              <a:t>carer</a:t>
            </a:r>
            <a:r>
              <a:rPr lang="en-US" b="1" dirty="0"/>
              <a:t> wellbeing</a:t>
            </a:r>
            <a:r>
              <a:rPr lang="en-US" dirty="0"/>
              <a:t>.</a:t>
            </a:r>
            <a:endParaRPr lang="en-GB" dirty="0"/>
          </a:p>
          <a:p>
            <a:pPr marL="285750" lvl="0" indent="-285750">
              <a:buFont typeface="Arial" panose="020B0604020202020204" pitchFamily="34" charset="0"/>
              <a:buChar char="•"/>
            </a:pPr>
            <a:r>
              <a:rPr lang="en-US" dirty="0"/>
              <a:t>Include staff, parents/</a:t>
            </a:r>
            <a:r>
              <a:rPr lang="en-US" dirty="0" err="1"/>
              <a:t>carers</a:t>
            </a:r>
            <a:r>
              <a:rPr lang="en-US" dirty="0"/>
              <a:t> and children in </a:t>
            </a:r>
            <a:r>
              <a:rPr lang="en-US" b="1" dirty="0"/>
              <a:t>decision-making and planning</a:t>
            </a:r>
            <a:r>
              <a:rPr lang="en-US" dirty="0"/>
              <a:t>, where possible and appropriate.</a:t>
            </a:r>
            <a:endParaRPr lang="en-GB" dirty="0"/>
          </a:p>
          <a:p>
            <a:pPr marL="285750" lvl="0" indent="-285750">
              <a:buFont typeface="Arial" panose="020B0604020202020204" pitchFamily="34" charset="0"/>
              <a:buChar char="•"/>
            </a:pPr>
            <a:r>
              <a:rPr lang="en-US" b="1" dirty="0"/>
              <a:t>Embed social emotional learning </a:t>
            </a:r>
            <a:r>
              <a:rPr lang="en-US" dirty="0"/>
              <a:t>within the curriculum e.g. </a:t>
            </a:r>
            <a:r>
              <a:rPr lang="en-US" u="sng" dirty="0">
                <a:hlinkClick r:id="rId4"/>
              </a:rPr>
              <a:t>Social Emotional Learning in Primary Schools EEF</a:t>
            </a:r>
            <a:r>
              <a:rPr lang="en-US" dirty="0"/>
              <a:t>,</a:t>
            </a:r>
            <a:r>
              <a:rPr lang="en-US" dirty="0">
                <a:hlinkClick r:id="rId5"/>
              </a:rPr>
              <a:t> </a:t>
            </a:r>
            <a:r>
              <a:rPr lang="en-US" u="sng" dirty="0">
                <a:hlinkClick r:id="rId5"/>
              </a:rPr>
              <a:t>Emotional Literacy Support Assistants (ELSA)</a:t>
            </a:r>
            <a:r>
              <a:rPr lang="en-US" dirty="0"/>
              <a:t>,</a:t>
            </a:r>
            <a:r>
              <a:rPr lang="en-US" dirty="0">
                <a:hlinkClick r:id="rId6"/>
              </a:rPr>
              <a:t> </a:t>
            </a:r>
            <a:r>
              <a:rPr lang="en-US" u="sng" dirty="0">
                <a:hlinkClick r:id="rId6"/>
              </a:rPr>
              <a:t>RSE and Health Education.</a:t>
            </a:r>
            <a:r>
              <a:rPr lang="en-US" dirty="0"/>
              <a:t>,</a:t>
            </a:r>
            <a:r>
              <a:rPr lang="en-US" u="sng" dirty="0">
                <a:hlinkClick r:id="rId7"/>
              </a:rPr>
              <a:t> Academic Resilience Framework</a:t>
            </a:r>
            <a:r>
              <a:rPr lang="en-US" dirty="0">
                <a:hlinkClick r:id="rId7"/>
              </a:rPr>
              <a:t> etc</a:t>
            </a:r>
            <a:r>
              <a:rPr lang="en-US" dirty="0"/>
              <a:t>.</a:t>
            </a:r>
            <a:endParaRPr lang="en-GB" dirty="0"/>
          </a:p>
          <a:p>
            <a:pPr marL="285750" lvl="0" indent="-285750">
              <a:buFont typeface="Arial" panose="020B0604020202020204" pitchFamily="34" charset="0"/>
              <a:buChar char="•"/>
            </a:pPr>
            <a:r>
              <a:rPr lang="en-US" dirty="0"/>
              <a:t>Use data to </a:t>
            </a:r>
            <a:r>
              <a:rPr lang="en-US" b="1" dirty="0"/>
              <a:t>monitor all children’s wellbeing and re-engagement </a:t>
            </a:r>
            <a:r>
              <a:rPr lang="en-US" dirty="0"/>
              <a:t>with learning to identify those needing additional support</a:t>
            </a:r>
            <a:r>
              <a:rPr lang="en-US" dirty="0" smtClean="0"/>
              <a:t>. </a:t>
            </a:r>
            <a:endParaRPr lang="en-GB" dirty="0"/>
          </a:p>
          <a:p>
            <a:pPr marL="285750" lvl="0" indent="-285750">
              <a:buFont typeface="Arial" panose="020B0604020202020204" pitchFamily="34" charset="0"/>
              <a:buChar char="•"/>
            </a:pPr>
            <a:r>
              <a:rPr lang="en-US" dirty="0"/>
              <a:t>If children have been absent from school for some time, </a:t>
            </a:r>
            <a:r>
              <a:rPr lang="en-US" b="1" dirty="0"/>
              <a:t>carefully plan the curriculum </a:t>
            </a:r>
            <a:r>
              <a:rPr lang="en-US" dirty="0"/>
              <a:t>for them (See Information Pack 5 </a:t>
            </a:r>
            <a:r>
              <a:rPr lang="en-US" dirty="0" smtClean="0"/>
              <a:t>in the handbook for </a:t>
            </a:r>
            <a:r>
              <a:rPr lang="en-US" dirty="0"/>
              <a:t>more information).</a:t>
            </a:r>
            <a:endParaRPr lang="en-GB" dirty="0"/>
          </a:p>
          <a:p>
            <a:pPr marL="285750" indent="-285750">
              <a:buFont typeface="Arial" panose="020B0604020202020204" pitchFamily="34" charset="0"/>
              <a:buChar char="•"/>
            </a:pPr>
            <a:r>
              <a:rPr lang="en-US" dirty="0" smtClean="0"/>
              <a:t> </a:t>
            </a:r>
            <a:r>
              <a:rPr lang="en-US" b="1" dirty="0"/>
              <a:t>Informal teacher assessment </a:t>
            </a:r>
            <a:r>
              <a:rPr lang="en-US" dirty="0"/>
              <a:t>over time is likely to be most useful for determining gaps in learning skills and content. Formal assessment to determine gaps in learning is likely to be less effective as children will be out of routine and </a:t>
            </a:r>
            <a:r>
              <a:rPr lang="en-US" dirty="0" smtClean="0"/>
              <a:t>practice</a:t>
            </a:r>
          </a:p>
          <a:p>
            <a:pPr marL="285750" lvl="0" indent="-285750">
              <a:buFont typeface="Arial" panose="020B0604020202020204" pitchFamily="34" charset="0"/>
              <a:buChar char="•"/>
            </a:pPr>
            <a:r>
              <a:rPr lang="en-US" dirty="0"/>
              <a:t>Re-teach </a:t>
            </a:r>
            <a:r>
              <a:rPr lang="en-US" b="1" u="heavy" dirty="0">
                <a:hlinkClick r:id="rId8"/>
              </a:rPr>
              <a:t>Metacognition Strategies</a:t>
            </a:r>
            <a:r>
              <a:rPr lang="en-US" b="1" dirty="0">
                <a:hlinkClick r:id="rId8"/>
              </a:rPr>
              <a:t> </a:t>
            </a:r>
            <a:r>
              <a:rPr lang="en-US" dirty="0"/>
              <a:t>i.e. learning how to learn, study skills. These skills are widely applicable to all subjects. Draw on the student’s knowledge of how they have learned (curriculum and non-curriculum) while away from school. The aim is for children to be skilled and independent learners.</a:t>
            </a:r>
            <a:endParaRPr lang="en-GB" dirty="0"/>
          </a:p>
          <a:p>
            <a:pPr marL="285750" lvl="0" indent="-285750">
              <a:buFont typeface="Arial" panose="020B0604020202020204" pitchFamily="34" charset="0"/>
              <a:buChar char="•"/>
            </a:pPr>
            <a:r>
              <a:rPr lang="en-US" dirty="0"/>
              <a:t>Create </a:t>
            </a:r>
            <a:r>
              <a:rPr lang="en-US" b="1" dirty="0"/>
              <a:t>lessons </a:t>
            </a:r>
            <a:r>
              <a:rPr lang="en-US" dirty="0"/>
              <a:t>which support </a:t>
            </a:r>
            <a:r>
              <a:rPr lang="en-US" u="sng" dirty="0">
                <a:hlinkClick r:id="rId9"/>
              </a:rPr>
              <a:t>autonomy, a sense of competence and relatedness</a:t>
            </a:r>
            <a:r>
              <a:rPr lang="en-US" dirty="0">
                <a:hlinkClick r:id="rId9"/>
              </a:rPr>
              <a:t> </a:t>
            </a:r>
            <a:r>
              <a:rPr lang="en-US" dirty="0"/>
              <a:t>by drawing on children and young people’s individual interests and areas of strength. This will help them to develop the motivation to re-engage with </a:t>
            </a:r>
            <a:r>
              <a:rPr lang="en-US" dirty="0" smtClean="0"/>
              <a:t>learning. </a:t>
            </a:r>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97334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993C45-B237-4CD5-A232-CD2DFFF5AB1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BE9EA4F6-F0E3-4DB3-8F82-B91A1F693A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3A7345F-1794-4777-80F8-B67B01BE7F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AEB4062E-9879-4D6E-8C9A-55D81D61C4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E0E1E50E-9B56-49FC-AC93-34C80F4385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86CF095-2697-4E6D-832B-E71B7C8D6D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A93A2EA0-D245-490B-A61D-8B32A8DF49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6BAC7BF2-009C-48C7-A7F2-2139B5079D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D60F62B-3828-4F12-B884-8A89253251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8A41293-53F5-4380-B216-EB66A4353B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6DDE673-E05B-400B-B6E1-335E425D8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49A2DAB-B431-487D-95AD-BB0FECB49E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5" name="Straight Connector 24">
            <a:extLst>
              <a:ext uri="{FF2B5EF4-FFF2-40B4-BE49-F238E27FC236}">
                <a16:creationId xmlns:a16="http://schemas.microsoft.com/office/drawing/2014/main" id="{C5ECDEE1-7093-418F-9CF5-24EEB115C1C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45062AF-EB11-4651-BC4A-4DA21768DE8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507067" y="1397000"/>
            <a:ext cx="7766936" cy="2653836"/>
          </a:xfrm>
          <a:prstGeom prst="rect">
            <a:avLst/>
          </a:prstGeom>
        </p:spPr>
        <p:txBody>
          <a:bodyPr vert="horz" lIns="91440" tIns="45720" rIns="91440" bIns="45720" rtlCol="0" anchor="b">
            <a:normAutofit/>
          </a:bodyPr>
          <a:lstStyle/>
          <a:p>
            <a:pPr algn="r">
              <a:spcBef>
                <a:spcPct val="0"/>
              </a:spcBef>
              <a:spcAft>
                <a:spcPts val="600"/>
              </a:spcAft>
            </a:pPr>
            <a:r>
              <a:rPr lang="en-US" sz="5400">
                <a:solidFill>
                  <a:schemeClr val="accent1"/>
                </a:solidFill>
                <a:latin typeface="+mj-lt"/>
                <a:ea typeface="+mj-ea"/>
                <a:cs typeface="+mj-cs"/>
              </a:rPr>
              <a:t>When a more individual response is needed….</a:t>
            </a:r>
          </a:p>
        </p:txBody>
      </p:sp>
      <p:sp>
        <p:nvSpPr>
          <p:cNvPr id="29" name="Rectangle 27">
            <a:extLst>
              <a:ext uri="{FF2B5EF4-FFF2-40B4-BE49-F238E27FC236}">
                <a16:creationId xmlns:a16="http://schemas.microsoft.com/office/drawing/2014/main" id="{0819F787-32B4-46A8-BC57-C6571BCEE2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87364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55066" y="1355075"/>
            <a:ext cx="5552500" cy="2714481"/>
            <a:chOff x="2996406" y="2068777"/>
            <a:chExt cx="2135187" cy="1281112"/>
          </a:xfrm>
        </p:grpSpPr>
        <p:sp>
          <p:nvSpPr>
            <p:cNvPr id="3" name="Rounded Rectangle 2"/>
            <p:cNvSpPr/>
            <p:nvPr/>
          </p:nvSpPr>
          <p:spPr>
            <a:xfrm>
              <a:off x="2996406" y="2068777"/>
              <a:ext cx="2135187" cy="12811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txBox="1"/>
            <p:nvPr/>
          </p:nvSpPr>
          <p:spPr>
            <a:xfrm>
              <a:off x="3033928" y="2106299"/>
              <a:ext cx="2060143" cy="1206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4000" kern="1200" dirty="0" smtClean="0"/>
                <a:t>Targeted Support for vulnerable groups </a:t>
              </a:r>
              <a:endParaRPr lang="en-US" sz="4000" kern="1200" dirty="0"/>
            </a:p>
          </p:txBody>
        </p:sp>
      </p:grpSp>
    </p:spTree>
    <p:extLst>
      <p:ext uri="{BB962C8B-B14F-4D97-AF65-F5344CB8AC3E}">
        <p14:creationId xmlns:p14="http://schemas.microsoft.com/office/powerpoint/2010/main" val="4279099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E7FDC3C-D976-4E94-B034-476F34D28E28}"/>
              </a:ext>
            </a:extLst>
          </p:cNvPr>
          <p:cNvGrpSpPr/>
          <p:nvPr/>
        </p:nvGrpSpPr>
        <p:grpSpPr>
          <a:xfrm>
            <a:off x="0" y="-19"/>
            <a:ext cx="12192000" cy="839972"/>
            <a:chOff x="0" y="-19"/>
            <a:chExt cx="12192000" cy="839972"/>
          </a:xfrm>
          <a:solidFill>
            <a:schemeClr val="bg1"/>
          </a:solidFill>
        </p:grpSpPr>
        <p:sp>
          <p:nvSpPr>
            <p:cNvPr id="6" name="Rectangle 5">
              <a:extLst>
                <a:ext uri="{FF2B5EF4-FFF2-40B4-BE49-F238E27FC236}">
                  <a16:creationId xmlns:a16="http://schemas.microsoft.com/office/drawing/2014/main" id="{6FFBD9AA-E502-4255-A4BD-93FD15924BB5}"/>
                </a:ext>
              </a:extLst>
            </p:cNvPr>
            <p:cNvSpPr/>
            <p:nvPr/>
          </p:nvSpPr>
          <p:spPr>
            <a:xfrm>
              <a:off x="0" y="-19"/>
              <a:ext cx="12192000" cy="839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2A0FEB3-0C00-4918-A464-063037912C92}"/>
                </a:ext>
              </a:extLst>
            </p:cNvPr>
            <p:cNvSpPr txBox="1"/>
            <p:nvPr/>
          </p:nvSpPr>
          <p:spPr>
            <a:xfrm>
              <a:off x="406400" y="8956"/>
              <a:ext cx="11379199" cy="830997"/>
            </a:xfrm>
            <a:prstGeom prst="rect">
              <a:avLst/>
            </a:prstGeom>
            <a:grp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Who Might Be Particularly Vulnerable To Decreased Wellbeing And Resilience Applying these frameworks during the pandemic</a:t>
              </a:r>
              <a:endParaRPr lang="en-US" sz="240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 name="Content Placeholder 4">
            <a:extLst>
              <a:ext uri="{FF2B5EF4-FFF2-40B4-BE49-F238E27FC236}">
                <a16:creationId xmlns:a16="http://schemas.microsoft.com/office/drawing/2014/main" id="{3A46738D-3BDB-473B-A2F3-67DF5F3DE4EB}"/>
              </a:ext>
            </a:extLst>
          </p:cNvPr>
          <p:cNvSpPr txBox="1">
            <a:spLocks/>
          </p:cNvSpPr>
          <p:nvPr/>
        </p:nvSpPr>
        <p:spPr>
          <a:xfrm>
            <a:off x="329609" y="1226472"/>
            <a:ext cx="11536326" cy="49322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70C0"/>
              </a:buClr>
              <a:buFont typeface="Arial" panose="020B0604020202020204" pitchFamily="34" charset="0"/>
              <a:buNone/>
            </a:pPr>
            <a:r>
              <a:rPr lang="en-GB" sz="1600" dirty="0">
                <a:latin typeface="Trebuchet MS" panose="020B0603020202020204" pitchFamily="34" charset="0"/>
                <a:ea typeface="Open Sans" panose="020B0606030504020204" pitchFamily="34" charset="0"/>
                <a:cs typeface="Open Sans" panose="020B0606030504020204" pitchFamily="34" charset="0"/>
              </a:rPr>
              <a:t>Some groups for whom Covid-19 may increase or exacerbate mental health and wellbeing issues (PHE 2020, NHS 2020, Brooks et al 2020, Waite et al 2020, Wang 2020):</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Black and Ethnic Minorities (BAME) (NHS 2020): adults at higher risk of dying from Covid-19; sharp increases in anxiety and self-harm amongst BAME children and young people; exacerbated by widespread, structural inequalities and discrimination</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Those living in poverty, workless households, homeless or in poor housing</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Families with parental conflict, parental mental ill health, are alcohol or drug dependent</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Those experiencing domestic abuse, violence and neglect</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Child sexual abuse and exploitation and harmful sexual behaviours (including online)</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Children and young people involved in or affected by serious youth violence (including e.g. county lines)</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Looked after, fostered and adopted children and children subject to special guardianship orders or wider kinship placements</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LGBTQ+ people</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Those with pre-existing mental health needs </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Young carers</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Children and young people with special educational needs, learning disabilities and/or autism/neurodiversity</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Adults who live alone</a:t>
            </a:r>
          </a:p>
          <a:p>
            <a:pPr>
              <a:lnSpc>
                <a:spcPct val="100000"/>
              </a:lnSpc>
              <a:spcBef>
                <a:spcPts val="0"/>
              </a:spcBef>
              <a:buClr>
                <a:srgbClr val="0070C0"/>
              </a:buClr>
            </a:pPr>
            <a:endParaRPr lang="en-GB" sz="1600" dirty="0">
              <a:latin typeface="Trebuchet MS" panose="020B0603020202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Font typeface="Arial" panose="020B0604020202020204" pitchFamily="34" charset="0"/>
              <a:buNone/>
            </a:pPr>
            <a:r>
              <a:rPr lang="en-GB" sz="1600" dirty="0">
                <a:latin typeface="Trebuchet MS" panose="020B0603020202020204" pitchFamily="34" charset="0"/>
                <a:ea typeface="Open Sans" panose="020B0606030504020204" pitchFamily="34" charset="0"/>
                <a:cs typeface="Open Sans" panose="020B0606030504020204" pitchFamily="34" charset="0"/>
              </a:rPr>
              <a:t>Role of disadvantage:</a:t>
            </a:r>
          </a:p>
          <a:p>
            <a:pPr>
              <a:lnSpc>
                <a:spcPct val="100000"/>
              </a:lnSpc>
              <a:spcBef>
                <a:spcPts val="0"/>
              </a:spcBef>
              <a:buClr>
                <a:srgbClr val="0070C0"/>
              </a:buClr>
            </a:pPr>
            <a:r>
              <a:rPr lang="en-GB" sz="1600" dirty="0">
                <a:latin typeface="Trebuchet MS" panose="020B0603020202020204" pitchFamily="34" charset="0"/>
                <a:ea typeface="Open Sans" panose="020B0606030504020204" pitchFamily="34" charset="0"/>
                <a:cs typeface="Open Sans" panose="020B0606030504020204" pitchFamily="34" charset="0"/>
              </a:rPr>
              <a:t>Emerging evidence that e.g. lack of private space, lack of devices, internet connection, as well as other risk factors such as loss of routine, sleep and loss of support networks may be more common among more economically disadvantaged children and young people, making them at greater risk of wellbeing and mental health impacts. </a:t>
            </a:r>
          </a:p>
          <a:p>
            <a:pPr marL="0" indent="0">
              <a:lnSpc>
                <a:spcPct val="100000"/>
              </a:lnSpc>
              <a:spcBef>
                <a:spcPts val="0"/>
              </a:spcBef>
              <a:buClr>
                <a:srgbClr val="0070C0"/>
              </a:buClr>
              <a:buFont typeface="Arial" panose="020B0604020202020204" pitchFamily="34" charset="0"/>
              <a:buNone/>
            </a:pPr>
            <a:endParaRPr lang="en-GB" sz="1600" dirty="0">
              <a:latin typeface="Trebuchet MS" panose="020B0603020202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Font typeface="Arial" panose="020B0604020202020204" pitchFamily="34" charset="0"/>
              <a:buNone/>
            </a:pPr>
            <a:r>
              <a:rPr lang="en-GB" sz="1600" dirty="0">
                <a:latin typeface="Trebuchet MS" panose="020B0603020202020204" pitchFamily="34" charset="0"/>
                <a:ea typeface="Open Sans" panose="020B0606030504020204" pitchFamily="34" charset="0"/>
                <a:cs typeface="Open Sans" panose="020B0606030504020204" pitchFamily="34" charset="0"/>
              </a:rPr>
              <a:t>This list is not exhaustive and people may be in more than one category.</a:t>
            </a:r>
          </a:p>
        </p:txBody>
      </p:sp>
    </p:spTree>
    <p:extLst>
      <p:ext uri="{BB962C8B-B14F-4D97-AF65-F5344CB8AC3E}">
        <p14:creationId xmlns:p14="http://schemas.microsoft.com/office/powerpoint/2010/main" val="1993790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063" y="572877"/>
            <a:ext cx="9639759" cy="5909310"/>
          </a:xfrm>
          <a:prstGeom prst="rect">
            <a:avLst/>
          </a:prstGeom>
          <a:noFill/>
        </p:spPr>
        <p:txBody>
          <a:bodyPr wrap="square" rtlCol="0">
            <a:spAutoFit/>
          </a:bodyPr>
          <a:lstStyle/>
          <a:p>
            <a:pPr algn="ctr"/>
            <a:r>
              <a:rPr lang="en-GB" u="sng" dirty="0" smtClean="0"/>
              <a:t>Targeted Support</a:t>
            </a:r>
          </a:p>
          <a:p>
            <a:pPr algn="ctr"/>
            <a:endParaRPr lang="en-GB" dirty="0"/>
          </a:p>
          <a:p>
            <a:pPr algn="ctr"/>
            <a:r>
              <a:rPr lang="en-GB" dirty="0"/>
              <a:t>For children, young people, staff and parents/carers in specific contexts or with specific needs.  (in addition to Universal Support)  </a:t>
            </a:r>
            <a:endParaRPr lang="en-GB" dirty="0" smtClean="0"/>
          </a:p>
          <a:p>
            <a:pPr algn="ctr"/>
            <a:r>
              <a:rPr lang="en-GB" dirty="0" smtClean="0"/>
              <a:t>See </a:t>
            </a:r>
            <a:r>
              <a:rPr lang="en-GB" dirty="0"/>
              <a:t>Information Pack </a:t>
            </a:r>
            <a:r>
              <a:rPr lang="en-GB" dirty="0" smtClean="0"/>
              <a:t>4 in the handbook: </a:t>
            </a:r>
            <a:r>
              <a:rPr lang="en-GB" dirty="0"/>
              <a:t>Targeted Groups (children and young people in vulnerable situations) leaflet for more information.</a:t>
            </a:r>
          </a:p>
          <a:p>
            <a:pPr marL="285750" lvl="0" indent="-285750">
              <a:buFont typeface="Arial" panose="020B0604020202020204" pitchFamily="34" charset="0"/>
              <a:buChar char="•"/>
            </a:pPr>
            <a:r>
              <a:rPr lang="en-US" dirty="0"/>
              <a:t>Plan for </a:t>
            </a:r>
            <a:r>
              <a:rPr lang="en-US" b="1" dirty="0"/>
              <a:t>additional learning support and intervention </a:t>
            </a:r>
            <a:r>
              <a:rPr lang="en-US" dirty="0"/>
              <a:t>for children/groups of children and young people who struggle to re-engage with learning due to missed learning or ongoing emotional needs. Consider </a:t>
            </a:r>
            <a:r>
              <a:rPr lang="en-US" u="sng" dirty="0">
                <a:hlinkClick r:id="rId3"/>
              </a:rPr>
              <a:t>targeted SEND reviews</a:t>
            </a:r>
            <a:r>
              <a:rPr lang="en-US" dirty="0">
                <a:hlinkClick r:id="rId3"/>
              </a:rPr>
              <a:t> </a:t>
            </a:r>
            <a:r>
              <a:rPr lang="en-US" dirty="0"/>
              <a:t>for specific areas of need.</a:t>
            </a:r>
            <a:endParaRPr lang="en-GB" dirty="0"/>
          </a:p>
          <a:p>
            <a:pPr marL="285750" lvl="0" indent="-285750">
              <a:buFont typeface="Arial" panose="020B0604020202020204" pitchFamily="34" charset="0"/>
              <a:buChar char="•"/>
            </a:pPr>
            <a:r>
              <a:rPr lang="en-US" b="1" dirty="0"/>
              <a:t>Key adults being available </a:t>
            </a:r>
            <a:r>
              <a:rPr lang="en-US" dirty="0"/>
              <a:t>to support children and young people if, and when, needed.</a:t>
            </a:r>
            <a:endParaRPr lang="en-GB" dirty="0"/>
          </a:p>
          <a:p>
            <a:pPr marL="285750" lvl="0" indent="-285750">
              <a:buFont typeface="Arial" panose="020B0604020202020204" pitchFamily="34" charset="0"/>
              <a:buChar char="•"/>
            </a:pPr>
            <a:r>
              <a:rPr lang="en-US" b="1" dirty="0"/>
              <a:t>Key members of staff </a:t>
            </a:r>
            <a:r>
              <a:rPr lang="en-US" dirty="0"/>
              <a:t>such as </a:t>
            </a:r>
            <a:r>
              <a:rPr lang="en-US" dirty="0" err="1"/>
              <a:t>SENCo</a:t>
            </a:r>
            <a:r>
              <a:rPr lang="en-US" dirty="0"/>
              <a:t> and Designated Safeguarding Lead having </a:t>
            </a:r>
            <a:r>
              <a:rPr lang="en-US" b="1" dirty="0"/>
              <a:t>additional time </a:t>
            </a:r>
            <a:r>
              <a:rPr lang="en-US" dirty="0"/>
              <a:t>to attend to any matters that require their input. This may involve re-</a:t>
            </a:r>
            <a:r>
              <a:rPr lang="en-US" dirty="0" err="1"/>
              <a:t>prioritising</a:t>
            </a:r>
            <a:r>
              <a:rPr lang="en-US" dirty="0"/>
              <a:t>/delegating tasks.</a:t>
            </a:r>
            <a:endParaRPr lang="en-GB" dirty="0"/>
          </a:p>
          <a:p>
            <a:pPr marL="285750" lvl="0" indent="-285750">
              <a:buFont typeface="Arial" panose="020B0604020202020204" pitchFamily="34" charset="0"/>
              <a:buChar char="•"/>
            </a:pPr>
            <a:r>
              <a:rPr lang="en-US" b="1" u="sng" dirty="0">
                <a:hlinkClick r:id="rId4"/>
              </a:rPr>
              <a:t>Preparation </a:t>
            </a:r>
            <a:r>
              <a:rPr lang="en-US" u="sng" dirty="0">
                <a:hlinkClick r:id="rId4"/>
              </a:rPr>
              <a:t>before returning to school, e.g. visuals, social stories, comic strip conversations</a:t>
            </a:r>
            <a:r>
              <a:rPr lang="en-US" dirty="0"/>
              <a:t>.</a:t>
            </a:r>
            <a:endParaRPr lang="en-GB" dirty="0"/>
          </a:p>
          <a:p>
            <a:pPr marL="285750" lvl="0" indent="-285750">
              <a:buFont typeface="Arial" panose="020B0604020202020204" pitchFamily="34" charset="0"/>
              <a:buChar char="•"/>
            </a:pPr>
            <a:r>
              <a:rPr lang="en-US" b="1" dirty="0"/>
              <a:t>Small group work</a:t>
            </a:r>
            <a:r>
              <a:rPr lang="en-US" dirty="0"/>
              <a:t>, specifically targeting area of need, such as specific work around emotions, emotional regulation, bereavement, loss and change, for example: e.g. ELSA or Lego-based Therapy.</a:t>
            </a:r>
            <a:endParaRPr lang="en-GB" dirty="0"/>
          </a:p>
          <a:p>
            <a:pPr marL="285750" lvl="0" indent="-285750">
              <a:buFont typeface="Arial" panose="020B0604020202020204" pitchFamily="34" charset="0"/>
              <a:buChar char="•"/>
            </a:pPr>
            <a:r>
              <a:rPr lang="en-US" dirty="0"/>
              <a:t>Consider how you will </a:t>
            </a:r>
            <a:r>
              <a:rPr lang="en-US" b="1" dirty="0"/>
              <a:t>keep connected </a:t>
            </a:r>
            <a:r>
              <a:rPr lang="en-US" dirty="0"/>
              <a:t>to staff/children and young people who will not be returning to school yet (e.g. for health reasons).</a:t>
            </a:r>
            <a:endParaRPr lang="en-GB" dirty="0"/>
          </a:p>
          <a:p>
            <a:endParaRPr lang="en-GB" dirty="0"/>
          </a:p>
        </p:txBody>
      </p:sp>
    </p:spTree>
    <p:extLst>
      <p:ext uri="{BB962C8B-B14F-4D97-AF65-F5344CB8AC3E}">
        <p14:creationId xmlns:p14="http://schemas.microsoft.com/office/powerpoint/2010/main" val="2791514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81341" y="1178805"/>
            <a:ext cx="6213512" cy="3624549"/>
            <a:chOff x="5985668" y="2068777"/>
            <a:chExt cx="2135187" cy="1281112"/>
          </a:xfrm>
        </p:grpSpPr>
        <p:sp>
          <p:nvSpPr>
            <p:cNvPr id="3" name="Rounded Rectangle 2"/>
            <p:cNvSpPr/>
            <p:nvPr/>
          </p:nvSpPr>
          <p:spPr>
            <a:xfrm>
              <a:off x="5985668" y="2068777"/>
              <a:ext cx="2135187" cy="12811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txBox="1"/>
            <p:nvPr/>
          </p:nvSpPr>
          <p:spPr>
            <a:xfrm>
              <a:off x="6023190" y="2106299"/>
              <a:ext cx="2060143" cy="1206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3600" u="sng" kern="1200" dirty="0" smtClean="0"/>
                <a:t>Individual </a:t>
              </a:r>
              <a:r>
                <a:rPr lang="en-US" sz="3600" u="sng" dirty="0"/>
                <a:t>S</a:t>
              </a:r>
              <a:r>
                <a:rPr lang="en-US" sz="3600" u="sng" kern="1200" dirty="0" smtClean="0"/>
                <a:t>upport </a:t>
              </a:r>
              <a:endParaRPr lang="en-US" sz="3600" kern="1200" dirty="0"/>
            </a:p>
          </p:txBody>
        </p:sp>
      </p:grpSp>
    </p:spTree>
    <p:extLst>
      <p:ext uri="{BB962C8B-B14F-4D97-AF65-F5344CB8AC3E}">
        <p14:creationId xmlns:p14="http://schemas.microsoft.com/office/powerpoint/2010/main" val="1207946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C412651-339E-4E73-82FA-3C2CFB2B6777}"/>
              </a:ext>
            </a:extLst>
          </p:cNvPr>
          <p:cNvGrpSpPr/>
          <p:nvPr/>
        </p:nvGrpSpPr>
        <p:grpSpPr>
          <a:xfrm>
            <a:off x="0" y="-13"/>
            <a:ext cx="12192000" cy="6858410"/>
            <a:chOff x="0" y="-13"/>
            <a:chExt cx="12192000" cy="6858410"/>
          </a:xfrm>
        </p:grpSpPr>
        <p:pic>
          <p:nvPicPr>
            <p:cNvPr id="8" name="Picture 7" descr="A close up of a logo&#10;&#10;Description automatically generated">
              <a:extLst>
                <a:ext uri="{FF2B5EF4-FFF2-40B4-BE49-F238E27FC236}">
                  <a16:creationId xmlns:a16="http://schemas.microsoft.com/office/drawing/2014/main" id="{8696D5EA-CB79-40CB-8035-F3E02405B231}"/>
                </a:ext>
              </a:extLst>
            </p:cNvPr>
            <p:cNvPicPr>
              <a:picLocks noChangeAspect="1"/>
            </p:cNvPicPr>
            <p:nvPr/>
          </p:nvPicPr>
          <p:blipFill>
            <a:blip r:embed="rId3"/>
            <a:stretch>
              <a:fillRect/>
            </a:stretch>
          </p:blipFill>
          <p:spPr>
            <a:xfrm>
              <a:off x="8466442" y="1332363"/>
              <a:ext cx="3401700" cy="3401700"/>
            </a:xfrm>
            <a:prstGeom prst="rect">
              <a:avLst/>
            </a:prstGeom>
          </p:spPr>
        </p:pic>
        <p:pic>
          <p:nvPicPr>
            <p:cNvPr id="3" name="Picture 2" descr="A close up of a logo&#10;&#10;Description automatically generated">
              <a:extLst>
                <a:ext uri="{FF2B5EF4-FFF2-40B4-BE49-F238E27FC236}">
                  <a16:creationId xmlns:a16="http://schemas.microsoft.com/office/drawing/2014/main" id="{2453AF31-6AFE-40A0-9F81-4F57247483FF}"/>
                </a:ext>
              </a:extLst>
            </p:cNvPr>
            <p:cNvPicPr>
              <a:picLocks noChangeAspect="1"/>
            </p:cNvPicPr>
            <p:nvPr/>
          </p:nvPicPr>
          <p:blipFill>
            <a:blip r:embed="rId3"/>
            <a:stretch>
              <a:fillRect/>
            </a:stretch>
          </p:blipFill>
          <p:spPr>
            <a:xfrm>
              <a:off x="4357777" y="1346013"/>
              <a:ext cx="3401700" cy="3401700"/>
            </a:xfrm>
            <a:prstGeom prst="rect">
              <a:avLst/>
            </a:prstGeom>
          </p:spPr>
        </p:pic>
        <p:pic>
          <p:nvPicPr>
            <p:cNvPr id="2" name="Picture 1" descr="A close up of a logo&#10;&#10;Description automatically generated">
              <a:extLst>
                <a:ext uri="{FF2B5EF4-FFF2-40B4-BE49-F238E27FC236}">
                  <a16:creationId xmlns:a16="http://schemas.microsoft.com/office/drawing/2014/main" id="{9FF54DBA-CE62-429E-BDC6-D9197618DC3A}"/>
                </a:ext>
              </a:extLst>
            </p:cNvPr>
            <p:cNvPicPr>
              <a:picLocks noChangeAspect="1"/>
            </p:cNvPicPr>
            <p:nvPr/>
          </p:nvPicPr>
          <p:blipFill>
            <a:blip r:embed="rId3"/>
            <a:stretch>
              <a:fillRect/>
            </a:stretch>
          </p:blipFill>
          <p:spPr>
            <a:xfrm>
              <a:off x="329964" y="1346013"/>
              <a:ext cx="3401700" cy="3401700"/>
            </a:xfrm>
            <a:prstGeom prst="rect">
              <a:avLst/>
            </a:prstGeom>
          </p:spPr>
        </p:pic>
        <p:sp>
          <p:nvSpPr>
            <p:cNvPr id="6" name="TextBox 5">
              <a:extLst>
                <a:ext uri="{FF2B5EF4-FFF2-40B4-BE49-F238E27FC236}">
                  <a16:creationId xmlns:a16="http://schemas.microsoft.com/office/drawing/2014/main" id="{54D49B00-6C42-4BAF-BAD7-2C29E215EB58}"/>
                </a:ext>
              </a:extLst>
            </p:cNvPr>
            <p:cNvSpPr txBox="1"/>
            <p:nvPr/>
          </p:nvSpPr>
          <p:spPr>
            <a:xfrm>
              <a:off x="10929256" y="6550620"/>
              <a:ext cx="1262743" cy="307777"/>
            </a:xfrm>
            <a:prstGeom prst="rect">
              <a:avLst/>
            </a:prstGeom>
            <a:noFill/>
          </p:spPr>
          <p:txBody>
            <a:bodyPr wrap="square" rtlCol="0">
              <a:spAutoFit/>
            </a:bodyPr>
            <a:lstStyle/>
            <a:p>
              <a:pPr algn="r"/>
              <a:r>
                <a:rPr lang="en-US" sz="1400" i="1" dirty="0">
                  <a:latin typeface="Open Sans" panose="020B0606030504020204" pitchFamily="34" charset="0"/>
                  <a:ea typeface="Open Sans" panose="020B0606030504020204" pitchFamily="34" charset="0"/>
                  <a:cs typeface="Open Sans" panose="020B0606030504020204" pitchFamily="34" charset="0"/>
                </a:rPr>
                <a:t>(WHO 2020)</a:t>
              </a:r>
            </a:p>
          </p:txBody>
        </p:sp>
        <p:sp>
          <p:nvSpPr>
            <p:cNvPr id="17" name="TextBox 16">
              <a:extLst>
                <a:ext uri="{FF2B5EF4-FFF2-40B4-BE49-F238E27FC236}">
                  <a16:creationId xmlns:a16="http://schemas.microsoft.com/office/drawing/2014/main" id="{E504BB10-8142-41CE-88D0-4449D819EA4A}"/>
                </a:ext>
              </a:extLst>
            </p:cNvPr>
            <p:cNvSpPr txBox="1"/>
            <p:nvPr/>
          </p:nvSpPr>
          <p:spPr>
            <a:xfrm>
              <a:off x="191022" y="3278484"/>
              <a:ext cx="3679580" cy="707886"/>
            </a:xfrm>
            <a:prstGeom prst="rect">
              <a:avLst/>
            </a:prstGeom>
            <a:noFill/>
            <a:ln w="31750">
              <a:noFill/>
            </a:ln>
          </p:spPr>
          <p:txBody>
            <a:bodyPr wrap="square">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Look</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For signs of distress</a:t>
              </a:r>
            </a:p>
          </p:txBody>
        </p:sp>
        <p:sp>
          <p:nvSpPr>
            <p:cNvPr id="19" name="TextBox 18">
              <a:extLst>
                <a:ext uri="{FF2B5EF4-FFF2-40B4-BE49-F238E27FC236}">
                  <a16:creationId xmlns:a16="http://schemas.microsoft.com/office/drawing/2014/main" id="{32DCD16C-8E7C-4062-AB14-629980719936}"/>
                </a:ext>
              </a:extLst>
            </p:cNvPr>
            <p:cNvSpPr txBox="1"/>
            <p:nvPr/>
          </p:nvSpPr>
          <p:spPr>
            <a:xfrm>
              <a:off x="4230494" y="3302912"/>
              <a:ext cx="3679581" cy="1631216"/>
            </a:xfrm>
            <a:prstGeom prst="rect">
              <a:avLst/>
            </a:prstGeom>
            <a:noFill/>
            <a:ln w="31750">
              <a:noFill/>
            </a:ln>
          </p:spPr>
          <p:txBody>
            <a:bodyPr wrap="square">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Listen</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Even a short time can be great </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Use good empathy</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Build understanding</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Be kind</a:t>
              </a:r>
            </a:p>
          </p:txBody>
        </p:sp>
        <p:sp>
          <p:nvSpPr>
            <p:cNvPr id="21" name="TextBox 20">
              <a:extLst>
                <a:ext uri="{FF2B5EF4-FFF2-40B4-BE49-F238E27FC236}">
                  <a16:creationId xmlns:a16="http://schemas.microsoft.com/office/drawing/2014/main" id="{04363966-CCC2-4A96-95C9-E10F4EB9E671}"/>
                </a:ext>
              </a:extLst>
            </p:cNvPr>
            <p:cNvSpPr txBox="1"/>
            <p:nvPr/>
          </p:nvSpPr>
          <p:spPr>
            <a:xfrm>
              <a:off x="8321398" y="3313132"/>
              <a:ext cx="3679581" cy="2246769"/>
            </a:xfrm>
            <a:prstGeom prst="rect">
              <a:avLst/>
            </a:prstGeom>
            <a:noFill/>
            <a:ln w="31750">
              <a:noFill/>
            </a:ln>
          </p:spPr>
          <p:txBody>
            <a:bodyPr wrap="square">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Link</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Them to sources of support</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Remember community activities like clubs, faith groups, physical activities</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Charities and statutory agencies</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On-line resources</a:t>
              </a:r>
            </a:p>
          </p:txBody>
        </p:sp>
        <p:grpSp>
          <p:nvGrpSpPr>
            <p:cNvPr id="11" name="Group 10">
              <a:extLst>
                <a:ext uri="{FF2B5EF4-FFF2-40B4-BE49-F238E27FC236}">
                  <a16:creationId xmlns:a16="http://schemas.microsoft.com/office/drawing/2014/main" id="{90215DB4-9741-4981-A478-10324E1D8246}"/>
                </a:ext>
              </a:extLst>
            </p:cNvPr>
            <p:cNvGrpSpPr/>
            <p:nvPr/>
          </p:nvGrpSpPr>
          <p:grpSpPr>
            <a:xfrm>
              <a:off x="0" y="-13"/>
              <a:ext cx="12192000" cy="839972"/>
              <a:chOff x="0" y="-13"/>
              <a:chExt cx="12192000" cy="839972"/>
            </a:xfrm>
          </p:grpSpPr>
          <p:sp>
            <p:nvSpPr>
              <p:cNvPr id="13" name="Rectangle 12">
                <a:extLst>
                  <a:ext uri="{FF2B5EF4-FFF2-40B4-BE49-F238E27FC236}">
                    <a16:creationId xmlns:a16="http://schemas.microsoft.com/office/drawing/2014/main" id="{9A852FD2-36BE-45A1-A52A-37D808416FC4}"/>
                  </a:ext>
                </a:extLst>
              </p:cNvPr>
              <p:cNvSpPr/>
              <p:nvPr/>
            </p:nvSpPr>
            <p:spPr>
              <a:xfrm>
                <a:off x="0" y="-13"/>
                <a:ext cx="12192000" cy="8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C8606EB1-A125-4B5B-97E2-2A37AEBFDD3A}"/>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Psychologically Informed First Aid (PFA) For All Ages</a:t>
                </a:r>
              </a:p>
            </p:txBody>
          </p:sp>
        </p:grpSp>
        <p:pic>
          <p:nvPicPr>
            <p:cNvPr id="9" name="Picture 8" descr="A picture containing drawing&#10;&#10;Description automatically generated">
              <a:extLst>
                <a:ext uri="{FF2B5EF4-FFF2-40B4-BE49-F238E27FC236}">
                  <a16:creationId xmlns:a16="http://schemas.microsoft.com/office/drawing/2014/main" id="{DEBBE5B3-BF68-4A09-BC55-16B40D72E688}"/>
                </a:ext>
              </a:extLst>
            </p:cNvPr>
            <p:cNvPicPr>
              <a:picLocks noChangeAspect="1"/>
            </p:cNvPicPr>
            <p:nvPr/>
          </p:nvPicPr>
          <p:blipFill>
            <a:blip r:embed="rId4"/>
            <a:stretch>
              <a:fillRect/>
            </a:stretch>
          </p:blipFill>
          <p:spPr>
            <a:xfrm>
              <a:off x="887103" y="1187514"/>
              <a:ext cx="2192341" cy="2192341"/>
            </a:xfrm>
            <a:prstGeom prst="rect">
              <a:avLst/>
            </a:prstGeom>
          </p:spPr>
        </p:pic>
        <p:pic>
          <p:nvPicPr>
            <p:cNvPr id="22" name="Picture 21" descr="A picture containing light, drawing&#10;&#10;Description automatically generated">
              <a:extLst>
                <a:ext uri="{FF2B5EF4-FFF2-40B4-BE49-F238E27FC236}">
                  <a16:creationId xmlns:a16="http://schemas.microsoft.com/office/drawing/2014/main" id="{9C6E04C2-139E-492C-98D6-AC1EBB46E7A4}"/>
                </a:ext>
              </a:extLst>
            </p:cNvPr>
            <p:cNvPicPr>
              <a:picLocks noChangeAspect="1"/>
            </p:cNvPicPr>
            <p:nvPr/>
          </p:nvPicPr>
          <p:blipFill>
            <a:blip r:embed="rId5"/>
            <a:stretch>
              <a:fillRect/>
            </a:stretch>
          </p:blipFill>
          <p:spPr>
            <a:xfrm>
              <a:off x="5391150" y="1551741"/>
              <a:ext cx="1409700" cy="1409700"/>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6269375B-E42B-4F74-A332-3A8DFC3794F4}"/>
                </a:ext>
              </a:extLst>
            </p:cNvPr>
            <p:cNvPicPr>
              <a:picLocks noChangeAspect="1"/>
            </p:cNvPicPr>
            <p:nvPr/>
          </p:nvPicPr>
          <p:blipFill>
            <a:blip r:embed="rId6"/>
            <a:stretch>
              <a:fillRect/>
            </a:stretch>
          </p:blipFill>
          <p:spPr>
            <a:xfrm>
              <a:off x="9257802" y="1400701"/>
              <a:ext cx="1806772" cy="1806772"/>
            </a:xfrm>
            <a:prstGeom prst="rect">
              <a:avLst/>
            </a:prstGeom>
          </p:spPr>
        </p:pic>
      </p:grpSp>
      <p:pic>
        <p:nvPicPr>
          <p:cNvPr id="20" name="Graphic 23" descr="Users">
            <a:extLst>
              <a:ext uri="{FF2B5EF4-FFF2-40B4-BE49-F238E27FC236}">
                <a16:creationId xmlns:a16="http://schemas.microsoft.com/office/drawing/2014/main" id="{A6549D5C-CE84-4B0F-8BFF-8B0CD0A1B746}"/>
              </a:ext>
            </a:extLst>
          </p:cNvPr>
          <p:cNvPicPr/>
          <p:nvPr/>
        </p:nvPicPr>
        <p:blipFill>
          <a:blip r:embed="rId7">
            <a:extLst>
              <a:ext uri="{96DAC541-7B7A-43D3-8B79-37D633B846F1}">
                <asvg:svgBlip xmlns="" xmlns:asvg="http://schemas.microsoft.com/office/drawing/2016/SVG/main" r:embed="rId8"/>
              </a:ext>
            </a:extLst>
          </a:blip>
          <a:stretch>
            <a:fillRect/>
          </a:stretch>
        </p:blipFill>
        <p:spPr>
          <a:xfrm>
            <a:off x="1511333" y="4489892"/>
            <a:ext cx="1041367" cy="1276985"/>
          </a:xfrm>
          <a:prstGeom prst="rect">
            <a:avLst/>
          </a:prstGeom>
        </p:spPr>
      </p:pic>
    </p:spTree>
    <p:extLst>
      <p:ext uri="{BB962C8B-B14F-4D97-AF65-F5344CB8AC3E}">
        <p14:creationId xmlns:p14="http://schemas.microsoft.com/office/powerpoint/2010/main" val="9319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0F65D-0C84-C14B-A4FC-EB63904FE9C5}"/>
              </a:ext>
            </a:extLst>
          </p:cNvPr>
          <p:cNvSpPr>
            <a:spLocks noGrp="1"/>
          </p:cNvSpPr>
          <p:nvPr>
            <p:ph idx="4294967295"/>
          </p:nvPr>
        </p:nvSpPr>
        <p:spPr>
          <a:xfrm>
            <a:off x="5237163" y="1547813"/>
            <a:ext cx="6954837" cy="4191000"/>
          </a:xfrm>
          <a:prstGeom prst="rect">
            <a:avLst/>
          </a:prstGeom>
        </p:spPr>
        <p:txBody>
          <a:bodyPr>
            <a:noAutofit/>
          </a:bodyPr>
          <a:lstStyle/>
          <a:p>
            <a:pPr marL="0" indent="0">
              <a:buClr>
                <a:srgbClr val="92D050"/>
              </a:buClr>
              <a:buNone/>
            </a:pPr>
            <a:r>
              <a:rPr lang="en-US" sz="2000" dirty="0">
                <a:latin typeface="Open Sans" panose="020B0606030504020204" pitchFamily="34" charset="0"/>
                <a:ea typeface="Open Sans" panose="020B0606030504020204" pitchFamily="34" charset="0"/>
                <a:cs typeface="Open Sans" panose="020B0606030504020204" pitchFamily="34" charset="0"/>
              </a:rPr>
              <a:t>When we are under stress or anxious, we can fall into traps. These include:</a:t>
            </a:r>
          </a:p>
          <a:p>
            <a:pPr lvl="1">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Alcohol and other substances</a:t>
            </a:r>
          </a:p>
          <a:p>
            <a:pPr lvl="1">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Gambling and other addictions</a:t>
            </a:r>
          </a:p>
          <a:p>
            <a:pPr lvl="1">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Self-sabotage/relationships breakdowns</a:t>
            </a:r>
          </a:p>
          <a:p>
            <a:pPr lvl="1">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Insufficient sleep</a:t>
            </a:r>
          </a:p>
          <a:p>
            <a:pPr lvl="1">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Isolating oneself – physically or psychologically</a:t>
            </a:r>
          </a:p>
          <a:p>
            <a:pPr marL="0" indent="0">
              <a:buClr>
                <a:srgbClr val="92D050"/>
              </a:buClr>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Clr>
                <a:srgbClr val="92D050"/>
              </a:buClr>
              <a:buNone/>
            </a:pPr>
            <a:r>
              <a:rPr lang="en-US" sz="2000" dirty="0">
                <a:latin typeface="Open Sans" panose="020B0606030504020204" pitchFamily="34" charset="0"/>
                <a:ea typeface="Open Sans" panose="020B0606030504020204" pitchFamily="34" charset="0"/>
                <a:cs typeface="Open Sans" panose="020B0606030504020204" pitchFamily="34" charset="0"/>
              </a:rPr>
              <a:t>Caring for yourself is part of the process of getting ready for help:</a:t>
            </a:r>
          </a:p>
          <a:p>
            <a:pPr lvl="1">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Managing stress</a:t>
            </a:r>
          </a:p>
          <a:p>
            <a:pPr lvl="1">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Rest and reflection</a:t>
            </a:r>
          </a:p>
          <a:p>
            <a:pPr lvl="1">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Leisure activities</a:t>
            </a:r>
          </a:p>
        </p:txBody>
      </p:sp>
      <p:grpSp>
        <p:nvGrpSpPr>
          <p:cNvPr id="6" name="Group 5">
            <a:extLst>
              <a:ext uri="{FF2B5EF4-FFF2-40B4-BE49-F238E27FC236}">
                <a16:creationId xmlns:a16="http://schemas.microsoft.com/office/drawing/2014/main" id="{F1A78F44-7CAD-4841-AC69-8A949AFC909A}"/>
              </a:ext>
            </a:extLst>
          </p:cNvPr>
          <p:cNvGrpSpPr/>
          <p:nvPr/>
        </p:nvGrpSpPr>
        <p:grpSpPr>
          <a:xfrm>
            <a:off x="0" y="-13"/>
            <a:ext cx="12192000" cy="839972"/>
            <a:chOff x="0" y="-13"/>
            <a:chExt cx="12192000" cy="839972"/>
          </a:xfrm>
          <a:solidFill>
            <a:schemeClr val="bg1"/>
          </a:solidFill>
        </p:grpSpPr>
        <p:sp>
          <p:nvSpPr>
            <p:cNvPr id="8" name="Rectangle 7">
              <a:extLst>
                <a:ext uri="{FF2B5EF4-FFF2-40B4-BE49-F238E27FC236}">
                  <a16:creationId xmlns:a16="http://schemas.microsoft.com/office/drawing/2014/main" id="{076A58C5-373D-4CA0-AD55-77BB6450F0E1}"/>
                </a:ext>
              </a:extLst>
            </p:cNvPr>
            <p:cNvSpPr/>
            <p:nvPr/>
          </p:nvSpPr>
          <p:spPr>
            <a:xfrm>
              <a:off x="0" y="-13"/>
              <a:ext cx="12192000" cy="839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2F6D77-1FEB-4679-9B7F-701E740C9E80}"/>
                </a:ext>
              </a:extLst>
            </p:cNvPr>
            <p:cNvSpPr txBox="1"/>
            <p:nvPr/>
          </p:nvSpPr>
          <p:spPr>
            <a:xfrm>
              <a:off x="2030812" y="192501"/>
              <a:ext cx="8410356" cy="461665"/>
            </a:xfrm>
            <a:prstGeom prst="rect">
              <a:avLst/>
            </a:prstGeom>
            <a:grp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PFA - Look</a:t>
              </a:r>
            </a:p>
          </p:txBody>
        </p:sp>
      </p:grpSp>
      <p:sp>
        <p:nvSpPr>
          <p:cNvPr id="4" name="Oval 3">
            <a:extLst>
              <a:ext uri="{FF2B5EF4-FFF2-40B4-BE49-F238E27FC236}">
                <a16:creationId xmlns:a16="http://schemas.microsoft.com/office/drawing/2014/main" id="{FE98D694-E626-4189-A29F-56A971B63139}"/>
              </a:ext>
            </a:extLst>
          </p:cNvPr>
          <p:cNvSpPr/>
          <p:nvPr/>
        </p:nvSpPr>
        <p:spPr>
          <a:xfrm>
            <a:off x="306900" y="1542805"/>
            <a:ext cx="4387930" cy="4387930"/>
          </a:xfrm>
          <a:prstGeom prst="ellips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drawing&#10;&#10;Description automatically generated">
            <a:extLst>
              <a:ext uri="{FF2B5EF4-FFF2-40B4-BE49-F238E27FC236}">
                <a16:creationId xmlns:a16="http://schemas.microsoft.com/office/drawing/2014/main" id="{592F3F3B-819D-4975-BA85-CCABC1C5BD86}"/>
              </a:ext>
            </a:extLst>
          </p:cNvPr>
          <p:cNvPicPr>
            <a:picLocks noChangeAspect="1"/>
          </p:cNvPicPr>
          <p:nvPr/>
        </p:nvPicPr>
        <p:blipFill>
          <a:blip r:embed="rId3"/>
          <a:stretch>
            <a:fillRect/>
          </a:stretch>
        </p:blipFill>
        <p:spPr>
          <a:xfrm>
            <a:off x="786365" y="1929109"/>
            <a:ext cx="3429000" cy="3429000"/>
          </a:xfrm>
          <a:prstGeom prst="rect">
            <a:avLst/>
          </a:prstGeom>
        </p:spPr>
      </p:pic>
      <p:pic>
        <p:nvPicPr>
          <p:cNvPr id="11" name="Graphic 23" descr="Users">
            <a:extLst>
              <a:ext uri="{FF2B5EF4-FFF2-40B4-BE49-F238E27FC236}">
                <a16:creationId xmlns:a16="http://schemas.microsoft.com/office/drawing/2014/main" id="{A211790D-DB55-4F65-9C92-04173EA1BCB0}"/>
              </a:ext>
            </a:extLst>
          </p:cNvPr>
          <p:cNvPicPr/>
          <p:nvPr/>
        </p:nvPicPr>
        <p:blipFill>
          <a:blip r:embed="rId4">
            <a:extLst>
              <a:ext uri="{96DAC541-7B7A-43D3-8B79-37D633B846F1}">
                <asvg:svgBlip xmlns="" xmlns:asvg="http://schemas.microsoft.com/office/drawing/2016/SVG/main" r:embed="rId5"/>
              </a:ext>
            </a:extLst>
          </a:blip>
          <a:stretch>
            <a:fillRect/>
          </a:stretch>
        </p:blipFill>
        <p:spPr>
          <a:xfrm>
            <a:off x="3439800" y="885025"/>
            <a:ext cx="1372870" cy="1276985"/>
          </a:xfrm>
          <a:prstGeom prst="rect">
            <a:avLst/>
          </a:prstGeom>
        </p:spPr>
      </p:pic>
    </p:spTree>
    <p:extLst>
      <p:ext uri="{BB962C8B-B14F-4D97-AF65-F5344CB8AC3E}">
        <p14:creationId xmlns:p14="http://schemas.microsoft.com/office/powerpoint/2010/main" val="267918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9">
            <a:extLst>
              <a:ext uri="{FF2B5EF4-FFF2-40B4-BE49-F238E27FC236}">
                <a16:creationId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AB29194-7579-7E40-B706-ECDD1B3838A4}"/>
              </a:ext>
            </a:extLst>
          </p:cNvPr>
          <p:cNvSpPr>
            <a:spLocks noGrp="1"/>
          </p:cNvSpPr>
          <p:nvPr>
            <p:ph idx="1"/>
          </p:nvPr>
        </p:nvSpPr>
        <p:spPr>
          <a:xfrm>
            <a:off x="1333502" y="672029"/>
            <a:ext cx="8596668" cy="5369333"/>
          </a:xfrm>
        </p:spPr>
        <p:txBody>
          <a:bodyPr>
            <a:normAutofit/>
          </a:bodyPr>
          <a:lstStyle/>
          <a:p>
            <a:r>
              <a:rPr lang="en-GB" sz="2400" dirty="0">
                <a:solidFill>
                  <a:schemeClr val="accent1"/>
                </a:solidFill>
                <a:cs typeface="Arial" panose="020B0604020202020204" pitchFamily="34" charset="0"/>
              </a:rPr>
              <a:t>Social support is not the same as merely being in the presence of others. </a:t>
            </a:r>
            <a:r>
              <a:rPr lang="en-GB" sz="2400" dirty="0">
                <a:solidFill>
                  <a:schemeClr val="tx1"/>
                </a:solidFill>
                <a:cs typeface="Arial" panose="020B0604020202020204" pitchFamily="34" charset="0"/>
              </a:rPr>
              <a:t>The critical issue is reciprocity: being truly heard and seen by the people around us, feeling that we are held in someone else's mind and heart</a:t>
            </a:r>
            <a:r>
              <a:rPr lang="en-GB" sz="2400" dirty="0">
                <a:solidFill>
                  <a:schemeClr val="accent1"/>
                </a:solidFill>
                <a:cs typeface="Arial" panose="020B0604020202020204" pitchFamily="34" charset="0"/>
              </a:rPr>
              <a:t>. For our physiology to calm down, heal, and grow we need a visceral feeling of safety. No doctor can write a prescription for friendship and love: These are complex and hard-earned capacities. You don't need a history of trauma to feel self-conscious and even panicked at a party with strangers - but </a:t>
            </a:r>
            <a:r>
              <a:rPr lang="en-GB" sz="2400" dirty="0">
                <a:solidFill>
                  <a:schemeClr val="tx1"/>
                </a:solidFill>
                <a:cs typeface="Arial" panose="020B0604020202020204" pitchFamily="34" charset="0"/>
              </a:rPr>
              <a:t>trauma can turn the whole world into a gathering of aliens.”</a:t>
            </a:r>
            <a:endParaRPr lang="en-US" sz="2400" dirty="0">
              <a:solidFill>
                <a:schemeClr val="tx1"/>
              </a:solidFill>
              <a:cs typeface="Arial" panose="020B0604020202020204" pitchFamily="34" charset="0"/>
            </a:endParaRPr>
          </a:p>
        </p:txBody>
      </p:sp>
      <p:sp>
        <p:nvSpPr>
          <p:cNvPr id="22" name="Isosceles Triangle 11">
            <a:extLst>
              <a:ext uri="{FF2B5EF4-FFF2-40B4-BE49-F238E27FC236}">
                <a16:creationId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4" descr="A close up of a sign&#10;&#10;Description automatically generated">
            <a:extLst>
              <a:ext uri="{FF2B5EF4-FFF2-40B4-BE49-F238E27FC236}">
                <a16:creationId xmlns:a16="http://schemas.microsoft.com/office/drawing/2014/main" id="{2424052B-8CF1-754B-9318-F2B712ACBC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7312" y="4850969"/>
            <a:ext cx="2951513" cy="2007030"/>
          </a:xfrm>
          <a:prstGeom prst="rect">
            <a:avLst/>
          </a:prstGeom>
        </p:spPr>
      </p:pic>
    </p:spTree>
    <p:extLst>
      <p:ext uri="{BB962C8B-B14F-4D97-AF65-F5344CB8AC3E}">
        <p14:creationId xmlns:p14="http://schemas.microsoft.com/office/powerpoint/2010/main" val="1644583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A3295B-A904-4D5F-ADD0-74B7C160E39A}"/>
              </a:ext>
            </a:extLst>
          </p:cNvPr>
          <p:cNvGrpSpPr/>
          <p:nvPr/>
        </p:nvGrpSpPr>
        <p:grpSpPr>
          <a:xfrm>
            <a:off x="0" y="-13"/>
            <a:ext cx="12192000" cy="6387165"/>
            <a:chOff x="0" y="-13"/>
            <a:chExt cx="12192000" cy="6387165"/>
          </a:xfrm>
        </p:grpSpPr>
        <p:sp>
          <p:nvSpPr>
            <p:cNvPr id="10" name="Content Placeholder 2">
              <a:extLst>
                <a:ext uri="{FF2B5EF4-FFF2-40B4-BE49-F238E27FC236}">
                  <a16:creationId xmlns:a16="http://schemas.microsoft.com/office/drawing/2014/main" id="{A67C68C3-52F7-4A30-B315-5BA8EE35A4A6}"/>
                </a:ext>
              </a:extLst>
            </p:cNvPr>
            <p:cNvSpPr txBox="1">
              <a:spLocks/>
            </p:cNvSpPr>
            <p:nvPr/>
          </p:nvSpPr>
          <p:spPr>
            <a:xfrm>
              <a:off x="4930510" y="1506912"/>
              <a:ext cx="6798027" cy="48802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92D050"/>
                </a:buClr>
                <a:buFont typeface="Arial" panose="020B0604020202020204" pitchFamily="34" charset="0"/>
                <a:buNone/>
              </a:pPr>
              <a:r>
                <a:rPr lang="en-GB" sz="2000" dirty="0">
                  <a:latin typeface="Open Sans" panose="020B0606030504020204" pitchFamily="34" charset="0"/>
                  <a:ea typeface="Open Sans" panose="020B0606030504020204" pitchFamily="34" charset="0"/>
                  <a:cs typeface="Open Sans" panose="020B0606030504020204" pitchFamily="34" charset="0"/>
                </a:rPr>
                <a:t>Active listening is essential to understand other people:</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Listen very carefully</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Summarise</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Reflect back what you think you heard</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Check you have it right</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Defer judgement</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Repeat with open questions e.g. “Is there anything else you want to talk about?”</a:t>
              </a:r>
            </a:p>
            <a:p>
              <a:pPr>
                <a:lnSpc>
                  <a:spcPct val="100000"/>
                </a:lnSpc>
                <a:spcBef>
                  <a:spcPts val="0"/>
                </a:spcBef>
                <a:buClr>
                  <a:srgbClr val="0070C0"/>
                </a:buClr>
              </a:pPr>
              <a:r>
                <a:rPr lang="en-GB" sz="2000" dirty="0">
                  <a:latin typeface="Open Sans" panose="020B0606030504020204" pitchFamily="34" charset="0"/>
                  <a:ea typeface="Open Sans" panose="020B0606030504020204" pitchFamily="34" charset="0"/>
                  <a:cs typeface="Open Sans" panose="020B0606030504020204" pitchFamily="34" charset="0"/>
                </a:rPr>
                <a:t>Respond appropriately – beware leaping into premature action, be open to working out a collaborative plan</a:t>
              </a:r>
            </a:p>
          </p:txBody>
        </p:sp>
        <p:grpSp>
          <p:nvGrpSpPr>
            <p:cNvPr id="6" name="Group 5">
              <a:extLst>
                <a:ext uri="{FF2B5EF4-FFF2-40B4-BE49-F238E27FC236}">
                  <a16:creationId xmlns:a16="http://schemas.microsoft.com/office/drawing/2014/main" id="{6D11F2B7-5F07-4ECF-B284-D49D299E46CE}"/>
                </a:ext>
              </a:extLst>
            </p:cNvPr>
            <p:cNvGrpSpPr/>
            <p:nvPr/>
          </p:nvGrpSpPr>
          <p:grpSpPr>
            <a:xfrm>
              <a:off x="0" y="-13"/>
              <a:ext cx="12192000" cy="839972"/>
              <a:chOff x="0" y="-13"/>
              <a:chExt cx="12192000" cy="839972"/>
            </a:xfrm>
          </p:grpSpPr>
          <p:sp>
            <p:nvSpPr>
              <p:cNvPr id="8" name="Rectangle 7">
                <a:extLst>
                  <a:ext uri="{FF2B5EF4-FFF2-40B4-BE49-F238E27FC236}">
                    <a16:creationId xmlns:a16="http://schemas.microsoft.com/office/drawing/2014/main" id="{671F532F-76F4-4EC7-AF08-5BB4D04D0DD5}"/>
                  </a:ext>
                </a:extLst>
              </p:cNvPr>
              <p:cNvSpPr/>
              <p:nvPr/>
            </p:nvSpPr>
            <p:spPr>
              <a:xfrm>
                <a:off x="0" y="-13"/>
                <a:ext cx="12192000" cy="8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265A67E7-8E1E-4F96-B413-742510E4F6F0}"/>
                  </a:ext>
                </a:extLst>
              </p:cNvPr>
              <p:cNvSpPr txBox="1"/>
              <p:nvPr/>
            </p:nvSpPr>
            <p:spPr>
              <a:xfrm>
                <a:off x="2030812" y="192501"/>
                <a:ext cx="8410356" cy="461665"/>
              </a:xfrm>
              <a:prstGeom prst="rect">
                <a:avLst/>
              </a:prstGeom>
              <a:no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PFA - Listen</a:t>
                </a:r>
              </a:p>
            </p:txBody>
          </p:sp>
        </p:grpSp>
        <p:sp>
          <p:nvSpPr>
            <p:cNvPr id="3" name="Oval 2">
              <a:extLst>
                <a:ext uri="{FF2B5EF4-FFF2-40B4-BE49-F238E27FC236}">
                  <a16:creationId xmlns:a16="http://schemas.microsoft.com/office/drawing/2014/main" id="{115BF881-B459-42BC-8FD1-55802ACEC781}"/>
                </a:ext>
              </a:extLst>
            </p:cNvPr>
            <p:cNvSpPr/>
            <p:nvPr/>
          </p:nvSpPr>
          <p:spPr>
            <a:xfrm>
              <a:off x="306900" y="1542805"/>
              <a:ext cx="4387930" cy="4387930"/>
            </a:xfrm>
            <a:prstGeom prst="ellips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picture containing light, drawing&#10;&#10;Description automatically generated">
              <a:extLst>
                <a:ext uri="{FF2B5EF4-FFF2-40B4-BE49-F238E27FC236}">
                  <a16:creationId xmlns:a16="http://schemas.microsoft.com/office/drawing/2014/main" id="{21BE3609-5067-4521-9BD8-E328F734344E}"/>
                </a:ext>
              </a:extLst>
            </p:cNvPr>
            <p:cNvPicPr>
              <a:picLocks noChangeAspect="1"/>
            </p:cNvPicPr>
            <p:nvPr/>
          </p:nvPicPr>
          <p:blipFill>
            <a:blip r:embed="rId3"/>
            <a:stretch>
              <a:fillRect/>
            </a:stretch>
          </p:blipFill>
          <p:spPr>
            <a:xfrm>
              <a:off x="786365" y="2022270"/>
              <a:ext cx="3429000" cy="3429000"/>
            </a:xfrm>
            <a:prstGeom prst="rect">
              <a:avLst/>
            </a:prstGeom>
          </p:spPr>
        </p:pic>
      </p:grpSp>
      <p:pic>
        <p:nvPicPr>
          <p:cNvPr id="11" name="Graphic 23" descr="Users">
            <a:extLst>
              <a:ext uri="{FF2B5EF4-FFF2-40B4-BE49-F238E27FC236}">
                <a16:creationId xmlns:a16="http://schemas.microsoft.com/office/drawing/2014/main" id="{449073B4-A6F6-4B8A-B61B-AC2C9B74BDE8}"/>
              </a:ext>
            </a:extLst>
          </p:cNvPr>
          <p:cNvPicPr/>
          <p:nvPr/>
        </p:nvPicPr>
        <p:blipFill>
          <a:blip r:embed="rId4">
            <a:extLst>
              <a:ext uri="{96DAC541-7B7A-43D3-8B79-37D633B846F1}">
                <asvg:svgBlip xmlns="" xmlns:asvg="http://schemas.microsoft.com/office/drawing/2016/SVG/main" r:embed="rId5"/>
              </a:ext>
            </a:extLst>
          </a:blip>
          <a:stretch>
            <a:fillRect/>
          </a:stretch>
        </p:blipFill>
        <p:spPr>
          <a:xfrm>
            <a:off x="3698637" y="768237"/>
            <a:ext cx="1372870" cy="1276985"/>
          </a:xfrm>
          <a:prstGeom prst="rect">
            <a:avLst/>
          </a:prstGeom>
        </p:spPr>
      </p:pic>
    </p:spTree>
    <p:extLst>
      <p:ext uri="{BB962C8B-B14F-4D97-AF65-F5344CB8AC3E}">
        <p14:creationId xmlns:p14="http://schemas.microsoft.com/office/powerpoint/2010/main" val="3069305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F3F1EB-DB80-4D3D-A3B0-E12D6DF31423}"/>
              </a:ext>
            </a:extLst>
          </p:cNvPr>
          <p:cNvGrpSpPr/>
          <p:nvPr/>
        </p:nvGrpSpPr>
        <p:grpSpPr>
          <a:xfrm>
            <a:off x="0" y="0"/>
            <a:ext cx="12192000" cy="6858397"/>
            <a:chOff x="0" y="0"/>
            <a:chExt cx="12192000" cy="6858397"/>
          </a:xfrm>
        </p:grpSpPr>
        <p:pic>
          <p:nvPicPr>
            <p:cNvPr id="3" name="Picture 2">
              <a:extLst>
                <a:ext uri="{FF2B5EF4-FFF2-40B4-BE49-F238E27FC236}">
                  <a16:creationId xmlns:a16="http://schemas.microsoft.com/office/drawing/2014/main" id="{2C86ADFC-FECB-4882-9270-07FA80AB712C}"/>
                </a:ext>
              </a:extLst>
            </p:cNvPr>
            <p:cNvPicPr>
              <a:picLocks noChangeAspect="1"/>
            </p:cNvPicPr>
            <p:nvPr/>
          </p:nvPicPr>
          <p:blipFill>
            <a:blip r:embed="rId3"/>
            <a:srcRect/>
            <a:stretch/>
          </p:blipFill>
          <p:spPr>
            <a:xfrm>
              <a:off x="108585" y="102268"/>
              <a:ext cx="11974830" cy="6735841"/>
            </a:xfrm>
            <a:prstGeom prst="rect">
              <a:avLst/>
            </a:prstGeom>
          </p:spPr>
        </p:pic>
        <p:grpSp>
          <p:nvGrpSpPr>
            <p:cNvPr id="10" name="Group 9">
              <a:extLst>
                <a:ext uri="{FF2B5EF4-FFF2-40B4-BE49-F238E27FC236}">
                  <a16:creationId xmlns:a16="http://schemas.microsoft.com/office/drawing/2014/main" id="{C3476A46-A56B-45CD-984F-24601D6886F4}"/>
                </a:ext>
              </a:extLst>
            </p:cNvPr>
            <p:cNvGrpSpPr/>
            <p:nvPr/>
          </p:nvGrpSpPr>
          <p:grpSpPr>
            <a:xfrm>
              <a:off x="0" y="0"/>
              <a:ext cx="12192000" cy="839972"/>
              <a:chOff x="0" y="-13"/>
              <a:chExt cx="12192000" cy="839972"/>
            </a:xfrm>
          </p:grpSpPr>
          <p:sp>
            <p:nvSpPr>
              <p:cNvPr id="12" name="Rectangle 11">
                <a:extLst>
                  <a:ext uri="{FF2B5EF4-FFF2-40B4-BE49-F238E27FC236}">
                    <a16:creationId xmlns:a16="http://schemas.microsoft.com/office/drawing/2014/main" id="{BB91FE7A-6E0D-4A7D-B1AF-CB6CBEED59D8}"/>
                  </a:ext>
                </a:extLst>
              </p:cNvPr>
              <p:cNvSpPr/>
              <p:nvPr/>
            </p:nvSpPr>
            <p:spPr>
              <a:xfrm>
                <a:off x="0" y="-13"/>
                <a:ext cx="12192000" cy="8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2991D9D-528F-4F2D-85A4-E040AF260ECB}"/>
                  </a:ext>
                </a:extLst>
              </p:cNvPr>
              <p:cNvSpPr txBox="1"/>
              <p:nvPr/>
            </p:nvSpPr>
            <p:spPr>
              <a:xfrm>
                <a:off x="2030812" y="192501"/>
                <a:ext cx="8410356"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Psychologically Informed First Aid For All Ages</a:t>
                </a:r>
              </a:p>
            </p:txBody>
          </p:sp>
        </p:grpSp>
        <p:sp>
          <p:nvSpPr>
            <p:cNvPr id="63" name="TextBox 62">
              <a:extLst>
                <a:ext uri="{FF2B5EF4-FFF2-40B4-BE49-F238E27FC236}">
                  <a16:creationId xmlns:a16="http://schemas.microsoft.com/office/drawing/2014/main" id="{11837236-1D68-43BC-AFC1-B5B404CA33DA}"/>
                </a:ext>
              </a:extLst>
            </p:cNvPr>
            <p:cNvSpPr txBox="1"/>
            <p:nvPr/>
          </p:nvSpPr>
          <p:spPr>
            <a:xfrm>
              <a:off x="11005456" y="6550620"/>
              <a:ext cx="118654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(WHO 2020)</a:t>
              </a:r>
            </a:p>
          </p:txBody>
        </p:sp>
        <p:sp>
          <p:nvSpPr>
            <p:cNvPr id="8" name="TextBox 7">
              <a:extLst>
                <a:ext uri="{FF2B5EF4-FFF2-40B4-BE49-F238E27FC236}">
                  <a16:creationId xmlns:a16="http://schemas.microsoft.com/office/drawing/2014/main" id="{29D3AE4E-166B-42BB-8DF5-E7341AB2DF8D}"/>
                </a:ext>
              </a:extLst>
            </p:cNvPr>
            <p:cNvSpPr txBox="1"/>
            <p:nvPr/>
          </p:nvSpPr>
          <p:spPr>
            <a:xfrm>
              <a:off x="5384246" y="3470189"/>
              <a:ext cx="1423507" cy="1015663"/>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Adapt according to needs</a:t>
              </a:r>
              <a:endParaRPr kumimoji="0" lang="en-GB" sz="2000" b="1" i="0" u="none" strike="noStrike" kern="1200" cap="none" spc="0" normalizeH="0" baseline="0" noProof="0" dirty="0">
                <a:ln>
                  <a:noFill/>
                </a:ln>
                <a:effectLst/>
                <a:uLnTx/>
                <a:uFillTx/>
                <a:latin typeface="Calibri" panose="020F0502020204030204"/>
              </a:endParaRPr>
            </a:p>
          </p:txBody>
        </p:sp>
        <p:sp>
          <p:nvSpPr>
            <p:cNvPr id="4" name="TextBox 3">
              <a:extLst>
                <a:ext uri="{FF2B5EF4-FFF2-40B4-BE49-F238E27FC236}">
                  <a16:creationId xmlns:a16="http://schemas.microsoft.com/office/drawing/2014/main" id="{6E9140C1-A8D3-495A-A1CA-8A197CCDAF56}"/>
                </a:ext>
              </a:extLst>
            </p:cNvPr>
            <p:cNvSpPr txBox="1"/>
            <p:nvPr/>
          </p:nvSpPr>
          <p:spPr>
            <a:xfrm>
              <a:off x="5300067" y="1267268"/>
              <a:ext cx="1591863" cy="584775"/>
            </a:xfrm>
            <a:prstGeom prst="rect">
              <a:avLst/>
            </a:prstGeom>
            <a:noFill/>
          </p:spPr>
          <p:txBody>
            <a:bodyPr wrap="square" rtlCol="0">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Prepare</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yourself for conversations</a:t>
              </a:r>
            </a:p>
          </p:txBody>
        </p:sp>
        <p:sp>
          <p:nvSpPr>
            <p:cNvPr id="5" name="TextBox 4">
              <a:extLst>
                <a:ext uri="{FF2B5EF4-FFF2-40B4-BE49-F238E27FC236}">
                  <a16:creationId xmlns:a16="http://schemas.microsoft.com/office/drawing/2014/main" id="{0AFCD2FE-BC86-4493-B5EB-FCAFEF605912}"/>
                </a:ext>
              </a:extLst>
            </p:cNvPr>
            <p:cNvSpPr txBox="1"/>
            <p:nvPr/>
          </p:nvSpPr>
          <p:spPr>
            <a:xfrm>
              <a:off x="7032900" y="2324404"/>
              <a:ext cx="1591863" cy="584775"/>
            </a:xfrm>
            <a:prstGeom prst="rect">
              <a:avLst/>
            </a:prstGeom>
            <a:noFill/>
          </p:spPr>
          <p:txBody>
            <a:bodyPr wrap="square" rtlCol="0">
              <a:spAutoFit/>
            </a:bodyPr>
            <a:lstStyle/>
            <a:p>
              <a:pPr lvl="0"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Look</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out for distress</a:t>
              </a:r>
            </a:p>
          </p:txBody>
        </p:sp>
        <p:sp>
          <p:nvSpPr>
            <p:cNvPr id="6" name="TextBox 5">
              <a:extLst>
                <a:ext uri="{FF2B5EF4-FFF2-40B4-BE49-F238E27FC236}">
                  <a16:creationId xmlns:a16="http://schemas.microsoft.com/office/drawing/2014/main" id="{8E20D307-FC22-4E49-926B-9A814CF91999}"/>
                </a:ext>
              </a:extLst>
            </p:cNvPr>
            <p:cNvSpPr txBox="1"/>
            <p:nvPr/>
          </p:nvSpPr>
          <p:spPr>
            <a:xfrm>
              <a:off x="3559366" y="2324403"/>
              <a:ext cx="1591863" cy="584775"/>
            </a:xfrm>
            <a:prstGeom prst="rect">
              <a:avLst/>
            </a:prstGeom>
            <a:noFill/>
          </p:spPr>
          <p:txBody>
            <a:bodyPr wrap="square" rtlCol="0">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Plan</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support</a:t>
              </a: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meetings</a:t>
              </a:r>
            </a:p>
          </p:txBody>
        </p:sp>
        <p:sp>
          <p:nvSpPr>
            <p:cNvPr id="9" name="TextBox 8">
              <a:extLst>
                <a:ext uri="{FF2B5EF4-FFF2-40B4-BE49-F238E27FC236}">
                  <a16:creationId xmlns:a16="http://schemas.microsoft.com/office/drawing/2014/main" id="{25E19BAF-C93B-4DA9-A624-9DF48CA48FF6}"/>
                </a:ext>
              </a:extLst>
            </p:cNvPr>
            <p:cNvSpPr txBox="1"/>
            <p:nvPr/>
          </p:nvSpPr>
          <p:spPr>
            <a:xfrm>
              <a:off x="7448190" y="3941757"/>
              <a:ext cx="1591863" cy="830997"/>
            </a:xfrm>
            <a:prstGeom prst="rect">
              <a:avLst/>
            </a:prstGeom>
            <a:noFill/>
          </p:spPr>
          <p:txBody>
            <a:bodyPr wrap="square" rtlCol="0">
              <a:spAutoFit/>
            </a:bodyPr>
            <a:lstStyle/>
            <a:p>
              <a:pPr lvl="0"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Listen</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Give time to understand</a:t>
              </a: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Be kind</a:t>
              </a:r>
            </a:p>
          </p:txBody>
        </p:sp>
        <p:sp>
          <p:nvSpPr>
            <p:cNvPr id="16" name="TextBox 15">
              <a:extLst>
                <a:ext uri="{FF2B5EF4-FFF2-40B4-BE49-F238E27FC236}">
                  <a16:creationId xmlns:a16="http://schemas.microsoft.com/office/drawing/2014/main" id="{BF443231-B081-43BC-B1EA-448FEAB77B62}"/>
                </a:ext>
              </a:extLst>
            </p:cNvPr>
            <p:cNvSpPr txBox="1"/>
            <p:nvPr/>
          </p:nvSpPr>
          <p:spPr>
            <a:xfrm>
              <a:off x="3151946" y="4135020"/>
              <a:ext cx="1591863" cy="338554"/>
            </a:xfrm>
            <a:prstGeom prst="rect">
              <a:avLst/>
            </a:prstGeom>
            <a:noFill/>
          </p:spPr>
          <p:txBody>
            <a:bodyPr wrap="square" rtlCol="0">
              <a:spAutoFit/>
            </a:bodyPr>
            <a:lstStyle/>
            <a:p>
              <a:pPr algn="ct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*Link</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support</a:t>
              </a:r>
            </a:p>
          </p:txBody>
        </p:sp>
        <p:sp>
          <p:nvSpPr>
            <p:cNvPr id="18" name="TextBox 17">
              <a:extLst>
                <a:ext uri="{FF2B5EF4-FFF2-40B4-BE49-F238E27FC236}">
                  <a16:creationId xmlns:a16="http://schemas.microsoft.com/office/drawing/2014/main" id="{5560CB75-3359-4E00-9E5E-508DD8E1B89D}"/>
                </a:ext>
              </a:extLst>
            </p:cNvPr>
            <p:cNvSpPr txBox="1"/>
            <p:nvPr/>
          </p:nvSpPr>
          <p:spPr>
            <a:xfrm>
              <a:off x="6197731" y="5586037"/>
              <a:ext cx="1682953" cy="584775"/>
            </a:xfrm>
            <a:prstGeom prst="rect">
              <a:avLst/>
            </a:prstGeom>
            <a:noFill/>
          </p:spPr>
          <p:txBody>
            <a:bodyPr wrap="square" rtlCol="0">
              <a:spAutoFit/>
            </a:bodyPr>
            <a:lstStyle/>
            <a:p>
              <a:pPr lvl="0"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Remember </a:t>
              </a: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confidentiality</a:t>
              </a:r>
            </a:p>
          </p:txBody>
        </p:sp>
        <p:sp>
          <p:nvSpPr>
            <p:cNvPr id="20" name="TextBox 19">
              <a:extLst>
                <a:ext uri="{FF2B5EF4-FFF2-40B4-BE49-F238E27FC236}">
                  <a16:creationId xmlns:a16="http://schemas.microsoft.com/office/drawing/2014/main" id="{E60F6B83-C01D-4266-908A-F55F0F454526}"/>
                </a:ext>
              </a:extLst>
            </p:cNvPr>
            <p:cNvSpPr txBox="1"/>
            <p:nvPr/>
          </p:nvSpPr>
          <p:spPr>
            <a:xfrm>
              <a:off x="4355298" y="5405345"/>
              <a:ext cx="1591863" cy="584775"/>
            </a:xfrm>
            <a:prstGeom prst="rect">
              <a:avLst/>
            </a:prstGeom>
            <a:noFill/>
          </p:spPr>
          <p:txBody>
            <a:bodyPr wrap="square" rtlCol="0">
              <a:spAutoFit/>
            </a:bodyPr>
            <a:lstStyle/>
            <a:p>
              <a:pPr lvl="0" algn="ct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Consider practical </a:t>
              </a: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problem solving</a:t>
              </a:r>
            </a:p>
          </p:txBody>
        </p:sp>
      </p:grpSp>
      <p:pic>
        <p:nvPicPr>
          <p:cNvPr id="17" name="Graphic 23" descr="Users">
            <a:extLst>
              <a:ext uri="{FF2B5EF4-FFF2-40B4-BE49-F238E27FC236}">
                <a16:creationId xmlns:a16="http://schemas.microsoft.com/office/drawing/2014/main" id="{964618FF-AAA6-4436-AC00-4C71C79BB164}"/>
              </a:ext>
            </a:extLst>
          </p:cNvPr>
          <p:cNvPicPr/>
          <p:nvPr/>
        </p:nvPicPr>
        <p:blipFill>
          <a:blip r:embed="rId4">
            <a:extLst>
              <a:ext uri="{96DAC541-7B7A-43D3-8B79-37D633B846F1}">
                <asvg:svgBlip xmlns="" xmlns:asvg="http://schemas.microsoft.com/office/drawing/2016/SVG/main" r:embed="rId5"/>
              </a:ext>
            </a:extLst>
          </a:blip>
          <a:stretch>
            <a:fillRect/>
          </a:stretch>
        </p:blipFill>
        <p:spPr>
          <a:xfrm>
            <a:off x="1154980" y="1459772"/>
            <a:ext cx="1372870" cy="1276985"/>
          </a:xfrm>
          <a:prstGeom prst="rect">
            <a:avLst/>
          </a:prstGeom>
        </p:spPr>
      </p:pic>
    </p:spTree>
    <p:extLst>
      <p:ext uri="{BB962C8B-B14F-4D97-AF65-F5344CB8AC3E}">
        <p14:creationId xmlns:p14="http://schemas.microsoft.com/office/powerpoint/2010/main" val="2727553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5F3DA576-6CBC-4525-9C1A-620B36C1A02A}"/>
              </a:ext>
            </a:extLst>
          </p:cNvPr>
          <p:cNvPicPr>
            <a:picLocks noChangeAspect="1"/>
          </p:cNvPicPr>
          <p:nvPr/>
        </p:nvPicPr>
        <p:blipFill rotWithShape="1">
          <a:blip r:embed="rId3">
            <a:extLst>
              <a:ext uri="{28A0092B-C50C-407E-A947-70E740481C1C}">
                <a14:useLocalDpi xmlns:a14="http://schemas.microsoft.com/office/drawing/2010/main" val="0"/>
              </a:ext>
            </a:extLst>
          </a:blip>
          <a:srcRect t="8245"/>
          <a:stretch/>
        </p:blipFill>
        <p:spPr>
          <a:xfrm>
            <a:off x="0" y="156408"/>
            <a:ext cx="12192000" cy="6292507"/>
          </a:xfrm>
          <a:prstGeom prst="rect">
            <a:avLst/>
          </a:prstGeom>
        </p:spPr>
      </p:pic>
      <p:grpSp>
        <p:nvGrpSpPr>
          <p:cNvPr id="4" name="Group 3">
            <a:extLst>
              <a:ext uri="{FF2B5EF4-FFF2-40B4-BE49-F238E27FC236}">
                <a16:creationId xmlns:a16="http://schemas.microsoft.com/office/drawing/2014/main" id="{85B3D6F3-A247-4E19-8825-436CA1EAB0D4}"/>
              </a:ext>
            </a:extLst>
          </p:cNvPr>
          <p:cNvGrpSpPr/>
          <p:nvPr/>
        </p:nvGrpSpPr>
        <p:grpSpPr>
          <a:xfrm>
            <a:off x="0" y="-13"/>
            <a:ext cx="12192000" cy="840631"/>
            <a:chOff x="0" y="-13"/>
            <a:chExt cx="12192000" cy="840631"/>
          </a:xfrm>
          <a:solidFill>
            <a:schemeClr val="bg1"/>
          </a:solidFill>
        </p:grpSpPr>
        <p:sp>
          <p:nvSpPr>
            <p:cNvPr id="5" name="Rectangle 4">
              <a:extLst>
                <a:ext uri="{FF2B5EF4-FFF2-40B4-BE49-F238E27FC236}">
                  <a16:creationId xmlns:a16="http://schemas.microsoft.com/office/drawing/2014/main" id="{E1DDF4F4-25C2-4B6A-B161-784152908AE6}"/>
                </a:ext>
              </a:extLst>
            </p:cNvPr>
            <p:cNvSpPr/>
            <p:nvPr/>
          </p:nvSpPr>
          <p:spPr>
            <a:xfrm>
              <a:off x="0" y="-13"/>
              <a:ext cx="12192000" cy="839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FC2A29F-39B4-49DE-AE82-CEB76FBE6C6C}"/>
                </a:ext>
              </a:extLst>
            </p:cNvPr>
            <p:cNvSpPr txBox="1"/>
            <p:nvPr/>
          </p:nvSpPr>
          <p:spPr>
            <a:xfrm>
              <a:off x="2030812" y="9621"/>
              <a:ext cx="8410356" cy="830997"/>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Behaviours That Might Indicate Need For More Support Following Bereavement Or Loss</a:t>
              </a:r>
            </a:p>
          </p:txBody>
        </p:sp>
      </p:grpSp>
      <p:sp>
        <p:nvSpPr>
          <p:cNvPr id="19" name="Content Placeholder 2">
            <a:extLst>
              <a:ext uri="{FF2B5EF4-FFF2-40B4-BE49-F238E27FC236}">
                <a16:creationId xmlns:a16="http://schemas.microsoft.com/office/drawing/2014/main" id="{B903B82D-16F1-4AEE-A15B-845E2CC58727}"/>
              </a:ext>
            </a:extLst>
          </p:cNvPr>
          <p:cNvSpPr txBox="1">
            <a:spLocks/>
          </p:cNvSpPr>
          <p:nvPr/>
        </p:nvSpPr>
        <p:spPr>
          <a:xfrm>
            <a:off x="7978777" y="5846501"/>
            <a:ext cx="3787305" cy="9319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school/college experiences death of a pupil or staff member, seek specialist help.</a:t>
            </a:r>
          </a:p>
        </p:txBody>
      </p:sp>
      <p:sp>
        <p:nvSpPr>
          <p:cNvPr id="21" name="TextBox 20">
            <a:extLst>
              <a:ext uri="{FF2B5EF4-FFF2-40B4-BE49-F238E27FC236}">
                <a16:creationId xmlns:a16="http://schemas.microsoft.com/office/drawing/2014/main" id="{3C023CD7-2E3B-486F-90D9-3C4C28925AB6}"/>
              </a:ext>
            </a:extLst>
          </p:cNvPr>
          <p:cNvSpPr txBox="1"/>
          <p:nvPr/>
        </p:nvSpPr>
        <p:spPr>
          <a:xfrm>
            <a:off x="734672" y="1210002"/>
            <a:ext cx="1512958"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Persistently withdrawn</a:t>
            </a:r>
          </a:p>
        </p:txBody>
      </p:sp>
      <p:sp>
        <p:nvSpPr>
          <p:cNvPr id="22" name="TextBox 21">
            <a:extLst>
              <a:ext uri="{FF2B5EF4-FFF2-40B4-BE49-F238E27FC236}">
                <a16:creationId xmlns:a16="http://schemas.microsoft.com/office/drawing/2014/main" id="{342B709B-B6D0-44B7-BC86-13E4C149AF7B}"/>
              </a:ext>
            </a:extLst>
          </p:cNvPr>
          <p:cNvSpPr txBox="1"/>
          <p:nvPr/>
        </p:nvSpPr>
        <p:spPr>
          <a:xfrm>
            <a:off x="2247630" y="2638424"/>
            <a:ext cx="3254021" cy="923330"/>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Challenging behaviours, or being extra good, making pain/grief less visible</a:t>
            </a:r>
          </a:p>
        </p:txBody>
      </p:sp>
      <p:sp>
        <p:nvSpPr>
          <p:cNvPr id="23" name="TextBox 22">
            <a:extLst>
              <a:ext uri="{FF2B5EF4-FFF2-40B4-BE49-F238E27FC236}">
                <a16:creationId xmlns:a16="http://schemas.microsoft.com/office/drawing/2014/main" id="{6A6086A5-CE4A-4F37-9CAC-8FB7DA253537}"/>
              </a:ext>
            </a:extLst>
          </p:cNvPr>
          <p:cNvSpPr txBox="1"/>
          <p:nvPr/>
        </p:nvSpPr>
        <p:spPr>
          <a:xfrm>
            <a:off x="7037054" y="2638424"/>
            <a:ext cx="1783512" cy="923330"/>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Repeated poor sleep and nightmares</a:t>
            </a:r>
          </a:p>
        </p:txBody>
      </p:sp>
      <p:sp>
        <p:nvSpPr>
          <p:cNvPr id="25" name="TextBox 24">
            <a:extLst>
              <a:ext uri="{FF2B5EF4-FFF2-40B4-BE49-F238E27FC236}">
                <a16:creationId xmlns:a16="http://schemas.microsoft.com/office/drawing/2014/main" id="{A7A152B6-5DB6-49FA-B009-262122859213}"/>
              </a:ext>
            </a:extLst>
          </p:cNvPr>
          <p:cNvSpPr txBox="1"/>
          <p:nvPr/>
        </p:nvSpPr>
        <p:spPr>
          <a:xfrm>
            <a:off x="6235990" y="1147379"/>
            <a:ext cx="2970230"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Regress to the behaviour of a younger child</a:t>
            </a:r>
          </a:p>
        </p:txBody>
      </p:sp>
      <p:sp>
        <p:nvSpPr>
          <p:cNvPr id="27" name="TextBox 26">
            <a:extLst>
              <a:ext uri="{FF2B5EF4-FFF2-40B4-BE49-F238E27FC236}">
                <a16:creationId xmlns:a16="http://schemas.microsoft.com/office/drawing/2014/main" id="{AF3F3DF9-5792-46B2-ABFF-79E0C88FC5F2}"/>
              </a:ext>
            </a:extLst>
          </p:cNvPr>
          <p:cNvSpPr txBox="1"/>
          <p:nvPr/>
        </p:nvSpPr>
        <p:spPr>
          <a:xfrm>
            <a:off x="1908283" y="4658345"/>
            <a:ext cx="2139964"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Becoming disorganised</a:t>
            </a:r>
          </a:p>
        </p:txBody>
      </p:sp>
      <p:sp>
        <p:nvSpPr>
          <p:cNvPr id="33" name="TextBox 32">
            <a:extLst>
              <a:ext uri="{FF2B5EF4-FFF2-40B4-BE49-F238E27FC236}">
                <a16:creationId xmlns:a16="http://schemas.microsoft.com/office/drawing/2014/main" id="{01F5661F-38CC-4639-94D1-6D927FF83E07}"/>
              </a:ext>
            </a:extLst>
          </p:cNvPr>
          <p:cNvSpPr txBox="1"/>
          <p:nvPr/>
        </p:nvSpPr>
        <p:spPr>
          <a:xfrm>
            <a:off x="5234187" y="4658346"/>
            <a:ext cx="1547577" cy="646331"/>
          </a:xfrm>
          <a:prstGeom prst="rect">
            <a:avLst/>
          </a:prstGeom>
          <a:noFill/>
        </p:spPr>
        <p:txBody>
          <a:bodyPr wrap="square" rtlCol="0">
            <a:spAutoFit/>
          </a:bodyPr>
          <a:lstStyle/>
          <a:p>
            <a:pPr algn="ctr"/>
            <a:r>
              <a:rPr lang="en-GB" dirty="0">
                <a:latin typeface="Open Sans" panose="020B0606030504020204" pitchFamily="34" charset="0"/>
                <a:ea typeface="Open Sans" panose="020B0606030504020204" pitchFamily="34" charset="0"/>
                <a:cs typeface="Open Sans" panose="020B0606030504020204" pitchFamily="34" charset="0"/>
              </a:rPr>
              <a:t>Self-harming </a:t>
            </a:r>
          </a:p>
          <a:p>
            <a:pPr algn="ctr"/>
            <a:r>
              <a:rPr lang="en-GB" dirty="0">
                <a:latin typeface="Open Sans" panose="020B0606030504020204" pitchFamily="34" charset="0"/>
                <a:ea typeface="Open Sans" panose="020B0606030504020204" pitchFamily="34" charset="0"/>
                <a:cs typeface="Open Sans" panose="020B0606030504020204" pitchFamily="34" charset="0"/>
              </a:rPr>
              <a:t>or suicidal</a:t>
            </a:r>
          </a:p>
        </p:txBody>
      </p:sp>
      <p:sp>
        <p:nvSpPr>
          <p:cNvPr id="39" name="TextBox 38">
            <a:extLst>
              <a:ext uri="{FF2B5EF4-FFF2-40B4-BE49-F238E27FC236}">
                <a16:creationId xmlns:a16="http://schemas.microsoft.com/office/drawing/2014/main" id="{0A51FFF9-E115-4C42-8AFA-58E25FDD37E6}"/>
              </a:ext>
            </a:extLst>
          </p:cNvPr>
          <p:cNvSpPr txBox="1"/>
          <p:nvPr/>
        </p:nvSpPr>
        <p:spPr>
          <a:xfrm>
            <a:off x="7957750" y="4515505"/>
            <a:ext cx="3829358" cy="646331"/>
          </a:xfrm>
          <a:prstGeom prst="rect">
            <a:avLst/>
          </a:prstGeom>
          <a:noFill/>
        </p:spPr>
        <p:txBody>
          <a:bodyPr wrap="square" rtlCol="0">
            <a:spAutoFit/>
          </a:bodyPr>
          <a:lstStyle/>
          <a:p>
            <a:pPr algn="ctr"/>
            <a:r>
              <a:rPr lang="en-GB" b="1" dirty="0">
                <a:latin typeface="Open Sans" panose="020B0606030504020204" pitchFamily="34" charset="0"/>
                <a:ea typeface="Open Sans" panose="020B0606030504020204" pitchFamily="34" charset="0"/>
                <a:cs typeface="Open Sans" panose="020B0606030504020204" pitchFamily="34" charset="0"/>
              </a:rPr>
              <a:t>Beware of anyone showing too many problems, for too long.</a:t>
            </a:r>
          </a:p>
        </p:txBody>
      </p:sp>
      <p:pic>
        <p:nvPicPr>
          <p:cNvPr id="55" name="Picture 54" descr="A close up of a sign&#10;&#10;Description automatically generated">
            <a:extLst>
              <a:ext uri="{FF2B5EF4-FFF2-40B4-BE49-F238E27FC236}">
                <a16:creationId xmlns:a16="http://schemas.microsoft.com/office/drawing/2014/main" id="{B84CFE6D-528A-4B85-B0C3-1CDC298204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0188" y="5032242"/>
            <a:ext cx="931938" cy="931938"/>
          </a:xfrm>
          <a:prstGeom prst="rect">
            <a:avLst/>
          </a:prstGeom>
        </p:spPr>
      </p:pic>
      <p:sp>
        <p:nvSpPr>
          <p:cNvPr id="59" name="TextBox 58">
            <a:extLst>
              <a:ext uri="{FF2B5EF4-FFF2-40B4-BE49-F238E27FC236}">
                <a16:creationId xmlns:a16="http://schemas.microsoft.com/office/drawing/2014/main" id="{F69FF21A-44DF-4C12-910A-9DAD0D6E2B40}"/>
              </a:ext>
            </a:extLst>
          </p:cNvPr>
          <p:cNvSpPr txBox="1"/>
          <p:nvPr/>
        </p:nvSpPr>
        <p:spPr>
          <a:xfrm>
            <a:off x="3115414" y="975508"/>
            <a:ext cx="1961170" cy="923330"/>
          </a:xfrm>
          <a:prstGeom prst="rect">
            <a:avLst/>
          </a:prstGeom>
          <a:noFill/>
        </p:spPr>
        <p:txBody>
          <a:bodyPr wrap="square" rtlCol="0">
            <a:spAutoFit/>
          </a:bodyPr>
          <a:lstStyle/>
          <a:p>
            <a:pPr algn="ctr"/>
            <a:r>
              <a:rPr lang="en-GB" sz="1800" dirty="0">
                <a:latin typeface="Open Sans" panose="020B0606030504020204" pitchFamily="34" charset="0"/>
                <a:ea typeface="Open Sans" panose="020B0606030504020204" pitchFamily="34" charset="0"/>
                <a:cs typeface="Open Sans" panose="020B0606030504020204" pitchFamily="34" charset="0"/>
              </a:rPr>
              <a:t>Regularly tearful, angry or over anxious</a:t>
            </a:r>
          </a:p>
        </p:txBody>
      </p:sp>
      <p:pic>
        <p:nvPicPr>
          <p:cNvPr id="16" name="Graphic 23" descr="Users">
            <a:extLst>
              <a:ext uri="{FF2B5EF4-FFF2-40B4-BE49-F238E27FC236}">
                <a16:creationId xmlns:a16="http://schemas.microsoft.com/office/drawing/2014/main" id="{98EE706C-B3C8-4124-94CB-24769DDEE75E}"/>
              </a:ext>
            </a:extLst>
          </p:cNvPr>
          <p:cNvPicPr/>
          <p:nvPr/>
        </p:nvPicPr>
        <p:blipFill>
          <a:blip/>
          <a:stretch>
            <a:fillRect/>
          </a:stretch>
        </p:blipFill>
        <p:spPr>
          <a:xfrm>
            <a:off x="535413" y="2367451"/>
            <a:ext cx="1372870" cy="1276985"/>
          </a:xfrm>
          <a:prstGeom prst="rect">
            <a:avLst/>
          </a:prstGeom>
        </p:spPr>
      </p:pic>
    </p:spTree>
    <p:extLst>
      <p:ext uri="{BB962C8B-B14F-4D97-AF65-F5344CB8AC3E}">
        <p14:creationId xmlns:p14="http://schemas.microsoft.com/office/powerpoint/2010/main" val="4196556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DB5D7-3C78-9E49-B21A-EB0C393E5D81}"/>
              </a:ext>
            </a:extLst>
          </p:cNvPr>
          <p:cNvSpPr>
            <a:spLocks noGrp="1"/>
          </p:cNvSpPr>
          <p:nvPr>
            <p:ph idx="1"/>
          </p:nvPr>
        </p:nvSpPr>
        <p:spPr>
          <a:xfrm>
            <a:off x="838200" y="1687121"/>
            <a:ext cx="10515600" cy="3777764"/>
          </a:xfrm>
        </p:spPr>
        <p:txBody>
          <a:bodyPr>
            <a:noAutofit/>
          </a:bodyPr>
          <a:lstStyle/>
          <a:p>
            <a:pPr marL="0" indent="0">
              <a:lnSpc>
                <a:spcPct val="100000"/>
              </a:lnSpc>
              <a:spcBef>
                <a:spcPts val="0"/>
              </a:spcBef>
              <a:buNone/>
            </a:pPr>
            <a:r>
              <a:rPr lang="en-GB" sz="2000" dirty="0">
                <a:latin typeface="Trebuchet MS" panose="020B0603020202020204" pitchFamily="34" charset="0"/>
                <a:ea typeface="Open Sans" panose="020B0606030504020204" pitchFamily="34" charset="0"/>
                <a:cs typeface="Open Sans" panose="020B0606030504020204" pitchFamily="34" charset="0"/>
              </a:rPr>
              <a:t>Stress is a response to current challenges. It is normal to have some especially in extraordinary times like a pandemic.</a:t>
            </a:r>
          </a:p>
          <a:p>
            <a:pPr marL="0" indent="0">
              <a:lnSpc>
                <a:spcPct val="100000"/>
              </a:lnSpc>
              <a:spcBef>
                <a:spcPts val="0"/>
              </a:spcBef>
              <a:buNone/>
            </a:pPr>
            <a:endParaRPr lang="en-GB" sz="2000" dirty="0">
              <a:latin typeface="Trebuchet MS" panose="020B0603020202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2000" dirty="0">
                <a:latin typeface="Trebuchet MS" panose="020B0603020202020204" pitchFamily="34" charset="0"/>
                <a:ea typeface="Open Sans" panose="020B0606030504020204" pitchFamily="34" charset="0"/>
                <a:cs typeface="Open Sans" panose="020B0606030504020204" pitchFamily="34" charset="0"/>
              </a:rPr>
              <a:t>Anxieties are fears and worries that can occur without any objective threat.</a:t>
            </a:r>
          </a:p>
          <a:p>
            <a:pPr marL="0" indent="0">
              <a:lnSpc>
                <a:spcPct val="100000"/>
              </a:lnSpc>
              <a:spcBef>
                <a:spcPts val="0"/>
              </a:spcBef>
              <a:buNone/>
            </a:pPr>
            <a:endParaRPr lang="en-GB" sz="2000" dirty="0">
              <a:latin typeface="Trebuchet MS" panose="020B0603020202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2000" dirty="0">
                <a:latin typeface="Trebuchet MS" panose="020B0603020202020204" pitchFamily="34" charset="0"/>
                <a:ea typeface="Open Sans" panose="020B0606030504020204" pitchFamily="34" charset="0"/>
                <a:cs typeface="Open Sans" panose="020B0606030504020204" pitchFamily="34" charset="0"/>
              </a:rPr>
              <a:t>Some stress and some anxiety/worry is normal.</a:t>
            </a:r>
          </a:p>
          <a:p>
            <a:pPr marL="0" indent="0">
              <a:lnSpc>
                <a:spcPct val="100000"/>
              </a:lnSpc>
              <a:spcBef>
                <a:spcPts val="0"/>
              </a:spcBef>
              <a:buNone/>
            </a:pPr>
            <a:endParaRPr lang="en-GB" sz="2000" dirty="0">
              <a:latin typeface="Trebuchet MS" panose="020B0603020202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2000" dirty="0">
                <a:latin typeface="Trebuchet MS" panose="020B0603020202020204" pitchFamily="34" charset="0"/>
                <a:ea typeface="Open Sans" panose="020B0606030504020204" pitchFamily="34" charset="0"/>
                <a:cs typeface="Open Sans" panose="020B0606030504020204" pitchFamily="34" charset="0"/>
              </a:rPr>
              <a:t>W</a:t>
            </a:r>
            <a:r>
              <a:rPr lang="en-US" sz="2000" dirty="0">
                <a:latin typeface="Trebuchet MS" panose="020B0603020202020204" pitchFamily="34" charset="0"/>
                <a:ea typeface="Open Sans" panose="020B0606030504020204" pitchFamily="34" charset="0"/>
                <a:cs typeface="Open Sans" panose="020B0606030504020204" pitchFamily="34" charset="0"/>
              </a:rPr>
              <a:t>hen there is too much stress, anxiety and worry for too long, symptoms or disorders may emerge:</a:t>
            </a:r>
          </a:p>
          <a:p>
            <a:pPr>
              <a:lnSpc>
                <a:spcPct val="100000"/>
              </a:lnSpc>
              <a:spcBef>
                <a:spcPts val="0"/>
              </a:spcBef>
              <a:buClr>
                <a:srgbClr val="0070C0"/>
              </a:buClr>
            </a:pPr>
            <a:r>
              <a:rPr lang="en-US" sz="2000" dirty="0">
                <a:latin typeface="Trebuchet MS" panose="020B0603020202020204" pitchFamily="34" charset="0"/>
                <a:ea typeface="Open Sans" panose="020B0606030504020204" pitchFamily="34" charset="0"/>
                <a:cs typeface="Open Sans" panose="020B0606030504020204" pitchFamily="34" charset="0"/>
              </a:rPr>
              <a:t>Anxiety (symptoms/disorder)</a:t>
            </a:r>
          </a:p>
          <a:p>
            <a:pPr>
              <a:lnSpc>
                <a:spcPct val="100000"/>
              </a:lnSpc>
              <a:spcBef>
                <a:spcPts val="0"/>
              </a:spcBef>
              <a:buClr>
                <a:srgbClr val="0070C0"/>
              </a:buClr>
            </a:pPr>
            <a:r>
              <a:rPr lang="en-US" sz="2000" dirty="0">
                <a:latin typeface="Trebuchet MS" panose="020B0603020202020204" pitchFamily="34" charset="0"/>
                <a:ea typeface="Open Sans" panose="020B0606030504020204" pitchFamily="34" charset="0"/>
                <a:cs typeface="Open Sans" panose="020B0606030504020204" pitchFamily="34" charset="0"/>
              </a:rPr>
              <a:t>Low mood, depression (symptoms/disorder)</a:t>
            </a:r>
          </a:p>
          <a:p>
            <a:pPr>
              <a:lnSpc>
                <a:spcPct val="100000"/>
              </a:lnSpc>
              <a:spcBef>
                <a:spcPts val="0"/>
              </a:spcBef>
              <a:buClr>
                <a:srgbClr val="0070C0"/>
              </a:buClr>
            </a:pPr>
            <a:r>
              <a:rPr lang="en-US" sz="2000" dirty="0">
                <a:latin typeface="Trebuchet MS" panose="020B0603020202020204" pitchFamily="34" charset="0"/>
                <a:ea typeface="Open Sans" panose="020B0606030504020204" pitchFamily="34" charset="0"/>
                <a:cs typeface="Open Sans" panose="020B0606030504020204" pitchFamily="34" charset="0"/>
              </a:rPr>
              <a:t>Stress symptoms, trauma</a:t>
            </a:r>
          </a:p>
        </p:txBody>
      </p:sp>
      <p:grpSp>
        <p:nvGrpSpPr>
          <p:cNvPr id="4" name="Group 3">
            <a:extLst>
              <a:ext uri="{FF2B5EF4-FFF2-40B4-BE49-F238E27FC236}">
                <a16:creationId xmlns:a16="http://schemas.microsoft.com/office/drawing/2014/main" id="{120044EC-E2DB-49F4-866D-D6F94C810B13}"/>
              </a:ext>
            </a:extLst>
          </p:cNvPr>
          <p:cNvGrpSpPr/>
          <p:nvPr/>
        </p:nvGrpSpPr>
        <p:grpSpPr>
          <a:xfrm>
            <a:off x="0" y="-13"/>
            <a:ext cx="12192000" cy="839972"/>
            <a:chOff x="0" y="-13"/>
            <a:chExt cx="12192000" cy="839972"/>
          </a:xfrm>
        </p:grpSpPr>
        <p:sp>
          <p:nvSpPr>
            <p:cNvPr id="5" name="Rectangle 4">
              <a:extLst>
                <a:ext uri="{FF2B5EF4-FFF2-40B4-BE49-F238E27FC236}">
                  <a16:creationId xmlns:a16="http://schemas.microsoft.com/office/drawing/2014/main" id="{A114B7D8-21CE-4AB3-87B0-58FFCD5D0337}"/>
                </a:ext>
              </a:extLst>
            </p:cNvPr>
            <p:cNvSpPr/>
            <p:nvPr/>
          </p:nvSpPr>
          <p:spPr>
            <a:xfrm>
              <a:off x="0" y="-13"/>
              <a:ext cx="12192000" cy="8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extBox 5">
              <a:extLst>
                <a:ext uri="{FF2B5EF4-FFF2-40B4-BE49-F238E27FC236}">
                  <a16:creationId xmlns:a16="http://schemas.microsoft.com/office/drawing/2014/main" id="{7D63C591-4456-4762-BE20-AA3BE606CDA0}"/>
                </a:ext>
              </a:extLst>
            </p:cNvPr>
            <p:cNvSpPr txBox="1"/>
            <p:nvPr/>
          </p:nvSpPr>
          <p:spPr>
            <a:xfrm>
              <a:off x="2030812" y="9621"/>
              <a:ext cx="8410356" cy="461665"/>
            </a:xfrm>
            <a:prstGeom prst="rect">
              <a:avLst/>
            </a:prstGeom>
            <a:noFill/>
            <a:ln>
              <a:noFill/>
            </a:ln>
          </p:spPr>
          <p:txBody>
            <a:bodyPr wrap="square" rtlCol="0">
              <a:spAutoFit/>
            </a:bodyPr>
            <a:lstStyle/>
            <a:p>
              <a:pPr algn="ctr"/>
              <a:r>
                <a:rPr lang="en-GB" sz="2400" dirty="0">
                  <a:latin typeface="Open Sans" panose="020B0606030504020204" pitchFamily="34" charset="0"/>
                  <a:ea typeface="Open Sans" panose="020B0606030504020204" pitchFamily="34" charset="0"/>
                  <a:cs typeface="Open Sans" panose="020B0606030504020204" pitchFamily="34" charset="0"/>
                </a:rPr>
                <a:t>Excessive Persistent Distress Can Be The Forerunner For Later Problems</a:t>
              </a:r>
            </a:p>
          </p:txBody>
        </p:sp>
      </p:grpSp>
    </p:spTree>
    <p:extLst>
      <p:ext uri="{BB962C8B-B14F-4D97-AF65-F5344CB8AC3E}">
        <p14:creationId xmlns:p14="http://schemas.microsoft.com/office/powerpoint/2010/main" val="3308929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D86B2A-05FC-45CB-8780-2968FC9F4948}"/>
              </a:ext>
            </a:extLst>
          </p:cNvPr>
          <p:cNvGrpSpPr/>
          <p:nvPr/>
        </p:nvGrpSpPr>
        <p:grpSpPr>
          <a:xfrm>
            <a:off x="0" y="-13"/>
            <a:ext cx="12192000" cy="839972"/>
            <a:chOff x="0" y="-13"/>
            <a:chExt cx="12192000" cy="839972"/>
          </a:xfrm>
          <a:solidFill>
            <a:schemeClr val="bg1"/>
          </a:solidFill>
        </p:grpSpPr>
        <p:sp>
          <p:nvSpPr>
            <p:cNvPr id="5" name="Rectangle 4">
              <a:extLst>
                <a:ext uri="{FF2B5EF4-FFF2-40B4-BE49-F238E27FC236}">
                  <a16:creationId xmlns:a16="http://schemas.microsoft.com/office/drawing/2014/main" id="{2EEDD74A-1145-4B52-8956-6B47EE24298D}"/>
                </a:ext>
              </a:extLst>
            </p:cNvPr>
            <p:cNvSpPr/>
            <p:nvPr/>
          </p:nvSpPr>
          <p:spPr>
            <a:xfrm>
              <a:off x="0" y="-13"/>
              <a:ext cx="12192000" cy="839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785C514-92B2-4B87-9A49-2FA32F714A0A}"/>
                </a:ext>
              </a:extLst>
            </p:cNvPr>
            <p:cNvSpPr txBox="1"/>
            <p:nvPr/>
          </p:nvSpPr>
          <p:spPr>
            <a:xfrm>
              <a:off x="1890822" y="189140"/>
              <a:ext cx="8410356" cy="461665"/>
            </a:xfrm>
            <a:prstGeom prst="rect">
              <a:avLst/>
            </a:prstGeom>
            <a:grp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Key Psychology Of Anxiety And Low Mood</a:t>
              </a:r>
            </a:p>
          </p:txBody>
        </p:sp>
      </p:grpSp>
      <p:sp>
        <p:nvSpPr>
          <p:cNvPr id="14" name="Oval 13">
            <a:extLst>
              <a:ext uri="{FF2B5EF4-FFF2-40B4-BE49-F238E27FC236}">
                <a16:creationId xmlns:a16="http://schemas.microsoft.com/office/drawing/2014/main" id="{A898F058-AF89-406A-9A59-87FD1A51904F}"/>
              </a:ext>
            </a:extLst>
          </p:cNvPr>
          <p:cNvSpPr/>
          <p:nvPr/>
        </p:nvSpPr>
        <p:spPr>
          <a:xfrm>
            <a:off x="504497" y="1597526"/>
            <a:ext cx="2816772" cy="2816772"/>
          </a:xfrm>
          <a:prstGeom prst="ellipse">
            <a:avLst/>
          </a:prstGeom>
          <a:solidFill>
            <a:srgbClr val="293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8A2A4131-74CC-47D2-8071-410B7C02E074}"/>
              </a:ext>
            </a:extLst>
          </p:cNvPr>
          <p:cNvSpPr/>
          <p:nvPr/>
        </p:nvSpPr>
        <p:spPr>
          <a:xfrm>
            <a:off x="8870733" y="3198164"/>
            <a:ext cx="2816772" cy="2816772"/>
          </a:xfrm>
          <a:prstGeom prst="ellipse">
            <a:avLst/>
          </a:prstGeom>
          <a:solidFill>
            <a:srgbClr val="293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748D7DC7-2A35-443C-9174-3699C224947C}"/>
              </a:ext>
            </a:extLst>
          </p:cNvPr>
          <p:cNvSpPr txBox="1"/>
          <p:nvPr/>
        </p:nvSpPr>
        <p:spPr>
          <a:xfrm>
            <a:off x="3510455" y="2660228"/>
            <a:ext cx="6211614" cy="830997"/>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Anxiety usually has fear and avoidance of the feared thing at its core</a:t>
            </a:r>
          </a:p>
        </p:txBody>
      </p:sp>
      <p:sp>
        <p:nvSpPr>
          <p:cNvPr id="20" name="TextBox 19">
            <a:extLst>
              <a:ext uri="{FF2B5EF4-FFF2-40B4-BE49-F238E27FC236}">
                <a16:creationId xmlns:a16="http://schemas.microsoft.com/office/drawing/2014/main" id="{AC57065D-FF0D-4C80-8370-AC73DE500194}"/>
              </a:ext>
            </a:extLst>
          </p:cNvPr>
          <p:cNvSpPr txBox="1"/>
          <p:nvPr/>
        </p:nvSpPr>
        <p:spPr>
          <a:xfrm>
            <a:off x="2638096" y="4191051"/>
            <a:ext cx="6017173" cy="830997"/>
          </a:xfrm>
          <a:prstGeom prst="rect">
            <a:avLst/>
          </a:prstGeom>
          <a:noFill/>
        </p:spPr>
        <p:txBody>
          <a:bodyPr wrap="square" rtlCol="0">
            <a:spAutoFit/>
          </a:bodyPr>
          <a:lstStyle/>
          <a:p>
            <a:pPr algn="r"/>
            <a:r>
              <a:rPr lang="en-GB" sz="2400" dirty="0">
                <a:latin typeface="Open Sans" panose="020B0606030504020204" pitchFamily="34" charset="0"/>
                <a:ea typeface="Open Sans" panose="020B0606030504020204" pitchFamily="34" charset="0"/>
                <a:cs typeface="Open Sans" panose="020B0606030504020204" pitchFamily="34" charset="0"/>
              </a:rPr>
              <a:t>Low mood usually has loss, demotivation, rumination at its core</a:t>
            </a:r>
          </a:p>
        </p:txBody>
      </p:sp>
      <p:pic>
        <p:nvPicPr>
          <p:cNvPr id="22" name="Picture 21" descr="A picture containing drawing, light&#10;&#10;Description automatically generated">
            <a:extLst>
              <a:ext uri="{FF2B5EF4-FFF2-40B4-BE49-F238E27FC236}">
                <a16:creationId xmlns:a16="http://schemas.microsoft.com/office/drawing/2014/main" id="{C4336BFB-8A7F-4FC3-973B-CF5EE198B015}"/>
              </a:ext>
            </a:extLst>
          </p:cNvPr>
          <p:cNvPicPr>
            <a:picLocks noChangeAspect="1"/>
          </p:cNvPicPr>
          <p:nvPr/>
        </p:nvPicPr>
        <p:blipFill rotWithShape="1">
          <a:blip r:embed="rId3">
            <a:extLst>
              <a:ext uri="{28A0092B-C50C-407E-A947-70E740481C1C}">
                <a14:useLocalDpi xmlns:a14="http://schemas.microsoft.com/office/drawing/2010/main" val="0"/>
              </a:ext>
            </a:extLst>
          </a:blip>
          <a:srcRect l="64294" t="25968"/>
          <a:stretch/>
        </p:blipFill>
        <p:spPr>
          <a:xfrm>
            <a:off x="9154510" y="3413187"/>
            <a:ext cx="2054577" cy="2396237"/>
          </a:xfrm>
          <a:prstGeom prst="rect">
            <a:avLst/>
          </a:prstGeom>
        </p:spPr>
      </p:pic>
      <p:pic>
        <p:nvPicPr>
          <p:cNvPr id="24" name="Picture 23" descr="A picture containing drawing, light&#10;&#10;Description automatically generated">
            <a:extLst>
              <a:ext uri="{FF2B5EF4-FFF2-40B4-BE49-F238E27FC236}">
                <a16:creationId xmlns:a16="http://schemas.microsoft.com/office/drawing/2014/main" id="{7315F34D-B1CB-43A3-8BF9-F8CED889A08E}"/>
              </a:ext>
            </a:extLst>
          </p:cNvPr>
          <p:cNvPicPr>
            <a:picLocks noChangeAspect="1"/>
          </p:cNvPicPr>
          <p:nvPr/>
        </p:nvPicPr>
        <p:blipFill rotWithShape="1">
          <a:blip r:embed="rId3">
            <a:extLst>
              <a:ext uri="{28A0092B-C50C-407E-A947-70E740481C1C}">
                <a14:useLocalDpi xmlns:a14="http://schemas.microsoft.com/office/drawing/2010/main" val="0"/>
              </a:ext>
            </a:extLst>
          </a:blip>
          <a:srcRect l="64294" t="25968"/>
          <a:stretch/>
        </p:blipFill>
        <p:spPr>
          <a:xfrm flipH="1">
            <a:off x="1056289" y="1794814"/>
            <a:ext cx="2054577" cy="2396237"/>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03725BD6-DDA8-40A5-AAA0-E251545D10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48" t="31111" r="3448" b="31341"/>
          <a:stretch/>
        </p:blipFill>
        <p:spPr>
          <a:xfrm>
            <a:off x="1382515" y="2040997"/>
            <a:ext cx="1135977" cy="1038486"/>
          </a:xfrm>
          <a:prstGeom prst="rect">
            <a:avLst/>
          </a:prstGeom>
        </p:spPr>
      </p:pic>
      <p:pic>
        <p:nvPicPr>
          <p:cNvPr id="28" name="Picture 27" descr="A close up of a logo&#10;&#10;Description automatically generated">
            <a:extLst>
              <a:ext uri="{FF2B5EF4-FFF2-40B4-BE49-F238E27FC236}">
                <a16:creationId xmlns:a16="http://schemas.microsoft.com/office/drawing/2014/main" id="{A86750A4-EE85-4722-BAA1-B83D14D98250}"/>
              </a:ext>
            </a:extLst>
          </p:cNvPr>
          <p:cNvPicPr>
            <a:picLocks noChangeAspect="1"/>
          </p:cNvPicPr>
          <p:nvPr/>
        </p:nvPicPr>
        <p:blipFill rotWithShape="1">
          <a:blip r:embed="rId5">
            <a:extLst>
              <a:ext uri="{28A0092B-C50C-407E-A947-70E740481C1C}">
                <a14:useLocalDpi xmlns:a14="http://schemas.microsoft.com/office/drawing/2010/main" val="0"/>
              </a:ext>
            </a:extLst>
          </a:blip>
          <a:srcRect l="73534" t="30958" r="3362" b="32718"/>
          <a:stretch/>
        </p:blipFill>
        <p:spPr>
          <a:xfrm>
            <a:off x="9680029" y="3578428"/>
            <a:ext cx="1385456" cy="1225246"/>
          </a:xfrm>
          <a:prstGeom prst="rect">
            <a:avLst/>
          </a:prstGeom>
        </p:spPr>
      </p:pic>
    </p:spTree>
    <p:extLst>
      <p:ext uri="{BB962C8B-B14F-4D97-AF65-F5344CB8AC3E}">
        <p14:creationId xmlns:p14="http://schemas.microsoft.com/office/powerpoint/2010/main" val="1179138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18107FE-DDB9-4287-816E-7DF21707A065}"/>
              </a:ext>
            </a:extLst>
          </p:cNvPr>
          <p:cNvGrpSpPr/>
          <p:nvPr/>
        </p:nvGrpSpPr>
        <p:grpSpPr>
          <a:xfrm>
            <a:off x="253218" y="58973"/>
            <a:ext cx="12192000" cy="839972"/>
            <a:chOff x="0" y="-13"/>
            <a:chExt cx="12192000" cy="839972"/>
          </a:xfrm>
          <a:solidFill>
            <a:schemeClr val="bg1"/>
          </a:solidFill>
        </p:grpSpPr>
        <p:sp>
          <p:nvSpPr>
            <p:cNvPr id="5" name="Rectangle 4">
              <a:extLst>
                <a:ext uri="{FF2B5EF4-FFF2-40B4-BE49-F238E27FC236}">
                  <a16:creationId xmlns:a16="http://schemas.microsoft.com/office/drawing/2014/main" id="{5964D496-F5B0-49DA-A6E6-32CBD977B8AB}"/>
                </a:ext>
              </a:extLst>
            </p:cNvPr>
            <p:cNvSpPr/>
            <p:nvPr/>
          </p:nvSpPr>
          <p:spPr>
            <a:xfrm>
              <a:off x="0" y="-13"/>
              <a:ext cx="12192000" cy="839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8199AB6-F0A7-4A64-B3B5-39CD66539EA5}"/>
                </a:ext>
              </a:extLst>
            </p:cNvPr>
            <p:cNvSpPr txBox="1"/>
            <p:nvPr/>
          </p:nvSpPr>
          <p:spPr>
            <a:xfrm>
              <a:off x="1890822" y="190582"/>
              <a:ext cx="8410356" cy="461665"/>
            </a:xfrm>
            <a:prstGeom prst="rect">
              <a:avLst/>
            </a:prstGeom>
            <a:grp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Anxiety – What Should You Look Out For?</a:t>
              </a:r>
            </a:p>
          </p:txBody>
        </p:sp>
      </p:grpSp>
      <p:pic>
        <p:nvPicPr>
          <p:cNvPr id="2" name="Picture 1" descr="A picture containing drawing&#10;&#10;Description automatically generated">
            <a:extLst>
              <a:ext uri="{FF2B5EF4-FFF2-40B4-BE49-F238E27FC236}">
                <a16:creationId xmlns:a16="http://schemas.microsoft.com/office/drawing/2014/main" id="{11302EB4-D49B-454C-A931-52CFEAE78332}"/>
              </a:ext>
            </a:extLst>
          </p:cNvPr>
          <p:cNvPicPr>
            <a:picLocks noChangeAspect="1"/>
          </p:cNvPicPr>
          <p:nvPr/>
        </p:nvPicPr>
        <p:blipFill rotWithShape="1">
          <a:blip r:embed="rId3">
            <a:extLst>
              <a:ext uri="{28A0092B-C50C-407E-A947-70E740481C1C}">
                <a14:useLocalDpi xmlns:a14="http://schemas.microsoft.com/office/drawing/2010/main" val="0"/>
              </a:ext>
            </a:extLst>
          </a:blip>
          <a:srcRect t="15027"/>
          <a:stretch/>
        </p:blipFill>
        <p:spPr>
          <a:xfrm>
            <a:off x="0" y="981546"/>
            <a:ext cx="12192000" cy="5827446"/>
          </a:xfrm>
          <a:prstGeom prst="rect">
            <a:avLst/>
          </a:prstGeom>
        </p:spPr>
      </p:pic>
      <p:sp>
        <p:nvSpPr>
          <p:cNvPr id="7" name="TextBox 6">
            <a:extLst>
              <a:ext uri="{FF2B5EF4-FFF2-40B4-BE49-F238E27FC236}">
                <a16:creationId xmlns:a16="http://schemas.microsoft.com/office/drawing/2014/main" id="{0A210250-B707-45DB-86B7-3D5879D61DEE}"/>
              </a:ext>
            </a:extLst>
          </p:cNvPr>
          <p:cNvSpPr txBox="1"/>
          <p:nvPr/>
        </p:nvSpPr>
        <p:spPr>
          <a:xfrm>
            <a:off x="2319703" y="5384392"/>
            <a:ext cx="6600824" cy="646331"/>
          </a:xfrm>
          <a:prstGeom prst="rect">
            <a:avLst/>
          </a:prstGeom>
          <a:noFill/>
        </p:spPr>
        <p:txBody>
          <a:bodyPr wrap="square">
            <a:spAutoFit/>
          </a:bodyPr>
          <a:lstStyle/>
          <a:p>
            <a:pPr marL="0" indent="0" algn="ctr">
              <a:lnSpc>
                <a:spcPct val="100000"/>
              </a:lnSpc>
              <a:spcBef>
                <a:spcPts val="0"/>
              </a:spcBef>
              <a:buNone/>
            </a:pPr>
            <a:r>
              <a:rPr lang="en-GB" sz="1800" dirty="0">
                <a:latin typeface="Open Sans" panose="020B0606030504020204" pitchFamily="34" charset="0"/>
                <a:ea typeface="Open Sans" panose="020B0606030504020204" pitchFamily="34" charset="0"/>
                <a:cs typeface="Open Sans" panose="020B0606030504020204" pitchFamily="34" charset="0"/>
              </a:rPr>
              <a:t>Be aware of anyone (children, staff, parents/carers) showing too many problems, for too long, with too wide an impact.</a:t>
            </a:r>
          </a:p>
        </p:txBody>
      </p:sp>
      <p:sp>
        <p:nvSpPr>
          <p:cNvPr id="8" name="TextBox 7">
            <a:extLst>
              <a:ext uri="{FF2B5EF4-FFF2-40B4-BE49-F238E27FC236}">
                <a16:creationId xmlns:a16="http://schemas.microsoft.com/office/drawing/2014/main" id="{73A207D9-5626-46C0-8DCB-92D7E21C7FD5}"/>
              </a:ext>
            </a:extLst>
          </p:cNvPr>
          <p:cNvSpPr txBox="1"/>
          <p:nvPr/>
        </p:nvSpPr>
        <p:spPr>
          <a:xfrm>
            <a:off x="1579419" y="3479898"/>
            <a:ext cx="2351453"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Spend time alone (e.g. always go to library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at break time in school)</a:t>
            </a:r>
          </a:p>
        </p:txBody>
      </p:sp>
      <p:sp>
        <p:nvSpPr>
          <p:cNvPr id="9" name="TextBox 8">
            <a:extLst>
              <a:ext uri="{FF2B5EF4-FFF2-40B4-BE49-F238E27FC236}">
                <a16:creationId xmlns:a16="http://schemas.microsoft.com/office/drawing/2014/main" id="{1BA85155-FD29-4F30-A083-F2C4DB1A348C}"/>
              </a:ext>
            </a:extLst>
          </p:cNvPr>
          <p:cNvSpPr txBox="1"/>
          <p:nvPr/>
        </p:nvSpPr>
        <p:spPr>
          <a:xfrm>
            <a:off x="3086276" y="2299041"/>
            <a:ext cx="1997242"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Not interacting</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in class, always worrying, perfectionist</a:t>
            </a:r>
          </a:p>
        </p:txBody>
      </p:sp>
      <p:sp>
        <p:nvSpPr>
          <p:cNvPr id="10" name="TextBox 9">
            <a:extLst>
              <a:ext uri="{FF2B5EF4-FFF2-40B4-BE49-F238E27FC236}">
                <a16:creationId xmlns:a16="http://schemas.microsoft.com/office/drawing/2014/main" id="{96530DF7-3516-416D-A456-3C40CBAAE491}"/>
              </a:ext>
            </a:extLst>
          </p:cNvPr>
          <p:cNvSpPr txBox="1"/>
          <p:nvPr/>
        </p:nvSpPr>
        <p:spPr>
          <a:xfrm>
            <a:off x="4332260" y="3479771"/>
            <a:ext cx="2163320"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Look physically anxious (e.g. tense, on edge, or shaky)</a:t>
            </a:r>
          </a:p>
        </p:txBody>
      </p:sp>
      <p:sp>
        <p:nvSpPr>
          <p:cNvPr id="11" name="TextBox 10">
            <a:extLst>
              <a:ext uri="{FF2B5EF4-FFF2-40B4-BE49-F238E27FC236}">
                <a16:creationId xmlns:a16="http://schemas.microsoft.com/office/drawing/2014/main" id="{FAA8D455-AAE9-49E7-BD7B-C035F0271D85}"/>
              </a:ext>
            </a:extLst>
          </p:cNvPr>
          <p:cNvSpPr txBox="1"/>
          <p:nvPr/>
        </p:nvSpPr>
        <p:spPr>
          <a:xfrm>
            <a:off x="5620115" y="2295173"/>
            <a:ext cx="2309260"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Suffer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temper outbursts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or ‘freeze’ if demands placed on them</a:t>
            </a:r>
          </a:p>
        </p:txBody>
      </p:sp>
      <p:sp>
        <p:nvSpPr>
          <p:cNvPr id="12" name="TextBox 11">
            <a:extLst>
              <a:ext uri="{FF2B5EF4-FFF2-40B4-BE49-F238E27FC236}">
                <a16:creationId xmlns:a16="http://schemas.microsoft.com/office/drawing/2014/main" id="{37A86361-4AC7-43AE-B664-6DEABD52F261}"/>
              </a:ext>
            </a:extLst>
          </p:cNvPr>
          <p:cNvSpPr txBox="1"/>
          <p:nvPr/>
        </p:nvSpPr>
        <p:spPr>
          <a:xfrm>
            <a:off x="7098059" y="3467477"/>
            <a:ext cx="1997242" cy="584775"/>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Have difficulty concentrating</a:t>
            </a:r>
          </a:p>
        </p:txBody>
      </p:sp>
      <p:sp>
        <p:nvSpPr>
          <p:cNvPr id="13" name="TextBox 12">
            <a:extLst>
              <a:ext uri="{FF2B5EF4-FFF2-40B4-BE49-F238E27FC236}">
                <a16:creationId xmlns:a16="http://schemas.microsoft.com/office/drawing/2014/main" id="{010A2513-6C69-4BFF-BB56-40233788C7B4}"/>
              </a:ext>
            </a:extLst>
          </p:cNvPr>
          <p:cNvSpPr txBox="1"/>
          <p:nvPr/>
        </p:nvSpPr>
        <p:spPr>
          <a:xfrm>
            <a:off x="8288250" y="2313306"/>
            <a:ext cx="2309261"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Have difficulty</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sleeping, suffer stomach- headaches, health anxieties</a:t>
            </a:r>
          </a:p>
        </p:txBody>
      </p:sp>
      <p:sp>
        <p:nvSpPr>
          <p:cNvPr id="14" name="TextBox 13">
            <a:extLst>
              <a:ext uri="{FF2B5EF4-FFF2-40B4-BE49-F238E27FC236}">
                <a16:creationId xmlns:a16="http://schemas.microsoft.com/office/drawing/2014/main" id="{E270F7B1-48DC-4768-A228-54E22983B85C}"/>
              </a:ext>
            </a:extLst>
          </p:cNvPr>
          <p:cNvSpPr txBox="1"/>
          <p:nvPr/>
        </p:nvSpPr>
        <p:spPr>
          <a:xfrm>
            <a:off x="9766677" y="3469379"/>
            <a:ext cx="1997242" cy="1077218"/>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Cling to parents or episodes of school refusal in older pupils</a:t>
            </a:r>
          </a:p>
        </p:txBody>
      </p:sp>
      <p:sp>
        <p:nvSpPr>
          <p:cNvPr id="15" name="TextBox 14">
            <a:extLst>
              <a:ext uri="{FF2B5EF4-FFF2-40B4-BE49-F238E27FC236}">
                <a16:creationId xmlns:a16="http://schemas.microsoft.com/office/drawing/2014/main" id="{A974D0B3-57C9-48FE-934E-3B7C68580E8D}"/>
              </a:ext>
            </a:extLst>
          </p:cNvPr>
          <p:cNvSpPr txBox="1"/>
          <p:nvPr/>
        </p:nvSpPr>
        <p:spPr>
          <a:xfrm>
            <a:off x="410824" y="2554435"/>
            <a:ext cx="1997242" cy="830997"/>
          </a:xfrm>
          <a:prstGeom prst="rect">
            <a:avLst/>
          </a:prstGeom>
          <a:noFill/>
        </p:spPr>
        <p:txBody>
          <a:bodyPr wrap="square" rtlCol="0">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rPr>
              <a:t>Avoid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things linked </a:t>
            </a:r>
          </a:p>
          <a:p>
            <a:pPr algn="ctr"/>
            <a:r>
              <a:rPr lang="en-GB" sz="1600" dirty="0">
                <a:latin typeface="Open Sans" panose="020B0606030504020204" pitchFamily="34" charset="0"/>
                <a:ea typeface="Open Sans" panose="020B0606030504020204" pitchFamily="34" charset="0"/>
                <a:cs typeface="Open Sans" panose="020B0606030504020204" pitchFamily="34" charset="0"/>
              </a:rPr>
              <a:t>to the fears</a:t>
            </a:r>
          </a:p>
        </p:txBody>
      </p:sp>
    </p:spTree>
    <p:extLst>
      <p:ext uri="{BB962C8B-B14F-4D97-AF65-F5344CB8AC3E}">
        <p14:creationId xmlns:p14="http://schemas.microsoft.com/office/powerpoint/2010/main" val="2045487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F96D91F-84C0-4124-B944-92088CCCA08C}"/>
              </a:ext>
            </a:extLst>
          </p:cNvPr>
          <p:cNvGrpSpPr/>
          <p:nvPr/>
        </p:nvGrpSpPr>
        <p:grpSpPr>
          <a:xfrm>
            <a:off x="0" y="-13"/>
            <a:ext cx="12192000" cy="839972"/>
            <a:chOff x="0" y="-13"/>
            <a:chExt cx="12192000" cy="839972"/>
          </a:xfrm>
          <a:solidFill>
            <a:schemeClr val="bg1"/>
          </a:solidFill>
        </p:grpSpPr>
        <p:sp>
          <p:nvSpPr>
            <p:cNvPr id="9" name="Rectangle 8">
              <a:extLst>
                <a:ext uri="{FF2B5EF4-FFF2-40B4-BE49-F238E27FC236}">
                  <a16:creationId xmlns:a16="http://schemas.microsoft.com/office/drawing/2014/main" id="{8AE6377C-4159-4ABE-906D-F89E8E192916}"/>
                </a:ext>
              </a:extLst>
            </p:cNvPr>
            <p:cNvSpPr/>
            <p:nvPr/>
          </p:nvSpPr>
          <p:spPr>
            <a:xfrm>
              <a:off x="0" y="-13"/>
              <a:ext cx="12192000" cy="839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648551D-32D6-431C-8093-F6E7BC317F96}"/>
                </a:ext>
              </a:extLst>
            </p:cNvPr>
            <p:cNvSpPr txBox="1"/>
            <p:nvPr/>
          </p:nvSpPr>
          <p:spPr>
            <a:xfrm>
              <a:off x="1890822" y="189140"/>
              <a:ext cx="8410356" cy="461665"/>
            </a:xfrm>
            <a:prstGeom prst="rect">
              <a:avLst/>
            </a:prstGeom>
            <a:grpFill/>
            <a:ln>
              <a:noFill/>
            </a:ln>
          </p:spPr>
          <p:txBody>
            <a:bodyPr wrap="square" rtlCol="0">
              <a:spAutoFit/>
            </a:bodyPr>
            <a:lstStyle/>
            <a:p>
              <a:pPr algn="ctr"/>
              <a:r>
                <a:rPr lang="en-GB" sz="2400" dirty="0">
                  <a:solidFill>
                    <a:srgbClr val="FFFFFF"/>
                  </a:solidFill>
                  <a:latin typeface="Open Sans" panose="020B0606030504020204" pitchFamily="34" charset="0"/>
                  <a:ea typeface="Open Sans" panose="020B0606030504020204" pitchFamily="34" charset="0"/>
                  <a:cs typeface="Open Sans" panose="020B0606030504020204" pitchFamily="34" charset="0"/>
                </a:rPr>
                <a:t>Low Mood, Depression – What Should You Look Out For?</a:t>
              </a:r>
            </a:p>
          </p:txBody>
        </p:sp>
      </p:grpSp>
      <p:pic>
        <p:nvPicPr>
          <p:cNvPr id="3" name="Picture 2" descr="A picture containing drawing&#10;&#10;Description automatically generated">
            <a:extLst>
              <a:ext uri="{FF2B5EF4-FFF2-40B4-BE49-F238E27FC236}">
                <a16:creationId xmlns:a16="http://schemas.microsoft.com/office/drawing/2014/main" id="{AB4F87BE-B8EE-40CB-9CAA-CC98DE13439B}"/>
              </a:ext>
            </a:extLst>
          </p:cNvPr>
          <p:cNvPicPr>
            <a:picLocks noChangeAspect="1"/>
          </p:cNvPicPr>
          <p:nvPr/>
        </p:nvPicPr>
        <p:blipFill rotWithShape="1">
          <a:blip r:embed="rId3">
            <a:extLst>
              <a:ext uri="{28A0092B-C50C-407E-A947-70E740481C1C}">
                <a14:useLocalDpi xmlns:a14="http://schemas.microsoft.com/office/drawing/2010/main" val="0"/>
              </a:ext>
            </a:extLst>
          </a:blip>
          <a:srcRect t="15027"/>
          <a:stretch/>
        </p:blipFill>
        <p:spPr>
          <a:xfrm>
            <a:off x="0" y="1030554"/>
            <a:ext cx="12192000" cy="5827446"/>
          </a:xfrm>
          <a:prstGeom prst="rect">
            <a:avLst/>
          </a:prstGeom>
        </p:spPr>
      </p:pic>
      <p:sp>
        <p:nvSpPr>
          <p:cNvPr id="5" name="TextBox 4">
            <a:extLst>
              <a:ext uri="{FF2B5EF4-FFF2-40B4-BE49-F238E27FC236}">
                <a16:creationId xmlns:a16="http://schemas.microsoft.com/office/drawing/2014/main" id="{D2C6022A-449C-405F-9041-343F9ACEFBF1}"/>
              </a:ext>
            </a:extLst>
          </p:cNvPr>
          <p:cNvSpPr txBox="1"/>
          <p:nvPr/>
        </p:nvSpPr>
        <p:spPr>
          <a:xfrm>
            <a:off x="2358401" y="5399159"/>
            <a:ext cx="6600824" cy="646331"/>
          </a:xfrm>
          <a:prstGeom prst="rect">
            <a:avLst/>
          </a:prstGeom>
          <a:noFill/>
        </p:spPr>
        <p:txBody>
          <a:bodyPr wrap="square">
            <a:spAutoFit/>
          </a:bodyPr>
          <a:lstStyle/>
          <a:p>
            <a:pPr marL="0" indent="0" algn="ctr">
              <a:lnSpc>
                <a:spcPct val="100000"/>
              </a:lnSpc>
              <a:spcBef>
                <a:spcPts val="0"/>
              </a:spcBef>
              <a:buNone/>
            </a:pPr>
            <a:r>
              <a:rPr lang="en-GB" sz="1800" dirty="0">
                <a:latin typeface="Open Sans" panose="020B0606030504020204" pitchFamily="34" charset="0"/>
                <a:ea typeface="Open Sans" panose="020B0606030504020204" pitchFamily="34" charset="0"/>
                <a:cs typeface="Open Sans" panose="020B0606030504020204" pitchFamily="34" charset="0"/>
              </a:rPr>
              <a:t>Be aware of anyone (children, staff, parents/carers) showing too many problems, for too long, with too wide an impact.</a:t>
            </a:r>
          </a:p>
        </p:txBody>
      </p:sp>
      <p:sp>
        <p:nvSpPr>
          <p:cNvPr id="6" name="TextBox 5">
            <a:extLst>
              <a:ext uri="{FF2B5EF4-FFF2-40B4-BE49-F238E27FC236}">
                <a16:creationId xmlns:a16="http://schemas.microsoft.com/office/drawing/2014/main" id="{8BDD5A4B-24E4-4BDF-91C2-4D09805E5409}"/>
              </a:ext>
            </a:extLst>
          </p:cNvPr>
          <p:cNvSpPr txBox="1"/>
          <p:nvPr/>
        </p:nvSpPr>
        <p:spPr>
          <a:xfrm>
            <a:off x="447236" y="2799560"/>
            <a:ext cx="19972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Become quiet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and withdrawn</a:t>
            </a:r>
          </a:p>
        </p:txBody>
      </p:sp>
      <p:sp>
        <p:nvSpPr>
          <p:cNvPr id="7" name="TextBox 6">
            <a:extLst>
              <a:ext uri="{FF2B5EF4-FFF2-40B4-BE49-F238E27FC236}">
                <a16:creationId xmlns:a16="http://schemas.microsoft.com/office/drawing/2014/main" id="{9F14A0D4-D200-41C9-9B77-31B4BFC22972}"/>
              </a:ext>
            </a:extLst>
          </p:cNvPr>
          <p:cNvSpPr txBox="1"/>
          <p:nvPr/>
        </p:nvSpPr>
        <p:spPr>
          <a:xfrm>
            <a:off x="1674033" y="3523583"/>
            <a:ext cx="2163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Become irritable with temper flares</a:t>
            </a:r>
          </a:p>
        </p:txBody>
      </p:sp>
      <p:sp>
        <p:nvSpPr>
          <p:cNvPr id="11" name="TextBox 10">
            <a:extLst>
              <a:ext uri="{FF2B5EF4-FFF2-40B4-BE49-F238E27FC236}">
                <a16:creationId xmlns:a16="http://schemas.microsoft.com/office/drawing/2014/main" id="{513F89B1-7A44-4904-A22A-726670E7A277}"/>
              </a:ext>
            </a:extLst>
          </p:cNvPr>
          <p:cNvSpPr txBox="1"/>
          <p:nvPr/>
        </p:nvSpPr>
        <p:spPr>
          <a:xfrm>
            <a:off x="3053024" y="2553339"/>
            <a:ext cx="21604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Alternate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between withdrawn and irritable</a:t>
            </a:r>
          </a:p>
        </p:txBody>
      </p:sp>
      <p:sp>
        <p:nvSpPr>
          <p:cNvPr id="12" name="TextBox 11">
            <a:extLst>
              <a:ext uri="{FF2B5EF4-FFF2-40B4-BE49-F238E27FC236}">
                <a16:creationId xmlns:a16="http://schemas.microsoft.com/office/drawing/2014/main" id="{2EAE28F7-3416-44C8-9E38-6890C92CD23E}"/>
              </a:ext>
            </a:extLst>
          </p:cNvPr>
          <p:cNvSpPr txBox="1"/>
          <p:nvPr/>
        </p:nvSpPr>
        <p:spPr>
          <a:xfrm>
            <a:off x="4592035" y="3523456"/>
            <a:ext cx="16806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Looks tired</a:t>
            </a:r>
          </a:p>
        </p:txBody>
      </p:sp>
      <p:sp>
        <p:nvSpPr>
          <p:cNvPr id="13" name="TextBox 12">
            <a:extLst>
              <a:ext uri="{FF2B5EF4-FFF2-40B4-BE49-F238E27FC236}">
                <a16:creationId xmlns:a16="http://schemas.microsoft.com/office/drawing/2014/main" id="{65938C1D-C69C-48BB-8507-ACB3207E9A42}"/>
              </a:ext>
            </a:extLst>
          </p:cNvPr>
          <p:cNvSpPr txBox="1"/>
          <p:nvPr/>
        </p:nvSpPr>
        <p:spPr>
          <a:xfrm>
            <a:off x="5658813" y="2566409"/>
            <a:ext cx="21633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Keep away from friends and stay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by themselves</a:t>
            </a:r>
          </a:p>
        </p:txBody>
      </p:sp>
      <p:sp>
        <p:nvSpPr>
          <p:cNvPr id="14" name="TextBox 13">
            <a:extLst>
              <a:ext uri="{FF2B5EF4-FFF2-40B4-BE49-F238E27FC236}">
                <a16:creationId xmlns:a16="http://schemas.microsoft.com/office/drawing/2014/main" id="{3519D9AC-319B-48F2-8526-2E84DD7B2CAB}"/>
              </a:ext>
            </a:extLst>
          </p:cNvPr>
          <p:cNvSpPr txBox="1"/>
          <p:nvPr/>
        </p:nvSpPr>
        <p:spPr>
          <a:xfrm>
            <a:off x="7085837" y="3520978"/>
            <a:ext cx="19972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Have poor attendance</a:t>
            </a:r>
          </a:p>
        </p:txBody>
      </p:sp>
      <p:sp>
        <p:nvSpPr>
          <p:cNvPr id="15" name="TextBox 14">
            <a:extLst>
              <a:ext uri="{FF2B5EF4-FFF2-40B4-BE49-F238E27FC236}">
                <a16:creationId xmlns:a16="http://schemas.microsoft.com/office/drawing/2014/main" id="{AE176FAB-B14F-4894-9ECB-C68B4376E7CB}"/>
              </a:ext>
            </a:extLst>
          </p:cNvPr>
          <p:cNvSpPr txBox="1"/>
          <p:nvPr/>
        </p:nvSpPr>
        <p:spPr>
          <a:xfrm>
            <a:off x="8266503" y="2804687"/>
            <a:ext cx="23092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Deterioration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self-care</a:t>
            </a:r>
          </a:p>
        </p:txBody>
      </p:sp>
      <p:sp>
        <p:nvSpPr>
          <p:cNvPr id="17" name="TextBox 16">
            <a:extLst>
              <a:ext uri="{FF2B5EF4-FFF2-40B4-BE49-F238E27FC236}">
                <a16:creationId xmlns:a16="http://schemas.microsoft.com/office/drawing/2014/main" id="{B3FDDAC8-2111-4912-8CAB-BD7B8D6F4081}"/>
              </a:ext>
            </a:extLst>
          </p:cNvPr>
          <p:cNvSpPr txBox="1"/>
          <p:nvPr/>
        </p:nvSpPr>
        <p:spPr>
          <a:xfrm>
            <a:off x="9756286" y="3523455"/>
            <a:ext cx="19972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Self-harm, suicidality</a:t>
            </a:r>
          </a:p>
        </p:txBody>
      </p:sp>
    </p:spTree>
    <p:extLst>
      <p:ext uri="{BB962C8B-B14F-4D97-AF65-F5344CB8AC3E}">
        <p14:creationId xmlns:p14="http://schemas.microsoft.com/office/powerpoint/2010/main" val="4176736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Individual Support…..</a:t>
            </a:r>
            <a:r>
              <a:rPr lang="en-US" sz="1800" dirty="0"/>
              <a:t> For children, young people, staff and parents in complex contexts or with complex needs where they require an individual response to meeting their needs </a:t>
            </a:r>
            <a:r>
              <a:rPr lang="en-US" sz="1800" i="1" dirty="0"/>
              <a:t>(in addition to Universal and Targeted Support).</a:t>
            </a:r>
            <a:r>
              <a:rPr lang="en-GB" sz="1800" dirty="0"/>
              <a:t/>
            </a:r>
            <a:br>
              <a:rPr lang="en-GB" sz="1800" dirty="0"/>
            </a:br>
            <a:endParaRPr lang="en-GB" sz="1800" dirty="0"/>
          </a:p>
        </p:txBody>
      </p:sp>
      <p:sp>
        <p:nvSpPr>
          <p:cNvPr id="3" name="Content Placeholder 2"/>
          <p:cNvSpPr>
            <a:spLocks noGrp="1"/>
          </p:cNvSpPr>
          <p:nvPr>
            <p:ph idx="1"/>
          </p:nvPr>
        </p:nvSpPr>
        <p:spPr>
          <a:xfrm>
            <a:off x="677334" y="1465243"/>
            <a:ext cx="8596668" cy="5166911"/>
          </a:xfrm>
        </p:spPr>
        <p:txBody>
          <a:bodyPr>
            <a:normAutofit fontScale="92500" lnSpcReduction="10000"/>
          </a:bodyPr>
          <a:lstStyle/>
          <a:p>
            <a:pPr lvl="0"/>
            <a:r>
              <a:rPr lang="en-US" dirty="0" smtClean="0"/>
              <a:t>Create </a:t>
            </a:r>
            <a:r>
              <a:rPr lang="en-US" dirty="0"/>
              <a:t>an </a:t>
            </a:r>
            <a:r>
              <a:rPr lang="en-US" b="1" dirty="0"/>
              <a:t>Individual Support Plan </a:t>
            </a:r>
            <a:r>
              <a:rPr lang="en-US" dirty="0"/>
              <a:t>for the return to school (</a:t>
            </a:r>
            <a:r>
              <a:rPr lang="en-US" i="1" dirty="0"/>
              <a:t>See </a:t>
            </a:r>
            <a:r>
              <a:rPr lang="en-US" b="1" i="1" dirty="0"/>
              <a:t>Information Pack </a:t>
            </a:r>
            <a:r>
              <a:rPr lang="en-US" b="1" i="1" dirty="0" smtClean="0"/>
              <a:t>4</a:t>
            </a:r>
            <a:r>
              <a:rPr lang="en-GB" dirty="0"/>
              <a:t> </a:t>
            </a:r>
            <a:r>
              <a:rPr lang="en-US" i="1" dirty="0" smtClean="0"/>
              <a:t>for </a:t>
            </a:r>
            <a:r>
              <a:rPr lang="en-US" i="1" dirty="0"/>
              <a:t>example</a:t>
            </a:r>
            <a:r>
              <a:rPr lang="en-US" dirty="0"/>
              <a:t>).</a:t>
            </a:r>
            <a:endParaRPr lang="en-GB" dirty="0"/>
          </a:p>
          <a:p>
            <a:pPr lvl="0"/>
            <a:r>
              <a:rPr lang="en-US" dirty="0"/>
              <a:t>Provide a </a:t>
            </a:r>
            <a:r>
              <a:rPr lang="en-US" b="1" dirty="0"/>
              <a:t>consistent adult </a:t>
            </a:r>
            <a:r>
              <a:rPr lang="en-US" dirty="0"/>
              <a:t>that the child can develop a positive and trusting relationship with.</a:t>
            </a:r>
            <a:endParaRPr lang="en-GB" dirty="0"/>
          </a:p>
          <a:p>
            <a:pPr lvl="0"/>
            <a:r>
              <a:rPr lang="en-US" dirty="0"/>
              <a:t>Offer specific </a:t>
            </a:r>
            <a:r>
              <a:rPr lang="en-US" b="1" dirty="0"/>
              <a:t>targeted work </a:t>
            </a:r>
            <a:r>
              <a:rPr lang="en-US" dirty="0"/>
              <a:t>with a familiar adult trained in delivering the </a:t>
            </a:r>
            <a:r>
              <a:rPr lang="en-US" dirty="0" err="1"/>
              <a:t>programme</a:t>
            </a:r>
            <a:r>
              <a:rPr lang="en-US" dirty="0"/>
              <a:t> (e.g. Emotional Literacy Support Assistant (ELSA), school counsellor).</a:t>
            </a:r>
            <a:endParaRPr lang="en-GB" dirty="0"/>
          </a:p>
          <a:p>
            <a:pPr lvl="0"/>
            <a:r>
              <a:rPr lang="en-US" dirty="0"/>
              <a:t>Consider using a </a:t>
            </a:r>
            <a:r>
              <a:rPr lang="en-US" b="1" dirty="0" err="1"/>
              <a:t>personalised</a:t>
            </a:r>
            <a:r>
              <a:rPr lang="en-US" b="1" dirty="0"/>
              <a:t> timetable in the short term </a:t>
            </a:r>
            <a:r>
              <a:rPr lang="en-US" dirty="0"/>
              <a:t>to help with returning back to school.</a:t>
            </a:r>
            <a:endParaRPr lang="en-GB" dirty="0"/>
          </a:p>
          <a:p>
            <a:pPr lvl="0"/>
            <a:r>
              <a:rPr lang="en-US" dirty="0"/>
              <a:t>Remember that some children may experience </a:t>
            </a:r>
            <a:r>
              <a:rPr lang="en-US" b="1" dirty="0"/>
              <a:t>separation anxiety </a:t>
            </a:r>
            <a:r>
              <a:rPr lang="en-US" dirty="0"/>
              <a:t>from parents/</a:t>
            </a:r>
            <a:r>
              <a:rPr lang="en-US" dirty="0" err="1"/>
              <a:t>carers</a:t>
            </a:r>
            <a:r>
              <a:rPr lang="en-US" dirty="0"/>
              <a:t> – individual support may be needed to offer reassurance (e.g. meet and greet, transitional objects).</a:t>
            </a:r>
            <a:endParaRPr lang="en-GB" dirty="0"/>
          </a:p>
          <a:p>
            <a:pPr lvl="0"/>
            <a:r>
              <a:rPr lang="en-US" dirty="0"/>
              <a:t>Remember that some children and young people may have experienced </a:t>
            </a:r>
            <a:r>
              <a:rPr lang="en-US" b="1" dirty="0"/>
              <a:t>loss and </a:t>
            </a:r>
            <a:r>
              <a:rPr lang="en-US" b="1" dirty="0" smtClean="0"/>
              <a:t>bereavement</a:t>
            </a:r>
            <a:r>
              <a:rPr lang="en-GB" dirty="0"/>
              <a:t> </a:t>
            </a:r>
            <a:r>
              <a:rPr lang="en-US" dirty="0" smtClean="0"/>
              <a:t>and </a:t>
            </a:r>
            <a:r>
              <a:rPr lang="en-US" dirty="0"/>
              <a:t>may need some additional adult support in time, such as an ELSA or other suitably trained adult.</a:t>
            </a:r>
            <a:endParaRPr lang="en-GB" dirty="0"/>
          </a:p>
          <a:p>
            <a:pPr lvl="0"/>
            <a:r>
              <a:rPr lang="en-US" dirty="0"/>
              <a:t>Some children and young people may require a </a:t>
            </a:r>
            <a:r>
              <a:rPr lang="en-US" b="1" dirty="0"/>
              <a:t>risk assessment and </a:t>
            </a:r>
            <a:r>
              <a:rPr lang="en-US" b="1" dirty="0" err="1"/>
              <a:t>behaviour</a:t>
            </a:r>
            <a:r>
              <a:rPr lang="en-US" b="1" dirty="0"/>
              <a:t> regulation plan</a:t>
            </a:r>
            <a:r>
              <a:rPr lang="en-US" dirty="0"/>
              <a:t>, to ensure consistency and to build a confident approach when dealing with any risky </a:t>
            </a:r>
            <a:r>
              <a:rPr lang="en-US" dirty="0" err="1"/>
              <a:t>behaviours</a:t>
            </a:r>
            <a:r>
              <a:rPr lang="en-US" dirty="0"/>
              <a:t>.</a:t>
            </a:r>
            <a:endParaRPr lang="en-GB" dirty="0"/>
          </a:p>
          <a:p>
            <a:endParaRPr lang="en-GB" dirty="0"/>
          </a:p>
        </p:txBody>
      </p:sp>
    </p:spTree>
    <p:extLst>
      <p:ext uri="{BB962C8B-B14F-4D97-AF65-F5344CB8AC3E}">
        <p14:creationId xmlns:p14="http://schemas.microsoft.com/office/powerpoint/2010/main" val="51646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EA580-2D06-4D25-8328-96A40BC5CA69}"/>
              </a:ext>
            </a:extLst>
          </p:cNvPr>
          <p:cNvSpPr>
            <a:spLocks noGrp="1"/>
          </p:cNvSpPr>
          <p:nvPr>
            <p:ph idx="1"/>
          </p:nvPr>
        </p:nvSpPr>
        <p:spPr>
          <a:xfrm>
            <a:off x="458637" y="900319"/>
            <a:ext cx="11204275" cy="5768541"/>
          </a:xfrm>
        </p:spPr>
        <p:txBody>
          <a:bodyPr>
            <a:noAutofit/>
          </a:bodyPr>
          <a:lstStyle/>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0000"/>
              </a:lnSpc>
              <a:spcBef>
                <a:spcPts val="0"/>
              </a:spcBef>
              <a:buClr>
                <a:srgbClr val="0070C0"/>
              </a:buClr>
              <a:buNone/>
            </a:pPr>
            <a:r>
              <a:rPr lang="en-GB" sz="4000" dirty="0">
                <a:latin typeface="Open Sans" panose="020B0606030504020204" pitchFamily="34" charset="0"/>
                <a:ea typeface="Open Sans" panose="020B0606030504020204" pitchFamily="34" charset="0"/>
                <a:cs typeface="Open Sans" panose="020B0606030504020204" pitchFamily="34" charset="0"/>
              </a:rPr>
              <a:t>If concerns persist: liaise with Wellbeing for Education Return local expert(s), Educational Psychologists, (where available), CYPMHS, School/College Mental Health Support Teams (where available), school nurses and/or school/college counselling services (if available). Also applies where EHCPs in place</a:t>
            </a: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Clr>
                <a:srgbClr val="0070C0"/>
              </a:buClr>
              <a:buNone/>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7B452E20-2D7B-4589-BE35-139BA141E459}"/>
              </a:ext>
            </a:extLst>
          </p:cNvPr>
          <p:cNvGrpSpPr/>
          <p:nvPr/>
        </p:nvGrpSpPr>
        <p:grpSpPr>
          <a:xfrm>
            <a:off x="0" y="-13"/>
            <a:ext cx="12192000" cy="839972"/>
            <a:chOff x="0" y="-13"/>
            <a:chExt cx="12192000" cy="839972"/>
          </a:xfrm>
          <a:solidFill>
            <a:schemeClr val="bg1"/>
          </a:solidFill>
        </p:grpSpPr>
        <p:sp>
          <p:nvSpPr>
            <p:cNvPr id="5" name="Rectangle 4">
              <a:extLst>
                <a:ext uri="{FF2B5EF4-FFF2-40B4-BE49-F238E27FC236}">
                  <a16:creationId xmlns:a16="http://schemas.microsoft.com/office/drawing/2014/main" id="{A0D9770C-86D2-4B6B-B6AB-99AB52281B83}"/>
                </a:ext>
              </a:extLst>
            </p:cNvPr>
            <p:cNvSpPr/>
            <p:nvPr/>
          </p:nvSpPr>
          <p:spPr>
            <a:xfrm>
              <a:off x="0" y="-13"/>
              <a:ext cx="12192000" cy="8399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8850915-19D9-4B50-A9B5-55731A338FA9}"/>
                </a:ext>
              </a:extLst>
            </p:cNvPr>
            <p:cNvSpPr txBox="1"/>
            <p:nvPr/>
          </p:nvSpPr>
          <p:spPr>
            <a:xfrm>
              <a:off x="1890822" y="189140"/>
              <a:ext cx="8410356" cy="461665"/>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Seeking Additional Or Specialist Help</a:t>
              </a:r>
            </a:p>
          </p:txBody>
        </p:sp>
      </p:grpSp>
    </p:spTree>
    <p:extLst>
      <p:ext uri="{BB962C8B-B14F-4D97-AF65-F5344CB8AC3E}">
        <p14:creationId xmlns:p14="http://schemas.microsoft.com/office/powerpoint/2010/main" val="3079179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7334" y="1253067"/>
            <a:ext cx="6155266" cy="4351866"/>
          </a:xfrm>
        </p:spPr>
        <p:txBody>
          <a:bodyPr anchor="ctr">
            <a:normAutofit fontScale="77500" lnSpcReduction="20000"/>
          </a:bodyPr>
          <a:lstStyle/>
          <a:p>
            <a:pPr marL="0" indent="0">
              <a:lnSpc>
                <a:spcPct val="90000"/>
              </a:lnSpc>
              <a:buNone/>
            </a:pPr>
            <a:r>
              <a:rPr lang="en-US" sz="1100" b="1" dirty="0"/>
              <a:t> </a:t>
            </a:r>
            <a:endParaRPr lang="en-GB" sz="1100" dirty="0"/>
          </a:p>
          <a:p>
            <a:pPr marL="0" indent="0">
              <a:lnSpc>
                <a:spcPct val="90000"/>
              </a:lnSpc>
              <a:buNone/>
            </a:pPr>
            <a:r>
              <a:rPr lang="en-GB" sz="1600" b="1" dirty="0"/>
              <a:t>Young Minds</a:t>
            </a:r>
            <a:endParaRPr lang="en-GB" sz="1600" dirty="0"/>
          </a:p>
          <a:p>
            <a:pPr marL="0" indent="0">
              <a:lnSpc>
                <a:spcPct val="90000"/>
              </a:lnSpc>
              <a:buNone/>
            </a:pPr>
            <a:r>
              <a:rPr lang="en-GB" sz="1600" dirty="0"/>
              <a:t>Advice for young people who are self-isolating</a:t>
            </a:r>
          </a:p>
          <a:p>
            <a:pPr marL="0" indent="0">
              <a:lnSpc>
                <a:spcPct val="90000"/>
              </a:lnSpc>
              <a:buNone/>
            </a:pPr>
            <a:r>
              <a:rPr lang="en-GB" sz="1600" u="sng" dirty="0">
                <a:hlinkClick r:id="rId2"/>
              </a:rPr>
              <a:t>https://youngminds.org.uk/blog/looking-after-your-mental-health-while-self-isolating/</a:t>
            </a:r>
            <a:endParaRPr lang="en-GB" sz="1600" dirty="0"/>
          </a:p>
          <a:p>
            <a:pPr marL="0" indent="0">
              <a:lnSpc>
                <a:spcPct val="90000"/>
              </a:lnSpc>
              <a:buNone/>
            </a:pPr>
            <a:r>
              <a:rPr lang="en-GB" sz="1600" dirty="0"/>
              <a:t> </a:t>
            </a:r>
          </a:p>
          <a:p>
            <a:pPr marL="0" indent="0">
              <a:lnSpc>
                <a:spcPct val="90000"/>
              </a:lnSpc>
              <a:buNone/>
            </a:pPr>
            <a:r>
              <a:rPr lang="en-GB" sz="1600" b="1" dirty="0"/>
              <a:t>Childline</a:t>
            </a:r>
            <a:endParaRPr lang="en-GB" sz="1600" dirty="0"/>
          </a:p>
          <a:p>
            <a:pPr marL="0" indent="0">
              <a:lnSpc>
                <a:spcPct val="90000"/>
              </a:lnSpc>
              <a:buNone/>
            </a:pPr>
            <a:r>
              <a:rPr lang="en-GB" sz="1600" dirty="0"/>
              <a:t>Advice for children and young people about their feelings during the pandemic</a:t>
            </a:r>
          </a:p>
          <a:p>
            <a:pPr marL="0" indent="0">
              <a:lnSpc>
                <a:spcPct val="90000"/>
              </a:lnSpc>
              <a:buNone/>
            </a:pPr>
            <a:r>
              <a:rPr lang="en-GB" sz="1600" u="sng" dirty="0">
                <a:hlinkClick r:id="rId3"/>
              </a:rPr>
              <a:t>https://www.childline.org.uk/info-advice/your-feelings/anxiety-stress-panic/worries-about-the-world/coronavirus/</a:t>
            </a:r>
            <a:endParaRPr lang="en-GB" sz="1600" dirty="0"/>
          </a:p>
          <a:p>
            <a:pPr marL="0" indent="0">
              <a:lnSpc>
                <a:spcPct val="90000"/>
              </a:lnSpc>
              <a:buNone/>
            </a:pPr>
            <a:r>
              <a:rPr lang="en-GB" sz="1600" dirty="0"/>
              <a:t> </a:t>
            </a:r>
          </a:p>
          <a:p>
            <a:pPr marL="0" indent="0">
              <a:lnSpc>
                <a:spcPct val="90000"/>
              </a:lnSpc>
              <a:buNone/>
            </a:pPr>
            <a:r>
              <a:rPr lang="en-GB" sz="1600" dirty="0"/>
              <a:t>Advice for children and young people on ways to feel calmer</a:t>
            </a:r>
          </a:p>
          <a:p>
            <a:pPr marL="0" indent="0">
              <a:lnSpc>
                <a:spcPct val="90000"/>
              </a:lnSpc>
              <a:buNone/>
            </a:pPr>
            <a:r>
              <a:rPr lang="en-GB" sz="1600" u="sng" dirty="0">
                <a:hlinkClick r:id="rId4"/>
              </a:rPr>
              <a:t>https://www.childline.org.uk/toolbox/calm-zone/</a:t>
            </a:r>
            <a:endParaRPr lang="en-GB" sz="1600" dirty="0"/>
          </a:p>
          <a:p>
            <a:pPr marL="0" indent="0">
              <a:lnSpc>
                <a:spcPct val="90000"/>
              </a:lnSpc>
              <a:buNone/>
            </a:pPr>
            <a:r>
              <a:rPr lang="en-GB" sz="1600" dirty="0"/>
              <a:t> </a:t>
            </a:r>
          </a:p>
          <a:p>
            <a:pPr marL="0" indent="0">
              <a:lnSpc>
                <a:spcPct val="90000"/>
              </a:lnSpc>
              <a:buNone/>
            </a:pPr>
            <a:r>
              <a:rPr lang="en-GB" sz="1600" b="1" dirty="0"/>
              <a:t>BBC Bitesize</a:t>
            </a:r>
            <a:endParaRPr lang="en-GB" sz="1600" dirty="0"/>
          </a:p>
          <a:p>
            <a:pPr marL="0" indent="0">
              <a:lnSpc>
                <a:spcPct val="90000"/>
              </a:lnSpc>
              <a:buNone/>
            </a:pPr>
            <a:r>
              <a:rPr lang="en-GB" sz="1600" dirty="0"/>
              <a:t>Support and information for children </a:t>
            </a:r>
          </a:p>
          <a:p>
            <a:pPr marL="0" indent="0">
              <a:lnSpc>
                <a:spcPct val="90000"/>
              </a:lnSpc>
              <a:buNone/>
            </a:pPr>
            <a:r>
              <a:rPr lang="en-GB" sz="1600" u="sng" dirty="0">
                <a:hlinkClick r:id="rId5"/>
              </a:rPr>
              <a:t>https://www.bbc.co.uk/bitesize/support</a:t>
            </a:r>
            <a:endParaRPr lang="en-GB" sz="1600" dirty="0"/>
          </a:p>
          <a:p>
            <a:pPr marL="0" indent="0">
              <a:lnSpc>
                <a:spcPct val="90000"/>
              </a:lnSpc>
              <a:buNone/>
            </a:pPr>
            <a:endParaRPr lang="en-GB" sz="1100"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5" name="Straight Connector 11">
            <a:extLst>
              <a:ext uri="{FF2B5EF4-FFF2-40B4-BE49-F238E27FC236}">
                <a16:creationId xmlns:a16="http://schemas.microsoft.com/office/drawing/2014/main" id="{1A901C3D-CFAE-460D-BD0E-7D22164D7D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13">
            <a:extLst>
              <a:ext uri="{FF2B5EF4-FFF2-40B4-BE49-F238E27FC236}">
                <a16:creationId xmlns:a16="http://schemas.microsoft.com/office/drawing/2014/main" id="{837C0EA9-1437-4437-9D20-2BBDA1AA9FF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BA407A52-66F4-4CDE-A726-FF79F3EC34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829658" y="1253067"/>
            <a:ext cx="3371742" cy="4351866"/>
          </a:xfrm>
        </p:spPr>
        <p:txBody>
          <a:bodyPr anchor="ctr">
            <a:normAutofit/>
          </a:bodyPr>
          <a:lstStyle/>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Further support for Children and Young People:</a:t>
            </a:r>
            <a:b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GB">
              <a:solidFill>
                <a:schemeClr val="bg1"/>
              </a:solidFill>
            </a:endParaRPr>
          </a:p>
        </p:txBody>
      </p:sp>
    </p:spTree>
    <p:extLst>
      <p:ext uri="{BB962C8B-B14F-4D97-AF65-F5344CB8AC3E}">
        <p14:creationId xmlns:p14="http://schemas.microsoft.com/office/powerpoint/2010/main" val="2653558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makersempire.com/wp-content/uploads/2020/04/Covid-19-Mindsets_Blog-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381874" cy="703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13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2" name="Rectangle 9">
            <a:extLst>
              <a:ext uri="{FF2B5EF4-FFF2-40B4-BE49-F238E27FC236}">
                <a16:creationId xmlns:a16="http://schemas.microsoft.com/office/drawing/2014/main" id="{D6320AF9-619A-4175-865B-5663E1AE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11">
            <a:extLst>
              <a:ext uri="{FF2B5EF4-FFF2-40B4-BE49-F238E27FC236}">
                <a16:creationId xmlns:a16="http://schemas.microsoft.com/office/drawing/2014/main" id="{063B6EC6-D752-4EE7-908B-F8F19E8C7F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13">
            <a:extLst>
              <a:ext uri="{FF2B5EF4-FFF2-40B4-BE49-F238E27FC236}">
                <a16:creationId xmlns:a16="http://schemas.microsoft.com/office/drawing/2014/main" id="{EFECD4E8-AD3E-4228-82A2-9461958EA9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7E018740-5C2B-4A41-AC1A-7E68D1EC1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166F75A4-C475-4941-8EE2-B80A06A2C1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19">
            <a:extLst>
              <a:ext uri="{FF2B5EF4-FFF2-40B4-BE49-F238E27FC236}">
                <a16:creationId xmlns:a16="http://schemas.microsoft.com/office/drawing/2014/main" id="{A032553A-72E8-4B0D-8405-FF9771C9AF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id="{765800AC-C3B9-498E-87BC-29FAE4C76B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23">
            <a:extLst>
              <a:ext uri="{FF2B5EF4-FFF2-40B4-BE49-F238E27FC236}">
                <a16:creationId xmlns:a16="http://schemas.microsoft.com/office/drawing/2014/main" id="{1F9D6ACB-2FF4-49F9-978A-E0D5327FC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Shape 25">
            <a:extLst>
              <a:ext uri="{FF2B5EF4-FFF2-40B4-BE49-F238E27FC236}">
                <a16:creationId xmlns:a16="http://schemas.microsoft.com/office/drawing/2014/main" id="{142BFA2A-77A0-4F60-A32A-685681C84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77334" y="609599"/>
            <a:ext cx="3843375" cy="5545667"/>
          </a:xfrm>
        </p:spPr>
        <p:txBody>
          <a:bodyPr anchor="ctr">
            <a:normAutofit/>
          </a:bodyPr>
          <a:lstStyle/>
          <a:p>
            <a:r>
              <a:rPr lang="en-US" b="1">
                <a:solidFill>
                  <a:schemeClr val="tx1">
                    <a:lumMod val="85000"/>
                    <a:lumOff val="15000"/>
                  </a:schemeClr>
                </a:solidFill>
              </a:rPr>
              <a:t>Direct Support:</a:t>
            </a:r>
            <a:r>
              <a:rPr lang="en-GB">
                <a:solidFill>
                  <a:schemeClr val="tx1">
                    <a:lumMod val="85000"/>
                    <a:lumOff val="15000"/>
                  </a:schemeClr>
                </a:solidFill>
              </a:rPr>
              <a:t/>
            </a:r>
            <a:br>
              <a:rPr lang="en-GB">
                <a:solidFill>
                  <a:schemeClr val="tx1">
                    <a:lumMod val="85000"/>
                    <a:lumOff val="15000"/>
                  </a:schemeClr>
                </a:solidFill>
              </a:rPr>
            </a:br>
            <a:endParaRPr lang="en-GB">
              <a:solidFill>
                <a:schemeClr val="tx1">
                  <a:lumMod val="85000"/>
                  <a:lumOff val="15000"/>
                </a:schemeClr>
              </a:solidFill>
            </a:endParaRPr>
          </a:p>
        </p:txBody>
      </p:sp>
      <p:sp>
        <p:nvSpPr>
          <p:cNvPr id="3" name="Content Placeholder 2"/>
          <p:cNvSpPr>
            <a:spLocks noGrp="1"/>
          </p:cNvSpPr>
          <p:nvPr>
            <p:ph idx="1"/>
          </p:nvPr>
        </p:nvSpPr>
        <p:spPr>
          <a:xfrm>
            <a:off x="6116084" y="609600"/>
            <a:ext cx="5511296" cy="5545667"/>
          </a:xfrm>
        </p:spPr>
        <p:txBody>
          <a:bodyPr anchor="ctr">
            <a:normAutofit/>
          </a:bodyPr>
          <a:lstStyle/>
          <a:p>
            <a:pPr marL="0" indent="0">
              <a:lnSpc>
                <a:spcPct val="90000"/>
              </a:lnSpc>
              <a:buNone/>
            </a:pPr>
            <a:r>
              <a:rPr lang="en-US">
                <a:solidFill>
                  <a:srgbClr val="FFFFFF"/>
                </a:solidFill>
              </a:rPr>
              <a:t>Find out more about the range of services available to support young people and their families and how you can get in touch.</a:t>
            </a:r>
            <a:endParaRPr lang="en-GB">
              <a:solidFill>
                <a:srgbClr val="FFFFFF"/>
              </a:solidFill>
            </a:endParaRPr>
          </a:p>
          <a:p>
            <a:pPr marL="0" indent="0">
              <a:lnSpc>
                <a:spcPct val="90000"/>
              </a:lnSpc>
              <a:buNone/>
            </a:pPr>
            <a:r>
              <a:rPr lang="en-GB" u="sng">
                <a:solidFill>
                  <a:srgbClr val="FFFFFF"/>
                </a:solidFill>
                <a:hlinkClick r:id="rId2"/>
              </a:rPr>
              <a:t>https://www.asklion.co.uk/kb5/nottingham/directory/advice.page?id=b0JrlYM3_3I</a:t>
            </a:r>
            <a:endParaRPr lang="en-GB">
              <a:solidFill>
                <a:srgbClr val="FFFFFF"/>
              </a:solidFill>
            </a:endParaRPr>
          </a:p>
          <a:p>
            <a:pPr marL="0" indent="0">
              <a:lnSpc>
                <a:spcPct val="90000"/>
              </a:lnSpc>
              <a:buNone/>
            </a:pPr>
            <a:r>
              <a:rPr lang="en-US">
                <a:solidFill>
                  <a:srgbClr val="FFFFFF"/>
                </a:solidFill>
              </a:rPr>
              <a:t> </a:t>
            </a:r>
            <a:endParaRPr lang="en-GB">
              <a:solidFill>
                <a:srgbClr val="FFFFFF"/>
              </a:solidFill>
            </a:endParaRPr>
          </a:p>
          <a:p>
            <a:pPr marL="0" indent="0">
              <a:lnSpc>
                <a:spcPct val="90000"/>
              </a:lnSpc>
              <a:buNone/>
            </a:pPr>
            <a:r>
              <a:rPr lang="en-GB" b="1">
                <a:solidFill>
                  <a:srgbClr val="FFFFFF"/>
                </a:solidFill>
              </a:rPr>
              <a:t>KOOTH</a:t>
            </a:r>
            <a:endParaRPr lang="en-GB">
              <a:solidFill>
                <a:srgbClr val="FFFFFF"/>
              </a:solidFill>
            </a:endParaRPr>
          </a:p>
          <a:p>
            <a:pPr marL="0" indent="0">
              <a:lnSpc>
                <a:spcPct val="90000"/>
              </a:lnSpc>
              <a:buNone/>
            </a:pPr>
            <a:r>
              <a:rPr lang="en-GB" u="sng">
                <a:solidFill>
                  <a:srgbClr val="FFFFFF"/>
                </a:solidFill>
                <a:hlinkClick r:id="rId3"/>
              </a:rPr>
              <a:t>www.KOOTH.com</a:t>
            </a:r>
            <a:r>
              <a:rPr lang="en-GB">
                <a:solidFill>
                  <a:srgbClr val="FFFFFF"/>
                </a:solidFill>
              </a:rPr>
              <a:t> </a:t>
            </a:r>
          </a:p>
          <a:p>
            <a:pPr marL="0" indent="0">
              <a:lnSpc>
                <a:spcPct val="90000"/>
              </a:lnSpc>
              <a:buNone/>
            </a:pPr>
            <a:r>
              <a:rPr lang="en-US">
                <a:solidFill>
                  <a:srgbClr val="FFFFFF"/>
                </a:solidFill>
              </a:rPr>
              <a:t>Free online support for children and young people aged 10-24 experiencing emotional or mental health difficulties and requiring therapeutic intervention. This service can help with a wide range of issues including self-harm, suicide, abuse, anxiety, bullying, stress, depression, low mood, anger, LGBT+, family relationships, relationships and bereavement. </a:t>
            </a:r>
            <a:endParaRPr lang="en-GB">
              <a:solidFill>
                <a:srgbClr val="FFFFFF"/>
              </a:solidFill>
            </a:endParaRPr>
          </a:p>
          <a:p>
            <a:pPr marL="0" indent="0">
              <a:lnSpc>
                <a:spcPct val="90000"/>
              </a:lnSpc>
              <a:buNone/>
            </a:pPr>
            <a:r>
              <a:rPr lang="en-US">
                <a:solidFill>
                  <a:srgbClr val="FFFFFF"/>
                </a:solidFill>
              </a:rPr>
              <a:t>Online support via the website – 12pm-10pm Monday-Friday, 6pm – 10pm at weekends.</a:t>
            </a:r>
            <a:endParaRPr lang="en-GB">
              <a:solidFill>
                <a:srgbClr val="FFFFFF"/>
              </a:solidFill>
            </a:endParaRPr>
          </a:p>
          <a:p>
            <a:pPr>
              <a:lnSpc>
                <a:spcPct val="90000"/>
              </a:lnSpc>
            </a:pPr>
            <a:endParaRPr lang="en-GB">
              <a:solidFill>
                <a:srgbClr val="FFFFFF"/>
              </a:solidFill>
            </a:endParaRPr>
          </a:p>
        </p:txBody>
      </p:sp>
    </p:spTree>
    <p:extLst>
      <p:ext uri="{BB962C8B-B14F-4D97-AF65-F5344CB8AC3E}">
        <p14:creationId xmlns:p14="http://schemas.microsoft.com/office/powerpoint/2010/main" val="3724721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993C45-B237-4CD5-A232-CD2DFFF5AB1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BE9EA4F6-F0E3-4DB3-8F82-B91A1F693A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3A7345F-1794-4777-80F8-B67B01BE7F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AEB4062E-9879-4D6E-8C9A-55D81D61C4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E0E1E50E-9B56-49FC-AC93-34C80F4385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86CF095-2697-4E6D-832B-E71B7C8D6D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A93A2EA0-D245-490B-A61D-8B32A8DF49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6BAC7BF2-009C-48C7-A7F2-2139B5079D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D60F62B-3828-4F12-B884-8A89253251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8A41293-53F5-4380-B216-EB66A4353B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6DDE673-E05B-400B-B6E1-335E425D8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9179DE42-5613-4B35-A1E6-6CCBAA13C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B898B32-3891-4C3A-8F58-C5969D2E903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E4806D-B8F9-4679-A68A-9BD21C01A3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52FB45E9-914E-4471-AC87-E475CD5176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C310626D-5743-49D4-8F7D-88C4F8F05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195FC1-B568-4C72-9902-34CB35DDD7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EF2BDF77-362C-43F0-8CBB-A969EC2AE0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BE96B01-3929-432D-B8C2-ADBCB74C2E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2A6FCDE6-CDE2-4C51-B18E-A95CFB6797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19136" y="1020871"/>
            <a:ext cx="6960759" cy="2849671"/>
          </a:xfrm>
          <a:prstGeom prst="rect">
            <a:avLst/>
          </a:prstGeom>
        </p:spPr>
        <p:txBody>
          <a:bodyPr vert="horz" lIns="91440" tIns="45720" rIns="91440" bIns="45720" rtlCol="0" anchor="b">
            <a:normAutofit/>
          </a:bodyPr>
          <a:lstStyle/>
          <a:p>
            <a:pPr>
              <a:spcBef>
                <a:spcPct val="0"/>
              </a:spcBef>
              <a:spcAft>
                <a:spcPts val="600"/>
              </a:spcAft>
            </a:pPr>
            <a:r>
              <a:rPr lang="en-US" sz="6000" dirty="0">
                <a:solidFill>
                  <a:srgbClr val="FFFFFF"/>
                </a:solidFill>
                <a:latin typeface="+mj-lt"/>
                <a:ea typeface="+mj-ea"/>
                <a:cs typeface="+mj-cs"/>
              </a:rPr>
              <a:t>Next </a:t>
            </a:r>
            <a:r>
              <a:rPr lang="en-US" sz="6000" dirty="0" smtClean="0">
                <a:solidFill>
                  <a:srgbClr val="FFFFFF"/>
                </a:solidFill>
                <a:latin typeface="+mj-lt"/>
                <a:ea typeface="+mj-ea"/>
                <a:cs typeface="+mj-cs"/>
              </a:rPr>
              <a:t>Steps…</a:t>
            </a:r>
            <a:endParaRPr lang="en-US" sz="2000" dirty="0">
              <a:solidFill>
                <a:srgbClr val="FFFFFF"/>
              </a:solidFill>
              <a:latin typeface="+mj-lt"/>
              <a:ea typeface="+mj-ea"/>
              <a:cs typeface="+mj-cs"/>
            </a:endParaRPr>
          </a:p>
          <a:p>
            <a:pPr>
              <a:spcBef>
                <a:spcPct val="0"/>
              </a:spcBef>
              <a:spcAft>
                <a:spcPts val="600"/>
              </a:spcAft>
            </a:pPr>
            <a:endParaRPr lang="en-US" sz="2000" dirty="0" smtClean="0">
              <a:solidFill>
                <a:srgbClr val="FFFFFF"/>
              </a:solidFill>
              <a:latin typeface="+mj-lt"/>
              <a:ea typeface="+mj-ea"/>
              <a:cs typeface="+mj-cs"/>
            </a:endParaRPr>
          </a:p>
          <a:p>
            <a:pPr>
              <a:spcBef>
                <a:spcPct val="0"/>
              </a:spcBef>
              <a:spcAft>
                <a:spcPts val="600"/>
              </a:spcAft>
            </a:pPr>
            <a:endParaRPr lang="en-US" sz="2000" dirty="0">
              <a:solidFill>
                <a:srgbClr val="FFFFFF"/>
              </a:solidFill>
              <a:latin typeface="+mj-lt"/>
              <a:ea typeface="+mj-ea"/>
              <a:cs typeface="+mj-cs"/>
            </a:endParaRPr>
          </a:p>
          <a:p>
            <a:pPr>
              <a:spcBef>
                <a:spcPct val="0"/>
              </a:spcBef>
              <a:spcAft>
                <a:spcPts val="600"/>
              </a:spcAft>
            </a:pPr>
            <a:endParaRPr lang="en-US" sz="2000" dirty="0" smtClean="0">
              <a:solidFill>
                <a:srgbClr val="FFFFFF"/>
              </a:solidFill>
              <a:latin typeface="+mj-lt"/>
              <a:ea typeface="+mj-ea"/>
              <a:cs typeface="+mj-cs"/>
            </a:endParaRPr>
          </a:p>
          <a:p>
            <a:pPr>
              <a:spcBef>
                <a:spcPct val="0"/>
              </a:spcBef>
              <a:spcAft>
                <a:spcPts val="600"/>
              </a:spcAft>
            </a:pPr>
            <a:r>
              <a:rPr lang="en-US" sz="2000" dirty="0">
                <a:solidFill>
                  <a:srgbClr val="FFFFFF"/>
                </a:solidFill>
                <a:latin typeface="+mj-lt"/>
                <a:ea typeface="+mj-ea"/>
                <a:cs typeface="+mj-cs"/>
              </a:rPr>
              <a:t>I</a:t>
            </a:r>
            <a:r>
              <a:rPr lang="en-US" sz="2000" dirty="0" smtClean="0">
                <a:solidFill>
                  <a:srgbClr val="FFFFFF"/>
                </a:solidFill>
                <a:latin typeface="+mj-lt"/>
                <a:ea typeface="+mj-ea"/>
                <a:cs typeface="+mj-cs"/>
              </a:rPr>
              <a:t>n our consultation groups next month we will consider support for parents too!</a:t>
            </a:r>
            <a:endParaRPr lang="en-US" sz="2000" dirty="0">
              <a:solidFill>
                <a:srgbClr val="FFFFFF"/>
              </a:solidFill>
              <a:latin typeface="+mj-lt"/>
              <a:ea typeface="+mj-ea"/>
              <a:cs typeface="+mj-cs"/>
            </a:endParaRPr>
          </a:p>
        </p:txBody>
      </p:sp>
      <p:sp>
        <p:nvSpPr>
          <p:cNvPr id="37" name="Isosceles Triangle 36">
            <a:extLst>
              <a:ext uri="{FF2B5EF4-FFF2-40B4-BE49-F238E27FC236}">
                <a16:creationId xmlns:a16="http://schemas.microsoft.com/office/drawing/2014/main" id="{9D2E8756-2465-473A-BA2A-2DB1D62247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78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12;p14"/>
          <p:cNvPicPr preferRelativeResize="0">
            <a:picLocks/>
          </p:cNvPicPr>
          <p:nvPr/>
        </p:nvPicPr>
        <p:blipFill rotWithShape="1">
          <a:blip r:embed="rId2">
            <a:alphaModFix/>
          </a:blip>
          <a:srcRect/>
          <a:stretch/>
        </p:blipFill>
        <p:spPr>
          <a:xfrm>
            <a:off x="1" y="0"/>
            <a:ext cx="12192000" cy="6858000"/>
          </a:xfrm>
          <a:prstGeom prst="rect">
            <a:avLst/>
          </a:prstGeom>
          <a:noFill/>
          <a:ln>
            <a:noFill/>
          </a:ln>
        </p:spPr>
      </p:pic>
    </p:spTree>
    <p:extLst>
      <p:ext uri="{BB962C8B-B14F-4D97-AF65-F5344CB8AC3E}">
        <p14:creationId xmlns:p14="http://schemas.microsoft.com/office/powerpoint/2010/main" val="287449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704" y="572877"/>
            <a:ext cx="9782978" cy="2862322"/>
          </a:xfrm>
          <a:prstGeom prst="rect">
            <a:avLst/>
          </a:prstGeom>
          <a:noFill/>
        </p:spPr>
        <p:txBody>
          <a:bodyPr wrap="square" rtlCol="0">
            <a:spAutoFit/>
          </a:bodyPr>
          <a:lstStyle/>
          <a:p>
            <a:r>
              <a:rPr lang="en-GB" sz="3600" dirty="0"/>
              <a:t>5 Ways to Wellbeing and the Time For Wellbeing Calendar….</a:t>
            </a:r>
          </a:p>
          <a:p>
            <a:endParaRPr lang="en-GB" sz="3600" dirty="0"/>
          </a:p>
          <a:p>
            <a:endParaRPr lang="en-GB" sz="3600" dirty="0"/>
          </a:p>
          <a:p>
            <a:r>
              <a:rPr lang="en-GB" sz="3600" dirty="0"/>
              <a:t>Introducing Cathy Mahmood….</a:t>
            </a:r>
          </a:p>
        </p:txBody>
      </p:sp>
    </p:spTree>
    <p:extLst>
      <p:ext uri="{BB962C8B-B14F-4D97-AF65-F5344CB8AC3E}">
        <p14:creationId xmlns:p14="http://schemas.microsoft.com/office/powerpoint/2010/main" val="3389665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704" y="572877"/>
            <a:ext cx="9782978" cy="5539978"/>
          </a:xfrm>
          <a:prstGeom prst="rect">
            <a:avLst/>
          </a:prstGeom>
          <a:noFill/>
        </p:spPr>
        <p:txBody>
          <a:bodyPr wrap="square" rtlCol="0">
            <a:spAutoFit/>
          </a:bodyPr>
          <a:lstStyle/>
          <a:p>
            <a:r>
              <a:rPr lang="en-GB" sz="3600" dirty="0"/>
              <a:t>5 Ways to Wellbeing and the Time For Wellbeing Calendar….</a:t>
            </a:r>
          </a:p>
          <a:p>
            <a:endParaRPr lang="en-GB" sz="3600" dirty="0"/>
          </a:p>
          <a:p>
            <a:r>
              <a:rPr lang="en-GB" sz="2800" dirty="0"/>
              <a:t>Cathy Mahmood </a:t>
            </a:r>
          </a:p>
          <a:p>
            <a:r>
              <a:rPr lang="en-GB" sz="2800" dirty="0">
                <a:hlinkClick r:id="rId2"/>
              </a:rPr>
              <a:t>cathy@challengenottingham.co.uk</a:t>
            </a:r>
            <a:endParaRPr lang="en-GB" sz="2800" dirty="0"/>
          </a:p>
          <a:p>
            <a:r>
              <a:rPr lang="en-GB" sz="2800" dirty="0" smtClean="0">
                <a:hlinkClick r:id="rId3"/>
              </a:rPr>
              <a:t>www.challengenottingham.co.uk</a:t>
            </a:r>
            <a:endParaRPr lang="en-GB" sz="2800" dirty="0" smtClean="0"/>
          </a:p>
          <a:p>
            <a:r>
              <a:rPr lang="en-GB" u="sng" dirty="0">
                <a:hlinkClick r:id="rId4" tooltip="Original URL:&#10;http://bit.ly/ChalleNGeTFW&#10;&#10;Click to follow link."/>
              </a:rPr>
              <a:t>http://bit.ly/ChalleNGeTFW</a:t>
            </a:r>
            <a:endParaRPr lang="en-GB" sz="2800" dirty="0"/>
          </a:p>
          <a:p>
            <a:endParaRPr lang="en-GB" sz="3600" dirty="0"/>
          </a:p>
          <a:p>
            <a:endParaRPr lang="en-GB" sz="3600" dirty="0"/>
          </a:p>
          <a:p>
            <a:endParaRPr lang="en-GB" sz="3600" dirty="0"/>
          </a:p>
          <a:p>
            <a:endParaRPr lang="en-GB" sz="3600" dirty="0"/>
          </a:p>
        </p:txBody>
      </p:sp>
      <p:pic>
        <p:nvPicPr>
          <p:cNvPr id="4" name="Picture 3" descr="Logo, company name&#10;&#10;Description automatically generated">
            <a:extLst>
              <a:ext uri="{FF2B5EF4-FFF2-40B4-BE49-F238E27FC236}">
                <a16:creationId xmlns:a16="http://schemas.microsoft.com/office/drawing/2014/main" id="{43C1F0B8-711F-E348-86C3-E5A2711659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704" y="3505618"/>
            <a:ext cx="2915816" cy="2912029"/>
          </a:xfrm>
          <a:prstGeom prst="rect">
            <a:avLst/>
          </a:prstGeom>
        </p:spPr>
      </p:pic>
      <p:sp>
        <p:nvSpPr>
          <p:cNvPr id="5" name="Rectangle 4">
            <a:extLst>
              <a:ext uri="{FF2B5EF4-FFF2-40B4-BE49-F238E27FC236}">
                <a16:creationId xmlns:a16="http://schemas.microsoft.com/office/drawing/2014/main" id="{AA6B2ACC-DF71-CE46-95F9-C8DB5AD8204A}"/>
              </a:ext>
            </a:extLst>
          </p:cNvPr>
          <p:cNvSpPr/>
          <p:nvPr/>
        </p:nvSpPr>
        <p:spPr>
          <a:xfrm>
            <a:off x="4028520" y="3945969"/>
            <a:ext cx="6096000" cy="2031325"/>
          </a:xfrm>
          <a:prstGeom prst="rect">
            <a:avLst/>
          </a:prstGeom>
        </p:spPr>
        <p:txBody>
          <a:bodyPr>
            <a:spAutoFit/>
          </a:bodyPr>
          <a:lstStyle/>
          <a:p>
            <a:r>
              <a:rPr lang="en-GB" dirty="0" err="1"/>
              <a:t>ChalleNGe</a:t>
            </a:r>
            <a:r>
              <a:rPr lang="en-GB" dirty="0"/>
              <a:t> is a city-wide partnership of arts and heritage professionals, creative practitioners, teachers, youth leaders and young people who work together to take risks and make things happen – ensuring children and young people of all backgrounds living in Nottingham engage in arts and culture, whether at home, in the community or at school. </a:t>
            </a:r>
          </a:p>
        </p:txBody>
      </p:sp>
    </p:spTree>
    <p:extLst>
      <p:ext uri="{BB962C8B-B14F-4D97-AF65-F5344CB8AC3E}">
        <p14:creationId xmlns:p14="http://schemas.microsoft.com/office/powerpoint/2010/main" val="1560201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Youth Drama ACTC.jpeg">
            <a:extLst>
              <a:ext uri="{FF2B5EF4-FFF2-40B4-BE49-F238E27FC236}">
                <a16:creationId xmlns:a16="http://schemas.microsoft.com/office/drawing/2014/main" id="{12B3B540-9197-E245-A672-366CD607C408}"/>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1674" r="3328" b="2"/>
          <a:stretch/>
        </p:blipFill>
        <p:spPr>
          <a:xfrm>
            <a:off x="5491133" y="286529"/>
            <a:ext cx="2275744" cy="2275744"/>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3" name="Picture 12" descr="A person posing for the camera&#10;&#10;Description automatically generated">
            <a:extLst>
              <a:ext uri="{FF2B5EF4-FFF2-40B4-BE49-F238E27FC236}">
                <a16:creationId xmlns:a16="http://schemas.microsoft.com/office/drawing/2014/main" id="{139AEA5D-B446-1E40-BE63-4FA9262420F7}"/>
              </a:ext>
            </a:extLst>
          </p:cNvPr>
          <p:cNvPicPr>
            <a:picLocks noChangeAspect="1"/>
          </p:cNvPicPr>
          <p:nvPr/>
        </p:nvPicPr>
        <p:blipFill rotWithShape="1">
          <a:blip r:embed="rId3">
            <a:alphaModFix/>
          </a:blip>
          <a:srcRect r="3" b="25003"/>
          <a:stretch/>
        </p:blipFill>
        <p:spPr>
          <a:xfrm>
            <a:off x="5734231" y="2527224"/>
            <a:ext cx="3316388"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7" name="Picture 16" descr="A group of people sitting at a table&#10;&#10;Description automatically generated">
            <a:extLst>
              <a:ext uri="{FF2B5EF4-FFF2-40B4-BE49-F238E27FC236}">
                <a16:creationId xmlns:a16="http://schemas.microsoft.com/office/drawing/2014/main" id="{FFC3899A-A456-7146-8444-32132A727206}"/>
              </a:ext>
            </a:extLst>
          </p:cNvPr>
          <p:cNvPicPr>
            <a:picLocks noChangeAspect="1"/>
          </p:cNvPicPr>
          <p:nvPr/>
        </p:nvPicPr>
        <p:blipFill rotWithShape="1">
          <a:blip r:embed="rId4">
            <a:alphaModFix/>
          </a:blip>
          <a:srcRect l="14265" r="7585" b="-3"/>
          <a:stretch/>
        </p:blipFill>
        <p:spPr>
          <a:xfrm>
            <a:off x="7786846" y="1"/>
            <a:ext cx="4405154" cy="3776782"/>
          </a:xfrm>
          <a:custGeom>
            <a:avLst/>
            <a:gdLst/>
            <a:ahLst/>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pic>
        <p:nvPicPr>
          <p:cNvPr id="15" name="Picture 14" descr="A group of people walking on a road&#10;&#10;Description automatically generated">
            <a:extLst>
              <a:ext uri="{FF2B5EF4-FFF2-40B4-BE49-F238E27FC236}">
                <a16:creationId xmlns:a16="http://schemas.microsoft.com/office/drawing/2014/main" id="{B1985247-5F98-2949-84EF-E42DD1F2EE4B}"/>
              </a:ext>
            </a:extLst>
          </p:cNvPr>
          <p:cNvPicPr>
            <a:picLocks noChangeAspect="1"/>
          </p:cNvPicPr>
          <p:nvPr/>
        </p:nvPicPr>
        <p:blipFill rotWithShape="1">
          <a:blip r:embed="rId5">
            <a:alphaModFix/>
          </a:blip>
          <a:srcRect l="4387" r="7818"/>
          <a:stretch/>
        </p:blipFill>
        <p:spPr>
          <a:xfrm>
            <a:off x="8738478" y="3917271"/>
            <a:ext cx="3453522" cy="2950205"/>
          </a:xfrm>
          <a:custGeom>
            <a:avLst/>
            <a:gdLst/>
            <a:ahLst/>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sp>
        <p:nvSpPr>
          <p:cNvPr id="3" name="Content Placeholder 2">
            <a:extLst>
              <a:ext uri="{FF2B5EF4-FFF2-40B4-BE49-F238E27FC236}">
                <a16:creationId xmlns:a16="http://schemas.microsoft.com/office/drawing/2014/main" id="{ECDA2767-E308-954D-B694-4943CF9CDC93}"/>
              </a:ext>
            </a:extLst>
          </p:cNvPr>
          <p:cNvSpPr>
            <a:spLocks noGrp="1"/>
          </p:cNvSpPr>
          <p:nvPr>
            <p:ph idx="1"/>
          </p:nvPr>
        </p:nvSpPr>
        <p:spPr>
          <a:xfrm>
            <a:off x="808232" y="2421682"/>
            <a:ext cx="4282740" cy="3639289"/>
          </a:xfrm>
        </p:spPr>
        <p:txBody>
          <a:bodyPr anchor="ctr">
            <a:normAutofit fontScale="92500" lnSpcReduction="10000"/>
          </a:bodyPr>
          <a:lstStyle/>
          <a:p>
            <a:pPr marL="0" indent="0">
              <a:buNone/>
            </a:pPr>
            <a:r>
              <a:rPr lang="en-GB" sz="1700" dirty="0">
                <a:solidFill>
                  <a:schemeClr val="tx1"/>
                </a:solidFill>
              </a:rPr>
              <a:t>Local Cultural Education Partnerships (LCEPs) are </a:t>
            </a:r>
            <a:r>
              <a:rPr lang="en-GB" sz="1700" b="1" dirty="0">
                <a:solidFill>
                  <a:schemeClr val="tx1"/>
                </a:solidFill>
              </a:rPr>
              <a:t>cross-sector, strategic partnerships</a:t>
            </a:r>
            <a:r>
              <a:rPr lang="en-GB" sz="1700" dirty="0">
                <a:solidFill>
                  <a:schemeClr val="tx1"/>
                </a:solidFill>
              </a:rPr>
              <a:t> that work together to </a:t>
            </a:r>
            <a:r>
              <a:rPr lang="en-GB" sz="1700" b="1" dirty="0">
                <a:solidFill>
                  <a:schemeClr val="tx1"/>
                </a:solidFill>
              </a:rPr>
              <a:t>improve cultural education </a:t>
            </a:r>
            <a:r>
              <a:rPr lang="en-GB" sz="1700" dirty="0">
                <a:solidFill>
                  <a:schemeClr val="tx1"/>
                </a:solidFill>
              </a:rPr>
              <a:t>for children and young people in their local area.</a:t>
            </a:r>
          </a:p>
          <a:p>
            <a:pPr marL="0" indent="0">
              <a:buNone/>
            </a:pPr>
            <a:endParaRPr lang="en-GB" sz="1700" dirty="0">
              <a:solidFill>
                <a:schemeClr val="tx1"/>
              </a:solidFill>
            </a:endParaRPr>
          </a:p>
          <a:p>
            <a:pPr marL="0" indent="0">
              <a:buNone/>
            </a:pPr>
            <a:r>
              <a:rPr lang="en-GB" sz="1700" dirty="0">
                <a:solidFill>
                  <a:schemeClr val="tx1"/>
                </a:solidFill>
              </a:rPr>
              <a:t>While all LCEPs are working together towards the same goal - making a long-term and sustainable impact on cultural education in their areas - each LCEP is very different. They are all locally driven and rooted in the specific challenges and opportunities of their place.</a:t>
            </a:r>
            <a:br>
              <a:rPr lang="en-GB" sz="1700" dirty="0">
                <a:solidFill>
                  <a:schemeClr val="tx1"/>
                </a:solidFill>
              </a:rPr>
            </a:br>
            <a:endParaRPr lang="en-GB" sz="1700" dirty="0">
              <a:solidFill>
                <a:schemeClr val="tx1"/>
              </a:solidFill>
            </a:endParaRPr>
          </a:p>
          <a:p>
            <a:pPr>
              <a:buFontTx/>
              <a:buChar char="-"/>
            </a:pPr>
            <a:endParaRPr lang="en-US" sz="1700" dirty="0">
              <a:solidFill>
                <a:srgbClr val="000000"/>
              </a:solidFill>
            </a:endParaRPr>
          </a:p>
          <a:p>
            <a:pPr>
              <a:buFontTx/>
              <a:buChar char="-"/>
            </a:pPr>
            <a:endParaRPr lang="en-US" sz="1700" b="1" dirty="0">
              <a:solidFill>
                <a:srgbClr val="000000"/>
              </a:solidFill>
            </a:endParaRPr>
          </a:p>
          <a:p>
            <a:pPr>
              <a:buFontTx/>
              <a:buChar char="-"/>
            </a:pPr>
            <a:endParaRPr lang="en-US" sz="1700" b="1" dirty="0">
              <a:solidFill>
                <a:srgbClr val="000000"/>
              </a:solidFill>
            </a:endParaRPr>
          </a:p>
          <a:p>
            <a:pPr>
              <a:buFontTx/>
              <a:buChar char="-"/>
            </a:pPr>
            <a:endParaRPr lang="en-US" sz="1700" b="1" dirty="0">
              <a:solidFill>
                <a:srgbClr val="000000"/>
              </a:solidFill>
            </a:endParaRPr>
          </a:p>
        </p:txBody>
      </p:sp>
    </p:spTree>
    <p:extLst>
      <p:ext uri="{BB962C8B-B14F-4D97-AF65-F5344CB8AC3E}">
        <p14:creationId xmlns:p14="http://schemas.microsoft.com/office/powerpoint/2010/main" val="248094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5F6549-5B43-8A49-A52F-11BFDF359FD9}"/>
              </a:ext>
            </a:extLst>
          </p:cNvPr>
          <p:cNvSpPr txBox="1"/>
          <p:nvPr/>
        </p:nvSpPr>
        <p:spPr>
          <a:xfrm>
            <a:off x="702040" y="720566"/>
            <a:ext cx="8924080" cy="5416868"/>
          </a:xfrm>
          <a:prstGeom prst="rect">
            <a:avLst/>
          </a:prstGeom>
          <a:noFill/>
        </p:spPr>
        <p:txBody>
          <a:bodyPr wrap="square" rtlCol="0">
            <a:spAutoFit/>
          </a:bodyPr>
          <a:lstStyle/>
          <a:p>
            <a:r>
              <a:rPr lang="en-GB" sz="2000" b="1" dirty="0" err="1"/>
              <a:t>ChalleNGe</a:t>
            </a:r>
            <a:r>
              <a:rPr lang="en-GB" sz="2000" b="1" dirty="0"/>
              <a:t> Vision</a:t>
            </a:r>
            <a:endParaRPr lang="en-GB" sz="2000" dirty="0"/>
          </a:p>
          <a:p>
            <a:r>
              <a:rPr lang="en-GB" dirty="0"/>
              <a:t>Nottingham’s diverse population of children and young people will be imaginative, innovative and creative; informing and inspiring cross-sector partnerships to champion creativity and culture in schools and communities across the city.  </a:t>
            </a:r>
          </a:p>
          <a:p>
            <a:r>
              <a:rPr lang="en-GB" b="1" dirty="0"/>
              <a:t> </a:t>
            </a:r>
            <a:endParaRPr lang="en-GB" dirty="0"/>
          </a:p>
          <a:p>
            <a:r>
              <a:rPr lang="en-GB" sz="2000" b="1" dirty="0" err="1"/>
              <a:t>ChalleNGe</a:t>
            </a:r>
            <a:r>
              <a:rPr lang="en-GB" sz="2000" b="1" dirty="0"/>
              <a:t> Mission</a:t>
            </a:r>
            <a:endParaRPr lang="en-GB" sz="2000" dirty="0"/>
          </a:p>
          <a:p>
            <a:r>
              <a:rPr lang="en-GB" dirty="0"/>
              <a:t>To facilitate, support and co-curate collaborations and partnerships that ensure all children and young people in Nottingham engage with relevant, inspiring and accessible cultural experiences</a:t>
            </a:r>
            <a:r>
              <a:rPr lang="en-GB" b="1" dirty="0"/>
              <a:t>. </a:t>
            </a:r>
          </a:p>
          <a:p>
            <a:endParaRPr lang="en-GB" b="1" dirty="0"/>
          </a:p>
          <a:p>
            <a:r>
              <a:rPr lang="en-GB" b="1" dirty="0" err="1"/>
              <a:t>ChalleNGe</a:t>
            </a:r>
            <a:r>
              <a:rPr lang="en-GB" b="1" dirty="0"/>
              <a:t> Aims </a:t>
            </a:r>
          </a:p>
          <a:p>
            <a:pPr marL="285750" indent="-285750">
              <a:buFont typeface="Arial" panose="020B0604020202020204" pitchFamily="34" charset="0"/>
              <a:buChar char="•"/>
            </a:pPr>
            <a:r>
              <a:rPr lang="en-GB" dirty="0"/>
              <a:t>To work collaboratively with Nottingham’s cultural partners and educators to: </a:t>
            </a:r>
          </a:p>
          <a:p>
            <a:pPr marL="285750" lvl="0" indent="-285750" fontAlgn="base">
              <a:buFont typeface="Arial" panose="020B0604020202020204" pitchFamily="34" charset="0"/>
              <a:buChar char="•"/>
            </a:pPr>
            <a:r>
              <a:rPr lang="en-GB" dirty="0"/>
              <a:t>Deliver a cultural learning offer that is complementary, visible and accessible </a:t>
            </a:r>
          </a:p>
          <a:p>
            <a:pPr marL="285750" lvl="0" indent="-285750" fontAlgn="base">
              <a:buFont typeface="Arial" panose="020B0604020202020204" pitchFamily="34" charset="0"/>
              <a:buChar char="•"/>
            </a:pPr>
            <a:r>
              <a:rPr lang="en-GB" dirty="0"/>
              <a:t>Identify and address barriers to creation and participation by children, their families, educators, artists and arts organisations </a:t>
            </a:r>
          </a:p>
          <a:p>
            <a:pPr marL="285750" lvl="0" indent="-285750" fontAlgn="base">
              <a:buFont typeface="Arial" panose="020B0604020202020204" pitchFamily="34" charset="0"/>
              <a:buChar char="•"/>
            </a:pPr>
            <a:r>
              <a:rPr lang="en-GB" dirty="0"/>
              <a:t>Take risks, share challenges and celebrate the exemplary </a:t>
            </a:r>
          </a:p>
          <a:p>
            <a:endParaRPr lang="en-GB" dirty="0"/>
          </a:p>
          <a:p>
            <a:r>
              <a:rPr lang="en-GB" b="1" dirty="0"/>
              <a:t> </a:t>
            </a:r>
            <a:endParaRPr lang="en-GB" dirty="0"/>
          </a:p>
          <a:p>
            <a:endParaRPr lang="en-US" dirty="0"/>
          </a:p>
        </p:txBody>
      </p:sp>
    </p:spTree>
    <p:extLst>
      <p:ext uri="{BB962C8B-B14F-4D97-AF65-F5344CB8AC3E}">
        <p14:creationId xmlns:p14="http://schemas.microsoft.com/office/powerpoint/2010/main" val="1684323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Background pattern&#10;&#10;Description automatically generated">
            <a:extLst>
              <a:ext uri="{FF2B5EF4-FFF2-40B4-BE49-F238E27FC236}">
                <a16:creationId xmlns:a16="http://schemas.microsoft.com/office/drawing/2014/main" id="{32038D02-76B6-384A-B246-09B61EEA5880}"/>
              </a:ext>
            </a:extLst>
          </p:cNvPr>
          <p:cNvPicPr>
            <a:picLocks noChangeAspect="1"/>
          </p:cNvPicPr>
          <p:nvPr/>
        </p:nvPicPr>
        <p:blipFill rotWithShape="1">
          <a:blip r:embed="rId3"/>
          <a:srcRect t="9613" b="10330"/>
          <a:stretch/>
        </p:blipFill>
        <p:spPr>
          <a:xfrm>
            <a:off x="0" y="1282"/>
            <a:ext cx="12191980" cy="6856718"/>
          </a:xfrm>
          <a:prstGeom prst="rect">
            <a:avLst/>
          </a:prstGeom>
        </p:spPr>
      </p:pic>
      <p:sp>
        <p:nvSpPr>
          <p:cNvPr id="2" name="Title 1">
            <a:extLst>
              <a:ext uri="{FF2B5EF4-FFF2-40B4-BE49-F238E27FC236}">
                <a16:creationId xmlns:a16="http://schemas.microsoft.com/office/drawing/2014/main" id="{3757A525-E19F-844C-88FA-1240FE272128}"/>
              </a:ext>
            </a:extLst>
          </p:cNvPr>
          <p:cNvSpPr>
            <a:spLocks noGrp="1"/>
          </p:cNvSpPr>
          <p:nvPr>
            <p:ph type="title"/>
          </p:nvPr>
        </p:nvSpPr>
        <p:spPr/>
        <p:txBody>
          <a:bodyPr/>
          <a:lstStyle/>
          <a:p>
            <a:r>
              <a:rPr lang="en-GB" dirty="0"/>
              <a:t/>
            </a:r>
            <a:br>
              <a:rPr lang="en-GB" dirty="0"/>
            </a:br>
            <a:endParaRPr lang="en-US" dirty="0"/>
          </a:p>
        </p:txBody>
      </p:sp>
      <p:sp>
        <p:nvSpPr>
          <p:cNvPr id="3" name="Content Placeholder 2">
            <a:extLst>
              <a:ext uri="{FF2B5EF4-FFF2-40B4-BE49-F238E27FC236}">
                <a16:creationId xmlns:a16="http://schemas.microsoft.com/office/drawing/2014/main" id="{82988ECA-4680-2244-AD33-6B6AE979815F}"/>
              </a:ext>
            </a:extLst>
          </p:cNvPr>
          <p:cNvSpPr>
            <a:spLocks noGrp="1"/>
          </p:cNvSpPr>
          <p:nvPr>
            <p:ph idx="1"/>
          </p:nvPr>
        </p:nvSpPr>
        <p:spPr>
          <a:xfrm>
            <a:off x="838190" y="844953"/>
            <a:ext cx="10515600" cy="4433103"/>
          </a:xfrm>
          <a:solidFill>
            <a:schemeClr val="tx1"/>
          </a:solidFill>
        </p:spPr>
        <p:txBody>
          <a:bodyPr>
            <a:normAutofit fontScale="92500"/>
          </a:bodyPr>
          <a:lstStyle/>
          <a:p>
            <a:pPr marL="0" indent="0">
              <a:buNone/>
            </a:pPr>
            <a:r>
              <a:rPr lang="en-GB" sz="3200" b="1" dirty="0">
                <a:solidFill>
                  <a:schemeClr val="bg1"/>
                </a:solidFill>
              </a:rPr>
              <a:t/>
            </a:r>
            <a:br>
              <a:rPr lang="en-GB" sz="3200" b="1" dirty="0">
                <a:solidFill>
                  <a:schemeClr val="bg1"/>
                </a:solidFill>
              </a:rPr>
            </a:br>
            <a:r>
              <a:rPr lang="en-GB" sz="3200" b="1" dirty="0">
                <a:solidFill>
                  <a:schemeClr val="bg1"/>
                </a:solidFill>
              </a:rPr>
              <a:t>   </a:t>
            </a:r>
            <a:r>
              <a:rPr lang="en-GB" sz="3200" b="1" dirty="0" err="1">
                <a:solidFill>
                  <a:schemeClr val="bg1"/>
                </a:solidFill>
              </a:rPr>
              <a:t>ChalleNGe</a:t>
            </a:r>
            <a:r>
              <a:rPr lang="en-GB" sz="3200" b="1" dirty="0">
                <a:solidFill>
                  <a:schemeClr val="bg1"/>
                </a:solidFill>
              </a:rPr>
              <a:t> Goals 2019-2023</a:t>
            </a:r>
            <a:endParaRPr lang="en-GB" sz="3200" dirty="0">
              <a:solidFill>
                <a:schemeClr val="bg1"/>
              </a:solidFill>
            </a:endParaRPr>
          </a:p>
          <a:p>
            <a:pPr marL="285750" indent="-285750"/>
            <a:r>
              <a:rPr lang="en-GB" sz="2200" dirty="0">
                <a:solidFill>
                  <a:schemeClr val="bg1"/>
                </a:solidFill>
              </a:rPr>
              <a:t>Collaborate to improve access and engagement with arts and creativity for all </a:t>
            </a:r>
            <a:r>
              <a:rPr lang="en-GB" sz="2200" dirty="0" err="1">
                <a:solidFill>
                  <a:schemeClr val="bg1"/>
                </a:solidFill>
              </a:rPr>
              <a:t>cyp</a:t>
            </a:r>
            <a:r>
              <a:rPr lang="en-GB" sz="2200" dirty="0">
                <a:solidFill>
                  <a:schemeClr val="bg1"/>
                </a:solidFill>
              </a:rPr>
              <a:t> – making Nottingham a great place to grow up for every child here. </a:t>
            </a:r>
          </a:p>
          <a:p>
            <a:pPr marL="285750" indent="-285750"/>
            <a:r>
              <a:rPr lang="en-GB" sz="2200" dirty="0">
                <a:solidFill>
                  <a:schemeClr val="bg1"/>
                </a:solidFill>
              </a:rPr>
              <a:t>Develop an ‘entitlement’ arts offer for all children and young people in the city, endorsed by a network for Arts brokers in schools and a thriving arts and creative industries sector – the Cultural Rucksack.  </a:t>
            </a:r>
          </a:p>
          <a:p>
            <a:pPr marL="285750" indent="-285750"/>
            <a:r>
              <a:rPr lang="en-GB" sz="2200" dirty="0">
                <a:solidFill>
                  <a:schemeClr val="bg1"/>
                </a:solidFill>
              </a:rPr>
              <a:t>Support ‘communities of practice’ within the cultural learning and youth sector to try new ways of working – sharing insights, understanding and knowledge of best practice. </a:t>
            </a:r>
          </a:p>
          <a:p>
            <a:pPr marL="285750" indent="-285750"/>
            <a:r>
              <a:rPr lang="en-GB" sz="2200" dirty="0">
                <a:solidFill>
                  <a:schemeClr val="bg1"/>
                </a:solidFill>
              </a:rPr>
              <a:t>Embed strong ‘youth voice’ initiatives to identify and address </a:t>
            </a:r>
            <a:r>
              <a:rPr lang="en-GB" sz="2200" dirty="0" err="1">
                <a:solidFill>
                  <a:schemeClr val="bg1"/>
                </a:solidFill>
              </a:rPr>
              <a:t>cyp’s</a:t>
            </a:r>
            <a:r>
              <a:rPr lang="en-GB" sz="2200" dirty="0">
                <a:solidFill>
                  <a:schemeClr val="bg1"/>
                </a:solidFill>
              </a:rPr>
              <a:t> needs and shape future priorities, programmes and funding opportunities. </a:t>
            </a:r>
          </a:p>
          <a:p>
            <a:endParaRPr lang="en-US" dirty="0"/>
          </a:p>
        </p:txBody>
      </p:sp>
    </p:spTree>
    <p:extLst>
      <p:ext uri="{BB962C8B-B14F-4D97-AF65-F5344CB8AC3E}">
        <p14:creationId xmlns:p14="http://schemas.microsoft.com/office/powerpoint/2010/main" val="3392369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70">
            <a:extLst>
              <a:ext uri="{FF2B5EF4-FFF2-40B4-BE49-F238E27FC236}">
                <a16:creationId xmlns:a16="http://schemas.microsoft.com/office/drawing/2014/main" id="{609316A9-990D-4EC3-A671-70EE5C1493A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Calendar&#10;&#10;Description automatically generated">
            <a:extLst>
              <a:ext uri="{FF2B5EF4-FFF2-40B4-BE49-F238E27FC236}">
                <a16:creationId xmlns:a16="http://schemas.microsoft.com/office/drawing/2014/main" id="{8D0C82F0-C306-7347-B58B-004F10EDF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12" y="431728"/>
            <a:ext cx="9463535" cy="5856530"/>
          </a:xfrm>
          <a:prstGeom prst="rect">
            <a:avLst/>
          </a:prstGeom>
        </p:spPr>
      </p:pic>
    </p:spTree>
    <p:extLst>
      <p:ext uri="{BB962C8B-B14F-4D97-AF65-F5344CB8AC3E}">
        <p14:creationId xmlns:p14="http://schemas.microsoft.com/office/powerpoint/2010/main" val="12988043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AF8575-DDD0-43E3-95E0-CF812F06AFE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CCA1792-C598-45A3-82EC-60F305DCB11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84F3208-0F93-4217-AB03-C74E5657299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F862CE08-0EF8-4D30-9F34-5CEF2E35C9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F707B85-7DC9-4931-8C39-C2802F1FF5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39409EB7-9549-43B7-9597-771D971CAB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95D6453-5D14-445F-B965-BA2F9177D0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62F0BDF-F752-4F9D-826C-376BA43AFF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019CD532-CC2D-41A0-B2E5-1A177CC060B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751829B1-B54D-428F-B99F-234847A0C3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8483DED-5995-47C7-9E6E-3340224B34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03E8462A-FEBA-4848-81CC-3F8DA3E47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109F83F-40FE-4DB3-84CC-09FB3340D06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1DE492D7-C3C3-48FF-80C8-37021EA026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0B30FF97-2E9A-490A-AED2-90BA2E0EC1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B6D53C7D-A312-47B6-A66A-230A19CFAC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9329D58C-0D2E-4A2B-AD6A-9CEE506784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9D446EDE-C690-4461-8BF2-7634808FC8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323F3D34-6531-4AD7-A8C6-195A090281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B9B0AE3F-2350-435F-A9B0-C310BF8763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4EFA655C-9E50-4C14-A89E-AD7B648E4E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3E843863-7D25-4C01-9A17-E817CB6D99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3" name="Rectangle 32">
            <a:extLst>
              <a:ext uri="{FF2B5EF4-FFF2-40B4-BE49-F238E27FC236}">
                <a16:creationId xmlns:a16="http://schemas.microsoft.com/office/drawing/2014/main" id="{7941F9B1-B01B-4A84-89D9-B169AEB4E4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26C7B20-29C4-7F4E-A167-EF6E58B5F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2766" y="-2662767"/>
            <a:ext cx="6866467" cy="12192000"/>
          </a:xfrm>
          <a:prstGeom prst="rect">
            <a:avLst/>
          </a:prstGeom>
        </p:spPr>
      </p:pic>
    </p:spTree>
    <p:extLst>
      <p:ext uri="{BB962C8B-B14F-4D97-AF65-F5344CB8AC3E}">
        <p14:creationId xmlns:p14="http://schemas.microsoft.com/office/powerpoint/2010/main" val="3251756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065" y="1509311"/>
            <a:ext cx="7934868" cy="2666084"/>
          </a:xfrm>
        </p:spPr>
        <p:txBody>
          <a:bodyPr>
            <a:normAutofit/>
          </a:bodyPr>
          <a:lstStyle/>
          <a:p>
            <a:pPr algn="ctr"/>
            <a:r>
              <a:rPr lang="en-GB" sz="2200" b="1" dirty="0"/>
              <a:t>Wellbeing for Education Return is a new £8m package of training and resources intended to support education staff to promote children and young people, teachers and parents and carers’ mental wellbeing and resilience and aid mental health recovery, in light of the impact of COVID-19 and lockdown</a:t>
            </a:r>
            <a:r>
              <a:rPr lang="en-GB" sz="2800" b="1" dirty="0"/>
              <a:t>. </a:t>
            </a:r>
            <a:br>
              <a:rPr lang="en-GB" sz="2800" b="1" dirty="0"/>
            </a:br>
            <a:endParaRPr lang="en-GB" sz="2800" b="1" dirty="0"/>
          </a:p>
        </p:txBody>
      </p:sp>
      <p:pic>
        <p:nvPicPr>
          <p:cNvPr id="3" name="Content Placeholder 4" descr="A close up of a sign&#10;&#10;Description automatically generated">
            <a:extLst>
              <a:ext uri="{FF2B5EF4-FFF2-40B4-BE49-F238E27FC236}">
                <a16:creationId xmlns:a16="http://schemas.microsoft.com/office/drawing/2014/main" id="{2424052B-8CF1-754B-9318-F2B712ACB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7312" y="4850969"/>
            <a:ext cx="2951513" cy="2007030"/>
          </a:xfrm>
          <a:prstGeom prst="rect">
            <a:avLst/>
          </a:prstGeom>
        </p:spPr>
      </p:pic>
    </p:spTree>
    <p:extLst>
      <p:ext uri="{BB962C8B-B14F-4D97-AF65-F5344CB8AC3E}">
        <p14:creationId xmlns:p14="http://schemas.microsoft.com/office/powerpoint/2010/main" val="1585153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Xdn3rLTVX0"/>
          <p:cNvPicPr>
            <a:picLocks noRot="1" noChangeAspect="1"/>
          </p:cNvPicPr>
          <p:nvPr>
            <a:videoFile r:link="rId1"/>
          </p:nvPr>
        </p:nvPicPr>
        <p:blipFill>
          <a:blip r:embed="rId3"/>
          <a:stretch>
            <a:fillRect/>
          </a:stretch>
        </p:blipFill>
        <p:spPr>
          <a:xfrm>
            <a:off x="1937288" y="1022888"/>
            <a:ext cx="8436244" cy="4745388"/>
          </a:xfrm>
          <a:prstGeom prst="rect">
            <a:avLst/>
          </a:prstGeom>
        </p:spPr>
      </p:pic>
    </p:spTree>
    <p:extLst>
      <p:ext uri="{BB962C8B-B14F-4D97-AF65-F5344CB8AC3E}">
        <p14:creationId xmlns:p14="http://schemas.microsoft.com/office/powerpoint/2010/main" val="31381926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993C45-B237-4CD5-A232-CD2DFFF5AB1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BE9EA4F6-F0E3-4DB3-8F82-B91A1F693A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3A7345F-1794-4777-80F8-B67B01BE7F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AEB4062E-9879-4D6E-8C9A-55D81D61C4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E0E1E50E-9B56-49FC-AC93-34C80F4385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86CF095-2697-4E6D-832B-E71B7C8D6D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A93A2EA0-D245-490B-A61D-8B32A8DF49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6BAC7BF2-009C-48C7-A7F2-2139B5079D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D60F62B-3828-4F12-B884-8A89253251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8A41293-53F5-4380-B216-EB66A4353B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6DDE673-E05B-400B-B6E1-335E425D8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9179DE42-5613-4B35-A1E6-6CCBAA13C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B898B32-3891-4C3A-8F58-C5969D2E903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E4806D-B8F9-4679-A68A-9BD21C01A3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52FB45E9-914E-4471-AC87-E475CD5176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C310626D-5743-49D4-8F7D-88C4F8F05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3C195FC1-B568-4C72-9902-34CB35DDD7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EF2BDF77-362C-43F0-8CBB-A969EC2AE0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4BE96B01-3929-432D-B8C2-ADBCB74C2E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2A6FCDE6-CDE2-4C51-B18E-A95CFB6797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19136" y="1020871"/>
            <a:ext cx="6960759" cy="5286939"/>
          </a:xfrm>
          <a:prstGeom prst="rect">
            <a:avLst/>
          </a:prstGeom>
        </p:spPr>
        <p:txBody>
          <a:bodyPr vert="horz" lIns="91440" tIns="45720" rIns="91440" bIns="45720" rtlCol="0" anchor="b">
            <a:normAutofit fontScale="47500" lnSpcReduction="20000"/>
          </a:bodyPr>
          <a:lstStyle/>
          <a:p>
            <a:pPr>
              <a:lnSpc>
                <a:spcPct val="90000"/>
              </a:lnSpc>
              <a:spcBef>
                <a:spcPct val="0"/>
              </a:spcBef>
              <a:spcAft>
                <a:spcPts val="600"/>
              </a:spcAft>
            </a:pPr>
            <a:r>
              <a:rPr lang="en-US" sz="3300" dirty="0">
                <a:solidFill>
                  <a:srgbClr val="FFFFFF"/>
                </a:solidFill>
                <a:latin typeface="+mj-lt"/>
                <a:ea typeface="+mj-ea"/>
                <a:cs typeface="+mj-cs"/>
              </a:rPr>
              <a:t>#</a:t>
            </a:r>
            <a:r>
              <a:rPr lang="en-US" sz="4200" dirty="0" err="1">
                <a:solidFill>
                  <a:srgbClr val="FFFFFF"/>
                </a:solidFill>
                <a:latin typeface="+mj-lt"/>
                <a:ea typeface="+mj-ea"/>
                <a:cs typeface="+mj-cs"/>
              </a:rPr>
              <a:t>Nottinghamyouvebeenmissed</a:t>
            </a:r>
            <a:endParaRPr lang="en-US" sz="4200" dirty="0">
              <a:solidFill>
                <a:srgbClr val="FFFFFF"/>
              </a:solidFill>
              <a:latin typeface="+mj-lt"/>
              <a:ea typeface="+mj-ea"/>
              <a:cs typeface="+mj-cs"/>
            </a:endParaRPr>
          </a:p>
          <a:p>
            <a:pPr>
              <a:lnSpc>
                <a:spcPct val="90000"/>
              </a:lnSpc>
              <a:spcBef>
                <a:spcPct val="0"/>
              </a:spcBef>
              <a:spcAft>
                <a:spcPts val="600"/>
              </a:spcAft>
            </a:pPr>
            <a:endParaRPr lang="en-US" sz="4200" dirty="0">
              <a:solidFill>
                <a:srgbClr val="FFFFFF"/>
              </a:solidFill>
              <a:latin typeface="+mj-lt"/>
              <a:ea typeface="+mj-ea"/>
              <a:cs typeface="+mj-cs"/>
            </a:endParaRPr>
          </a:p>
          <a:p>
            <a:pPr>
              <a:lnSpc>
                <a:spcPct val="90000"/>
              </a:lnSpc>
              <a:spcBef>
                <a:spcPct val="0"/>
              </a:spcBef>
              <a:spcAft>
                <a:spcPts val="600"/>
              </a:spcAft>
            </a:pPr>
            <a:r>
              <a:rPr lang="en-US" sz="4200" dirty="0">
                <a:latin typeface="+mj-lt"/>
                <a:ea typeface="+mj-ea"/>
                <a:cs typeface="+mj-cs"/>
                <a:hlinkClick r:id="rId2"/>
              </a:rPr>
              <a:t>https://www.youtube.com/results?search_query=%</a:t>
            </a:r>
            <a:r>
              <a:rPr lang="en-US" sz="4200" dirty="0" smtClean="0">
                <a:latin typeface="+mj-lt"/>
                <a:ea typeface="+mj-ea"/>
                <a:cs typeface="+mj-cs"/>
                <a:hlinkClick r:id="rId2"/>
              </a:rPr>
              <a:t>23NottinghamYouveBeenMissed</a:t>
            </a:r>
            <a:endParaRPr lang="en-US" sz="4200" dirty="0" smtClean="0">
              <a:latin typeface="+mj-lt"/>
              <a:ea typeface="+mj-ea"/>
              <a:cs typeface="+mj-cs"/>
            </a:endParaRPr>
          </a:p>
          <a:p>
            <a:pPr>
              <a:lnSpc>
                <a:spcPct val="90000"/>
              </a:lnSpc>
              <a:spcBef>
                <a:spcPct val="0"/>
              </a:spcBef>
              <a:spcAft>
                <a:spcPts val="600"/>
              </a:spcAft>
            </a:pPr>
            <a:endParaRPr lang="en-US" sz="4200" dirty="0">
              <a:solidFill>
                <a:srgbClr val="FFFFFF"/>
              </a:solidFill>
              <a:latin typeface="+mj-lt"/>
              <a:ea typeface="+mj-ea"/>
              <a:cs typeface="+mj-cs"/>
            </a:endParaRPr>
          </a:p>
          <a:p>
            <a:pPr>
              <a:lnSpc>
                <a:spcPct val="90000"/>
              </a:lnSpc>
              <a:spcBef>
                <a:spcPct val="0"/>
              </a:spcBef>
              <a:spcAft>
                <a:spcPts val="600"/>
              </a:spcAft>
            </a:pPr>
            <a:r>
              <a:rPr lang="en-US" sz="4200" dirty="0" smtClean="0">
                <a:solidFill>
                  <a:srgbClr val="FFFFFF"/>
                </a:solidFill>
                <a:latin typeface="+mj-lt"/>
                <a:ea typeface="+mj-ea"/>
                <a:cs typeface="+mj-cs"/>
              </a:rPr>
              <a:t>More training videos will be cascaded throughout the year for you to disseminate to staff, they will be needs </a:t>
            </a:r>
            <a:r>
              <a:rPr lang="en-US" sz="4200" dirty="0" smtClean="0">
                <a:solidFill>
                  <a:srgbClr val="FFFFFF"/>
                </a:solidFill>
                <a:latin typeface="+mj-lt"/>
                <a:ea typeface="+mj-ea"/>
                <a:cs typeface="+mj-cs"/>
              </a:rPr>
              <a:t>based</a:t>
            </a:r>
          </a:p>
          <a:p>
            <a:pPr>
              <a:lnSpc>
                <a:spcPct val="90000"/>
              </a:lnSpc>
              <a:spcBef>
                <a:spcPct val="0"/>
              </a:spcBef>
              <a:spcAft>
                <a:spcPts val="600"/>
              </a:spcAft>
            </a:pPr>
            <a:endParaRPr lang="en-US" sz="4200" dirty="0">
              <a:solidFill>
                <a:srgbClr val="FFFFFF"/>
              </a:solidFill>
              <a:latin typeface="+mj-lt"/>
              <a:ea typeface="+mj-ea"/>
              <a:cs typeface="+mj-cs"/>
            </a:endParaRPr>
          </a:p>
          <a:p>
            <a:r>
              <a:rPr lang="en-GB" sz="4200" dirty="0"/>
              <a:t>PACE - </a:t>
            </a:r>
            <a:r>
              <a:rPr lang="en-GB" sz="4200" u="sng" dirty="0">
                <a:hlinkClick r:id="rId3"/>
              </a:rPr>
              <a:t>https://youtu.be/C07W7UicSkQ</a:t>
            </a:r>
            <a:endParaRPr lang="en-GB" sz="4200" dirty="0"/>
          </a:p>
          <a:p>
            <a:r>
              <a:rPr lang="en-GB" sz="4200" dirty="0"/>
              <a:t>TIPP skills </a:t>
            </a:r>
            <a:r>
              <a:rPr lang="en-GB" sz="4200" u="sng" dirty="0">
                <a:hlinkClick r:id="rId4"/>
              </a:rPr>
              <a:t>https://youtu.be/8UYSPjmmz8E</a:t>
            </a:r>
            <a:r>
              <a:rPr lang="en-GB" sz="4200" dirty="0"/>
              <a:t> </a:t>
            </a:r>
          </a:p>
          <a:p>
            <a:r>
              <a:rPr lang="en-GB" sz="4200" dirty="0"/>
              <a:t>Recognising &amp; managing anxiety </a:t>
            </a:r>
            <a:r>
              <a:rPr lang="en-GB" sz="4200" u="sng" dirty="0">
                <a:hlinkClick r:id="rId5"/>
              </a:rPr>
              <a:t>https://youtu.be/6qcW0QZsPAs</a:t>
            </a:r>
            <a:r>
              <a:rPr lang="en-GB" sz="4200" dirty="0"/>
              <a:t> </a:t>
            </a:r>
          </a:p>
          <a:p>
            <a:r>
              <a:rPr lang="en-GB" sz="4200" dirty="0"/>
              <a:t>Pebble meditation </a:t>
            </a:r>
            <a:r>
              <a:rPr lang="en-GB" sz="4200" u="sng" dirty="0">
                <a:hlinkClick r:id="rId6"/>
              </a:rPr>
              <a:t>https://youtu.be/9oCQ8HGEltE</a:t>
            </a:r>
            <a:r>
              <a:rPr lang="en-GB" sz="4200" dirty="0"/>
              <a:t>  </a:t>
            </a:r>
          </a:p>
          <a:p>
            <a:r>
              <a:rPr lang="en-GB" sz="4200" dirty="0"/>
              <a:t>Breathing – mini meditation </a:t>
            </a:r>
            <a:r>
              <a:rPr lang="en-GB" sz="4200" u="sng" dirty="0">
                <a:hlinkClick r:id="rId7"/>
              </a:rPr>
              <a:t>https://youtu.be/hOHLZEK7vVI</a:t>
            </a:r>
            <a:r>
              <a:rPr lang="en-GB" sz="4200" dirty="0"/>
              <a:t> </a:t>
            </a:r>
          </a:p>
          <a:p>
            <a:r>
              <a:rPr lang="en-GB" sz="4200" dirty="0" err="1"/>
              <a:t>Bodyscan</a:t>
            </a:r>
            <a:r>
              <a:rPr lang="en-GB" sz="4200" dirty="0"/>
              <a:t> – mini meditation </a:t>
            </a:r>
            <a:r>
              <a:rPr lang="en-GB" sz="4200" u="sng" dirty="0">
                <a:hlinkClick r:id="rId8"/>
              </a:rPr>
              <a:t>https://youtu.be/ItFuKV9ctAs</a:t>
            </a:r>
            <a:r>
              <a:rPr lang="en-GB" sz="4200" dirty="0"/>
              <a:t> </a:t>
            </a:r>
          </a:p>
          <a:p>
            <a:r>
              <a:rPr lang="en-GB" sz="4200" dirty="0"/>
              <a:t>Visualisation – mini meditation </a:t>
            </a:r>
            <a:r>
              <a:rPr lang="en-GB" sz="4200" u="sng" dirty="0">
                <a:hlinkClick r:id="rId9"/>
              </a:rPr>
              <a:t>https://youtu.be/YTvnhdOOWJE</a:t>
            </a:r>
            <a:endParaRPr lang="en-GB" sz="4200" dirty="0"/>
          </a:p>
          <a:p>
            <a:r>
              <a:rPr lang="en-GB" sz="4200" dirty="0"/>
              <a:t>BA – Behavioural activation - </a:t>
            </a:r>
            <a:r>
              <a:rPr lang="en-GB" sz="4200" u="sng" dirty="0">
                <a:hlinkClick r:id="rId10"/>
              </a:rPr>
              <a:t>https://youtu.be/atCSNw6PGDE</a:t>
            </a:r>
            <a:r>
              <a:rPr lang="en-GB" sz="4200" dirty="0"/>
              <a:t> </a:t>
            </a:r>
          </a:p>
          <a:p>
            <a:pPr>
              <a:lnSpc>
                <a:spcPct val="90000"/>
              </a:lnSpc>
              <a:spcBef>
                <a:spcPct val="0"/>
              </a:spcBef>
              <a:spcAft>
                <a:spcPts val="600"/>
              </a:spcAft>
            </a:pPr>
            <a:endParaRPr lang="en-US" sz="3300" dirty="0">
              <a:solidFill>
                <a:srgbClr val="FFFFFF"/>
              </a:solidFill>
              <a:latin typeface="+mj-lt"/>
              <a:ea typeface="+mj-ea"/>
              <a:cs typeface="+mj-cs"/>
            </a:endParaRPr>
          </a:p>
        </p:txBody>
      </p:sp>
      <p:sp>
        <p:nvSpPr>
          <p:cNvPr id="37" name="Isosceles Triangle 36">
            <a:extLst>
              <a:ext uri="{FF2B5EF4-FFF2-40B4-BE49-F238E27FC236}">
                <a16:creationId xmlns:a16="http://schemas.microsoft.com/office/drawing/2014/main" id="{9D2E8756-2465-473A-BA2A-2DB1D62247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0694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A761A44-A936-4382-8A16-7ED6A2903DD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59EE73-661E-48AA-A374-BF2B850F581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653EA91-5E43-427F-B0AB-1B8A496BC63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57571081-E136-40F9-B123-3A16F53BEB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73197C11-EFC2-4F71-BEFF-B7EE3EEFFB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074C7561-7217-4DBC-8C63-2BB8560D62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6EB4E4EC-EA7F-4A46-9AF5-7E3E4E543B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9048D13B-C50D-4EF9-AB6D-86713B7D43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8213FFC7-C869-40A9-8DBD-B311B342E7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029FB91-93F5-4D40-9014-8D5108951E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6022FD2-DE49-41E6-B3BF-B113018CA2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19" name="Straight Connector 18">
            <a:extLst>
              <a:ext uri="{FF2B5EF4-FFF2-40B4-BE49-F238E27FC236}">
                <a16:creationId xmlns:a16="http://schemas.microsoft.com/office/drawing/2014/main" id="{A57C1A16-B8AB-4D99-A195-A38F556A64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50" name="Straight Connector 20">
            <a:extLst>
              <a:ext uri="{FF2B5EF4-FFF2-40B4-BE49-F238E27FC236}">
                <a16:creationId xmlns:a16="http://schemas.microsoft.com/office/drawing/2014/main" id="{F8A9B20B-D1DD-4573-B5EC-55802951923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66D61E08-70C3-48D8-BEA0-787111DC30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FC55298F-0AE5-478E-AD2B-03C2614C5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id="{C180E4EA-0B63-4779-A895-7E90E71088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CEE01D9D-3DE8-4EED-B0D3-8F3C79CC76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89AF5CE9-607F-43F4-8983-DCD6DA4051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6EEA2DBD-9E1E-4521-8C01-F32AD18A89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id="{15BBD2C1-BA9B-46A9-A27A-33498B1692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 name="Diagram 1"/>
          <p:cNvGraphicFramePr/>
          <p:nvPr>
            <p:extLst>
              <p:ext uri="{D42A27DB-BD31-4B8C-83A1-F6EECF244321}">
                <p14:modId xmlns:p14="http://schemas.microsoft.com/office/powerpoint/2010/main" val="312515184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383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7250027"/>
              </p:ext>
            </p:extLst>
          </p:nvPr>
        </p:nvGraphicFramePr>
        <p:xfrm>
          <a:off x="1377109" y="132203"/>
          <a:ext cx="7260115" cy="6400800"/>
        </p:xfrm>
        <a:graphic>
          <a:graphicData uri="http://schemas.openxmlformats.org/drawingml/2006/table">
            <a:tbl>
              <a:tblPr firstRow="1" firstCol="1" lastRow="1" lastCol="1" bandRow="1" bandCol="1">
                <a:tableStyleId>{5C22544A-7EE6-4342-B048-85BDC9FD1C3A}</a:tableStyleId>
              </a:tblPr>
              <a:tblGrid>
                <a:gridCol w="1964555">
                  <a:extLst>
                    <a:ext uri="{9D8B030D-6E8A-4147-A177-3AD203B41FA5}">
                      <a16:colId xmlns:a16="http://schemas.microsoft.com/office/drawing/2014/main" val="3107128777"/>
                    </a:ext>
                  </a:extLst>
                </a:gridCol>
                <a:gridCol w="2647780">
                  <a:extLst>
                    <a:ext uri="{9D8B030D-6E8A-4147-A177-3AD203B41FA5}">
                      <a16:colId xmlns:a16="http://schemas.microsoft.com/office/drawing/2014/main" val="873053872"/>
                    </a:ext>
                  </a:extLst>
                </a:gridCol>
                <a:gridCol w="2647780">
                  <a:extLst>
                    <a:ext uri="{9D8B030D-6E8A-4147-A177-3AD203B41FA5}">
                      <a16:colId xmlns:a16="http://schemas.microsoft.com/office/drawing/2014/main" val="1887272990"/>
                    </a:ext>
                  </a:extLst>
                </a:gridCol>
              </a:tblGrid>
              <a:tr h="855389">
                <a:tc>
                  <a:txBody>
                    <a:bodyPr/>
                    <a:lstStyle/>
                    <a:p>
                      <a:pPr marL="53975" marR="444500">
                        <a:lnSpc>
                          <a:spcPts val="1500"/>
                        </a:lnSpc>
                        <a:spcBef>
                          <a:spcPts val="40"/>
                        </a:spcBef>
                        <a:spcAft>
                          <a:spcPts val="0"/>
                        </a:spcAft>
                      </a:pPr>
                      <a:r>
                        <a:rPr lang="en-US" sz="1400">
                          <a:solidFill>
                            <a:schemeClr val="tx1"/>
                          </a:solidFill>
                          <a:effectLst/>
                        </a:rPr>
                        <a:t>5 Key Principles of Recovery</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marL="50165" marR="5080">
                        <a:lnSpc>
                          <a:spcPts val="1500"/>
                        </a:lnSpc>
                        <a:spcBef>
                          <a:spcPts val="40"/>
                        </a:spcBef>
                        <a:spcAft>
                          <a:spcPts val="0"/>
                        </a:spcAft>
                      </a:pPr>
                      <a:r>
                        <a:rPr lang="en-US" sz="1400">
                          <a:solidFill>
                            <a:schemeClr val="tx1"/>
                          </a:solidFill>
                          <a:effectLst/>
                        </a:rPr>
                        <a:t>What is already working/strengths to build on?</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marL="50165" marR="396240">
                        <a:lnSpc>
                          <a:spcPts val="1500"/>
                        </a:lnSpc>
                        <a:spcBef>
                          <a:spcPts val="40"/>
                        </a:spcBef>
                        <a:spcAft>
                          <a:spcPts val="0"/>
                        </a:spcAft>
                      </a:pPr>
                      <a:r>
                        <a:rPr lang="en-US" sz="1400">
                          <a:solidFill>
                            <a:schemeClr val="tx1"/>
                          </a:solidFill>
                          <a:effectLst/>
                        </a:rPr>
                        <a:t>What else needs to happen? What/who/when?</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1248498431"/>
                  </a:ext>
                </a:extLst>
              </a:tr>
              <a:tr h="1104131">
                <a:tc>
                  <a:txBody>
                    <a:bodyPr/>
                    <a:lstStyle/>
                    <a:p>
                      <a:pPr marL="50800">
                        <a:lnSpc>
                          <a:spcPct val="110000"/>
                        </a:lnSpc>
                        <a:spcBef>
                          <a:spcPts val="30"/>
                        </a:spcBef>
                        <a:spcAft>
                          <a:spcPts val="0"/>
                        </a:spcAft>
                      </a:pPr>
                      <a:r>
                        <a:rPr lang="en-US" sz="1400">
                          <a:solidFill>
                            <a:schemeClr val="tx1"/>
                          </a:solidFill>
                          <a:effectLst/>
                        </a:rPr>
                        <a:t>Put emotional wellbeing first – for everyone</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a:solidFill>
                            <a:schemeClr val="tx1"/>
                          </a:solidFill>
                          <a:effectLst/>
                        </a:rPr>
                        <a:t> </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dirty="0">
                          <a:solidFill>
                            <a:schemeClr val="tx1"/>
                          </a:solidFill>
                          <a:effectLst/>
                        </a:rPr>
                        <a:t> </a:t>
                      </a:r>
                      <a:endParaRPr lang="en-GB"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2491086653"/>
                  </a:ext>
                </a:extLst>
              </a:tr>
              <a:tr h="1110320">
                <a:tc>
                  <a:txBody>
                    <a:bodyPr/>
                    <a:lstStyle/>
                    <a:p>
                      <a:pPr marL="50800" marR="146050">
                        <a:lnSpc>
                          <a:spcPct val="110000"/>
                        </a:lnSpc>
                        <a:spcBef>
                          <a:spcPts val="80"/>
                        </a:spcBef>
                        <a:spcAft>
                          <a:spcPts val="0"/>
                        </a:spcAft>
                      </a:pPr>
                      <a:r>
                        <a:rPr lang="en-US" sz="1400">
                          <a:solidFill>
                            <a:schemeClr val="tx1"/>
                          </a:solidFill>
                          <a:effectLst/>
                        </a:rPr>
                        <a:t>Place relationships front and centre</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a:solidFill>
                            <a:schemeClr val="tx1"/>
                          </a:solidFill>
                          <a:effectLst/>
                        </a:rPr>
                        <a:t> </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a:solidFill>
                            <a:schemeClr val="tx1"/>
                          </a:solidFill>
                          <a:effectLst/>
                        </a:rPr>
                        <a:t> </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967670218"/>
                  </a:ext>
                </a:extLst>
              </a:tr>
              <a:tr h="1110320">
                <a:tc>
                  <a:txBody>
                    <a:bodyPr/>
                    <a:lstStyle/>
                    <a:p>
                      <a:pPr marL="50800">
                        <a:lnSpc>
                          <a:spcPct val="110000"/>
                        </a:lnSpc>
                        <a:spcBef>
                          <a:spcPts val="80"/>
                        </a:spcBef>
                        <a:spcAft>
                          <a:spcPts val="0"/>
                        </a:spcAft>
                      </a:pPr>
                      <a:r>
                        <a:rPr lang="en-US" sz="1400">
                          <a:solidFill>
                            <a:schemeClr val="tx1"/>
                          </a:solidFill>
                          <a:effectLst/>
                        </a:rPr>
                        <a:t>Reaffirm safety and routines</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a:solidFill>
                            <a:schemeClr val="tx1"/>
                          </a:solidFill>
                          <a:effectLst/>
                        </a:rPr>
                        <a:t> </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a:solidFill>
                            <a:schemeClr val="tx1"/>
                          </a:solidFill>
                          <a:effectLst/>
                        </a:rPr>
                        <a:t> </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898173200"/>
                  </a:ext>
                </a:extLst>
              </a:tr>
              <a:tr h="1110320">
                <a:tc>
                  <a:txBody>
                    <a:bodyPr/>
                    <a:lstStyle/>
                    <a:p>
                      <a:pPr marL="50800">
                        <a:lnSpc>
                          <a:spcPct val="110000"/>
                        </a:lnSpc>
                        <a:spcBef>
                          <a:spcPts val="80"/>
                        </a:spcBef>
                        <a:spcAft>
                          <a:spcPts val="0"/>
                        </a:spcAft>
                      </a:pPr>
                      <a:r>
                        <a:rPr lang="en-US" sz="1400">
                          <a:solidFill>
                            <a:schemeClr val="tx1"/>
                          </a:solidFill>
                          <a:effectLst/>
                        </a:rPr>
                        <a:t>Reaffirm school’s strengths and core values</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dirty="0">
                          <a:solidFill>
                            <a:schemeClr val="tx1"/>
                          </a:solidFill>
                          <a:effectLst/>
                        </a:rPr>
                        <a:t> </a:t>
                      </a:r>
                      <a:endParaRPr lang="en-GB"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a:solidFill>
                            <a:schemeClr val="tx1"/>
                          </a:solidFill>
                          <a:effectLst/>
                        </a:rPr>
                        <a:t> </a:t>
                      </a:r>
                      <a:endParaRPr lang="en-GB" sz="140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1722911763"/>
                  </a:ext>
                </a:extLst>
              </a:tr>
              <a:tr h="1110320">
                <a:tc>
                  <a:txBody>
                    <a:bodyPr/>
                    <a:lstStyle/>
                    <a:p>
                      <a:pPr marL="50800">
                        <a:lnSpc>
                          <a:spcPct val="110000"/>
                        </a:lnSpc>
                        <a:spcBef>
                          <a:spcPts val="80"/>
                        </a:spcBef>
                        <a:spcAft>
                          <a:spcPts val="0"/>
                        </a:spcAft>
                      </a:pPr>
                      <a:r>
                        <a:rPr lang="en-US" sz="1400" dirty="0">
                          <a:solidFill>
                            <a:schemeClr val="tx1"/>
                          </a:solidFill>
                          <a:effectLst/>
                        </a:rPr>
                        <a:t>Acknowledge loss change and bereavement</a:t>
                      </a:r>
                      <a:endParaRPr lang="en-GB"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dirty="0">
                          <a:solidFill>
                            <a:schemeClr val="tx1"/>
                          </a:solidFill>
                          <a:effectLst/>
                        </a:rPr>
                        <a:t> </a:t>
                      </a:r>
                      <a:endParaRPr lang="en-GB"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400" dirty="0">
                          <a:solidFill>
                            <a:schemeClr val="tx1"/>
                          </a:solidFill>
                          <a:effectLst/>
                        </a:rPr>
                        <a:t> </a:t>
                      </a:r>
                      <a:endParaRPr lang="en-GB" sz="14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682931681"/>
                  </a:ext>
                </a:extLst>
              </a:tr>
            </a:tbl>
          </a:graphicData>
        </a:graphic>
      </p:graphicFrame>
    </p:spTree>
    <p:extLst>
      <p:ext uri="{BB962C8B-B14F-4D97-AF65-F5344CB8AC3E}">
        <p14:creationId xmlns:p14="http://schemas.microsoft.com/office/powerpoint/2010/main" val="23528491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5129802"/>
              </p:ext>
            </p:extLst>
          </p:nvPr>
        </p:nvGraphicFramePr>
        <p:xfrm>
          <a:off x="2049138" y="363558"/>
          <a:ext cx="7017744" cy="6262058"/>
        </p:xfrm>
        <a:graphic>
          <a:graphicData uri="http://schemas.openxmlformats.org/drawingml/2006/table">
            <a:tbl>
              <a:tblPr firstRow="1" firstCol="1" lastRow="1" lastCol="1" bandRow="1" bandCol="1">
                <a:tableStyleId>{5C22544A-7EE6-4342-B048-85BDC9FD1C3A}</a:tableStyleId>
              </a:tblPr>
              <a:tblGrid>
                <a:gridCol w="2339248">
                  <a:extLst>
                    <a:ext uri="{9D8B030D-6E8A-4147-A177-3AD203B41FA5}">
                      <a16:colId xmlns:a16="http://schemas.microsoft.com/office/drawing/2014/main" val="3930780219"/>
                    </a:ext>
                  </a:extLst>
                </a:gridCol>
                <a:gridCol w="2339248">
                  <a:extLst>
                    <a:ext uri="{9D8B030D-6E8A-4147-A177-3AD203B41FA5}">
                      <a16:colId xmlns:a16="http://schemas.microsoft.com/office/drawing/2014/main" val="2175556875"/>
                    </a:ext>
                  </a:extLst>
                </a:gridCol>
                <a:gridCol w="2339248">
                  <a:extLst>
                    <a:ext uri="{9D8B030D-6E8A-4147-A177-3AD203B41FA5}">
                      <a16:colId xmlns:a16="http://schemas.microsoft.com/office/drawing/2014/main" val="1043906739"/>
                    </a:ext>
                  </a:extLst>
                </a:gridCol>
              </a:tblGrid>
              <a:tr h="507315">
                <a:tc gridSpan="3">
                  <a:txBody>
                    <a:bodyPr/>
                    <a:lstStyle/>
                    <a:p>
                      <a:pPr marL="2433955" marR="2427605" algn="ctr">
                        <a:spcBef>
                          <a:spcPts val="155"/>
                        </a:spcBef>
                        <a:spcAft>
                          <a:spcPts val="0"/>
                        </a:spcAft>
                      </a:pPr>
                      <a:r>
                        <a:rPr lang="en-GB" sz="1600" dirty="0" smtClean="0">
                          <a:effectLst/>
                          <a:latin typeface="+mn-lt"/>
                          <a:ea typeface="Century Gothic" panose="020B0502020202020204" pitchFamily="34" charset="0"/>
                          <a:cs typeface="Century Gothic" panose="020B0502020202020204" pitchFamily="34" charset="0"/>
                        </a:rPr>
                        <a:t>Targeted</a:t>
                      </a:r>
                      <a:r>
                        <a:rPr lang="en-GB" sz="1600" baseline="0" dirty="0" smtClean="0">
                          <a:effectLst/>
                          <a:latin typeface="+mn-lt"/>
                          <a:ea typeface="Century Gothic" panose="020B0502020202020204" pitchFamily="34" charset="0"/>
                          <a:cs typeface="Century Gothic" panose="020B0502020202020204" pitchFamily="34" charset="0"/>
                        </a:rPr>
                        <a:t> Groups support plan</a:t>
                      </a:r>
                      <a:endParaRPr lang="en-GB" sz="1600" dirty="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39557087"/>
                  </a:ext>
                </a:extLst>
              </a:tr>
              <a:tr h="875304">
                <a:tc>
                  <a:txBody>
                    <a:bodyPr/>
                    <a:lstStyle/>
                    <a:p>
                      <a:pPr marL="50800">
                        <a:spcBef>
                          <a:spcPts val="105"/>
                        </a:spcBef>
                        <a:spcAft>
                          <a:spcPts val="0"/>
                        </a:spcAft>
                      </a:pPr>
                      <a:endParaRPr lang="en-US" sz="1600" dirty="0" smtClean="0">
                        <a:solidFill>
                          <a:schemeClr val="tx1"/>
                        </a:solidFill>
                        <a:effectLst/>
                        <a:latin typeface="+mn-lt"/>
                      </a:endParaRPr>
                    </a:p>
                    <a:p>
                      <a:pPr marL="50800">
                        <a:spcBef>
                          <a:spcPts val="105"/>
                        </a:spcBef>
                        <a:spcAft>
                          <a:spcPts val="0"/>
                        </a:spcAft>
                      </a:pPr>
                      <a:r>
                        <a:rPr lang="en-US" sz="1600" dirty="0" smtClean="0">
                          <a:solidFill>
                            <a:schemeClr val="tx1"/>
                          </a:solidFill>
                          <a:effectLst/>
                          <a:latin typeface="+mn-lt"/>
                        </a:rPr>
                        <a:t>Who </a:t>
                      </a:r>
                      <a:r>
                        <a:rPr lang="en-US" sz="1600" dirty="0">
                          <a:solidFill>
                            <a:schemeClr val="tx1"/>
                          </a:solidFill>
                          <a:effectLst/>
                          <a:latin typeface="+mn-lt"/>
                        </a:rPr>
                        <a:t>are our targeted groups?</a:t>
                      </a:r>
                      <a:endParaRPr lang="en-GB" sz="1600" dirty="0">
                        <a:solidFill>
                          <a:schemeClr val="tx1"/>
                        </a:solidFill>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marL="50800" marR="391795">
                        <a:lnSpc>
                          <a:spcPts val="1500"/>
                        </a:lnSpc>
                        <a:spcBef>
                          <a:spcPts val="15"/>
                        </a:spcBef>
                        <a:spcAft>
                          <a:spcPts val="0"/>
                        </a:spcAft>
                      </a:pPr>
                      <a:endParaRPr lang="en-US" sz="1600" dirty="0" smtClean="0">
                        <a:solidFill>
                          <a:schemeClr val="tx1"/>
                        </a:solidFill>
                        <a:effectLst/>
                        <a:latin typeface="+mn-lt"/>
                      </a:endParaRPr>
                    </a:p>
                    <a:p>
                      <a:pPr marL="50800" marR="391795">
                        <a:lnSpc>
                          <a:spcPts val="1500"/>
                        </a:lnSpc>
                        <a:spcBef>
                          <a:spcPts val="15"/>
                        </a:spcBef>
                        <a:spcAft>
                          <a:spcPts val="0"/>
                        </a:spcAft>
                      </a:pPr>
                      <a:r>
                        <a:rPr lang="en-US" sz="1600" dirty="0" smtClean="0">
                          <a:solidFill>
                            <a:schemeClr val="tx1"/>
                          </a:solidFill>
                          <a:effectLst/>
                          <a:latin typeface="+mn-lt"/>
                        </a:rPr>
                        <a:t>What </a:t>
                      </a:r>
                      <a:r>
                        <a:rPr lang="en-US" sz="1600" dirty="0">
                          <a:solidFill>
                            <a:schemeClr val="tx1"/>
                          </a:solidFill>
                          <a:effectLst/>
                          <a:latin typeface="+mn-lt"/>
                        </a:rPr>
                        <a:t>is already </a:t>
                      </a:r>
                      <a:r>
                        <a:rPr lang="en-US" sz="1600" spc="-15" dirty="0">
                          <a:solidFill>
                            <a:schemeClr val="tx1"/>
                          </a:solidFill>
                          <a:effectLst/>
                          <a:latin typeface="+mn-lt"/>
                        </a:rPr>
                        <a:t>working/ </a:t>
                      </a:r>
                      <a:r>
                        <a:rPr lang="en-US" sz="1600" dirty="0">
                          <a:solidFill>
                            <a:schemeClr val="tx1"/>
                          </a:solidFill>
                          <a:effectLst/>
                          <a:latin typeface="+mn-lt"/>
                        </a:rPr>
                        <a:t>strengths to build on?</a:t>
                      </a:r>
                      <a:endParaRPr lang="en-GB" sz="1600" dirty="0">
                        <a:solidFill>
                          <a:schemeClr val="tx1"/>
                        </a:solidFill>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marL="50800" marR="194310">
                        <a:lnSpc>
                          <a:spcPts val="1500"/>
                        </a:lnSpc>
                        <a:spcBef>
                          <a:spcPts val="15"/>
                        </a:spcBef>
                        <a:spcAft>
                          <a:spcPts val="0"/>
                        </a:spcAft>
                      </a:pPr>
                      <a:endParaRPr lang="en-US" sz="1600" dirty="0" smtClean="0">
                        <a:solidFill>
                          <a:schemeClr val="tx1"/>
                        </a:solidFill>
                        <a:effectLst/>
                        <a:latin typeface="+mn-lt"/>
                      </a:endParaRPr>
                    </a:p>
                    <a:p>
                      <a:pPr marL="50800" marR="194310">
                        <a:lnSpc>
                          <a:spcPts val="1500"/>
                        </a:lnSpc>
                        <a:spcBef>
                          <a:spcPts val="15"/>
                        </a:spcBef>
                        <a:spcAft>
                          <a:spcPts val="0"/>
                        </a:spcAft>
                      </a:pPr>
                      <a:r>
                        <a:rPr lang="en-US" sz="1600" dirty="0" smtClean="0">
                          <a:solidFill>
                            <a:schemeClr val="tx1"/>
                          </a:solidFill>
                          <a:effectLst/>
                          <a:latin typeface="+mn-lt"/>
                        </a:rPr>
                        <a:t>What </a:t>
                      </a:r>
                      <a:r>
                        <a:rPr lang="en-US" sz="1600" dirty="0">
                          <a:solidFill>
                            <a:schemeClr val="tx1"/>
                          </a:solidFill>
                          <a:effectLst/>
                          <a:latin typeface="+mn-lt"/>
                        </a:rPr>
                        <a:t>else needs to happen? What/who/when?</a:t>
                      </a:r>
                      <a:endParaRPr lang="en-GB" sz="1600" dirty="0">
                        <a:solidFill>
                          <a:schemeClr val="tx1"/>
                        </a:solidFill>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2716735952"/>
                  </a:ext>
                </a:extLst>
              </a:tr>
              <a:tr h="1628951">
                <a:tc>
                  <a:txBody>
                    <a:bodyPr/>
                    <a:lstStyle/>
                    <a:p>
                      <a:pPr>
                        <a:spcAft>
                          <a:spcPts val="0"/>
                        </a:spcAft>
                      </a:pPr>
                      <a:r>
                        <a:rPr lang="en-US" sz="1600">
                          <a:effectLst/>
                          <a:latin typeface="+mn-lt"/>
                        </a:rPr>
                        <a:t> </a:t>
                      </a:r>
                      <a:endParaRPr lang="en-GB" sz="160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600">
                          <a:effectLst/>
                          <a:latin typeface="+mn-lt"/>
                        </a:rPr>
                        <a:t> </a:t>
                      </a:r>
                      <a:endParaRPr lang="en-GB" sz="160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600">
                          <a:effectLst/>
                          <a:latin typeface="+mn-lt"/>
                        </a:rPr>
                        <a:t> </a:t>
                      </a:r>
                      <a:endParaRPr lang="en-GB" sz="160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715126144"/>
                  </a:ext>
                </a:extLst>
              </a:tr>
              <a:tr h="1625244">
                <a:tc>
                  <a:txBody>
                    <a:bodyPr/>
                    <a:lstStyle/>
                    <a:p>
                      <a:pPr>
                        <a:spcAft>
                          <a:spcPts val="0"/>
                        </a:spcAft>
                      </a:pPr>
                      <a:r>
                        <a:rPr lang="en-US" sz="1600">
                          <a:effectLst/>
                          <a:latin typeface="+mn-lt"/>
                        </a:rPr>
                        <a:t> </a:t>
                      </a:r>
                      <a:endParaRPr lang="en-GB" sz="160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600">
                          <a:effectLst/>
                          <a:latin typeface="+mn-lt"/>
                        </a:rPr>
                        <a:t> </a:t>
                      </a:r>
                      <a:endParaRPr lang="en-GB" sz="160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600">
                          <a:effectLst/>
                          <a:latin typeface="+mn-lt"/>
                        </a:rPr>
                        <a:t> </a:t>
                      </a:r>
                      <a:endParaRPr lang="en-GB" sz="160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3146089216"/>
                  </a:ext>
                </a:extLst>
              </a:tr>
              <a:tr h="1625244">
                <a:tc>
                  <a:txBody>
                    <a:bodyPr/>
                    <a:lstStyle/>
                    <a:p>
                      <a:pPr>
                        <a:spcAft>
                          <a:spcPts val="0"/>
                        </a:spcAft>
                      </a:pPr>
                      <a:r>
                        <a:rPr lang="en-US" sz="1600">
                          <a:effectLst/>
                          <a:latin typeface="+mn-lt"/>
                        </a:rPr>
                        <a:t> </a:t>
                      </a:r>
                      <a:endParaRPr lang="en-GB" sz="160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600">
                          <a:effectLst/>
                          <a:latin typeface="+mn-lt"/>
                        </a:rPr>
                        <a:t> </a:t>
                      </a:r>
                      <a:endParaRPr lang="en-GB" sz="160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tc>
                  <a:txBody>
                    <a:bodyPr/>
                    <a:lstStyle/>
                    <a:p>
                      <a:pPr>
                        <a:spcAft>
                          <a:spcPts val="0"/>
                        </a:spcAft>
                      </a:pPr>
                      <a:r>
                        <a:rPr lang="en-US" sz="1600" dirty="0">
                          <a:effectLst/>
                          <a:latin typeface="+mn-lt"/>
                        </a:rPr>
                        <a:t> </a:t>
                      </a:r>
                      <a:endParaRPr lang="en-GB" sz="1600" dirty="0">
                        <a:effectLst/>
                        <a:latin typeface="+mn-lt"/>
                        <a:ea typeface="Century Gothic" panose="020B0502020202020204" pitchFamily="34" charset="0"/>
                        <a:cs typeface="Century Gothic" panose="020B0502020202020204" pitchFamily="34" charset="0"/>
                      </a:endParaRPr>
                    </a:p>
                  </a:txBody>
                  <a:tcPr marL="0" marR="0" marT="0" marB="0">
                    <a:solidFill>
                      <a:schemeClr val="tx1">
                        <a:lumMod val="50000"/>
                      </a:schemeClr>
                    </a:solidFill>
                  </a:tcPr>
                </a:tc>
                <a:extLst>
                  <a:ext uri="{0D108BD9-81ED-4DB2-BD59-A6C34878D82A}">
                    <a16:rowId xmlns:a16="http://schemas.microsoft.com/office/drawing/2014/main" val="719718778"/>
                  </a:ext>
                </a:extLst>
              </a:tr>
            </a:tbl>
          </a:graphicData>
        </a:graphic>
      </p:graphicFrame>
    </p:spTree>
    <p:extLst>
      <p:ext uri="{BB962C8B-B14F-4D97-AF65-F5344CB8AC3E}">
        <p14:creationId xmlns:p14="http://schemas.microsoft.com/office/powerpoint/2010/main" val="1585374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2DFFD676-38BB-46E4-B2E8-4BA404C0B25E}"/>
              </a:ext>
            </a:extLst>
          </p:cNvPr>
          <p:cNvGraphicFramePr/>
          <p:nvPr>
            <p:extLst>
              <p:ext uri="{D42A27DB-BD31-4B8C-83A1-F6EECF244321}">
                <p14:modId xmlns:p14="http://schemas.microsoft.com/office/powerpoint/2010/main" val="3825409075"/>
              </p:ext>
            </p:extLst>
          </p:nvPr>
        </p:nvGraphicFramePr>
        <p:xfrm>
          <a:off x="837280" y="782198"/>
          <a:ext cx="10972801" cy="5232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063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83358A4B-E999-48D5-9729-7CFD0D6CD23D}"/>
              </a:ext>
            </a:extLst>
          </p:cNvPr>
          <p:cNvGraphicFramePr/>
          <p:nvPr>
            <p:extLst>
              <p:ext uri="{D42A27DB-BD31-4B8C-83A1-F6EECF244321}">
                <p14:modId xmlns:p14="http://schemas.microsoft.com/office/powerpoint/2010/main" val="540874763"/>
              </p:ext>
            </p:extLst>
          </p:nvPr>
        </p:nvGraphicFramePr>
        <p:xfrm>
          <a:off x="517793" y="528810"/>
          <a:ext cx="11127036" cy="674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0614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5844" y="1317356"/>
            <a:ext cx="7718156" cy="2862322"/>
          </a:xfrm>
          <a:prstGeom prst="rect">
            <a:avLst/>
          </a:prstGeom>
        </p:spPr>
        <p:txBody>
          <a:bodyPr wrap="square">
            <a:spAutoFit/>
          </a:bodyPr>
          <a:lstStyle/>
          <a:p>
            <a:r>
              <a:rPr lang="en-GB" dirty="0">
                <a:hlinkClick r:id="rId2"/>
              </a:rPr>
              <a:t>https://</a:t>
            </a:r>
            <a:r>
              <a:rPr lang="en-GB" dirty="0" smtClean="0">
                <a:hlinkClick r:id="rId2"/>
              </a:rPr>
              <a:t>forms.office.com/Pages/ResponsePage.aspx?id=vRE2qqwTrEeCBwD7nqRO3thpDwz2x4RDr6hSPmZ7Ze5UREYyNk9NTzA5SEs4M1pSMzVRSURFNVc1TC4u</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Parent survey-am looking for schools to volunteer this please!</a:t>
            </a:r>
            <a:endParaRPr lang="en-GB" dirty="0"/>
          </a:p>
        </p:txBody>
      </p:sp>
    </p:spTree>
    <p:extLst>
      <p:ext uri="{BB962C8B-B14F-4D97-AF65-F5344CB8AC3E}">
        <p14:creationId xmlns:p14="http://schemas.microsoft.com/office/powerpoint/2010/main" val="25051086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7">
            <a:extLst>
              <a:ext uri="{FF2B5EF4-FFF2-40B4-BE49-F238E27FC236}">
                <a16:creationId xmlns:a16="http://schemas.microsoft.com/office/drawing/2014/main" id="{D5FD13B3-3F58-4777-997E-5447AA079DE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FE7BD20-6D81-4370-9DB7-04C9B4E9FC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08F0ECF-D673-4442-A82C-CDA64905A9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AF8E598-80EA-41AD-A0F3-9543D601A0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C7D6F9C-7670-4ACC-ACE1-A6BD24F5CF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FF420142-D3AA-46D3-A3A5-250686CD7A8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51037D6-83DE-41D6-9103-84ABD0FEEB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FCAED6F3-E1FA-489A-A2B1-E97972EB477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AA247423-55F2-4D5D-806A-BE33BE6B198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B2FE1F39-B712-4260-8DA6-3B6A941028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259AF7F-DAB9-4EE7-BBEF-7B961E5CF3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p:cNvSpPr txBox="1"/>
          <p:nvPr/>
        </p:nvSpPr>
        <p:spPr>
          <a:xfrm>
            <a:off x="5209563" y="2160589"/>
            <a:ext cx="4064439"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2400" dirty="0">
                <a:solidFill>
                  <a:schemeClr val="tx1">
                    <a:lumMod val="75000"/>
                    <a:lumOff val="25000"/>
                  </a:schemeClr>
                </a:solidFill>
              </a:rPr>
              <a:t>Scoping the needs of your students (secondary)</a:t>
            </a: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2400" dirty="0">
              <a:solidFill>
                <a:schemeClr val="tx1">
                  <a:lumMod val="75000"/>
                  <a:lumOff val="25000"/>
                </a:schemeClr>
              </a:solidFill>
            </a:endParaRPr>
          </a:p>
          <a:p>
            <a:pPr>
              <a:spcBef>
                <a:spcPts val="1000"/>
              </a:spcBef>
              <a:buClr>
                <a:schemeClr val="accent1"/>
              </a:buClr>
              <a:buSzPct val="80000"/>
            </a:pPr>
            <a:r>
              <a:rPr lang="en-US" dirty="0">
                <a:solidFill>
                  <a:schemeClr val="tx1">
                    <a:lumMod val="75000"/>
                    <a:lumOff val="25000"/>
                  </a:schemeClr>
                </a:solidFill>
                <a:hlinkClick r:id="rId2"/>
              </a:rPr>
              <a:t>https://</a:t>
            </a:r>
            <a:r>
              <a:rPr lang="en-US" dirty="0" smtClean="0">
                <a:solidFill>
                  <a:schemeClr val="tx1">
                    <a:lumMod val="75000"/>
                    <a:lumOff val="25000"/>
                  </a:schemeClr>
                </a:solidFill>
                <a:hlinkClick r:id="rId2"/>
              </a:rPr>
              <a:t>forms.office.com/Pages/ShareFormPage.aspx?id=vRE2qqwTrEeCBwD7nqRO3thpDwz2x4RDr6hSPmZ7Ze5UOVRLWVc2SFpQODdDQjFEUjBUSzJBRkQxTC4u&amp;sharetoken=zC27gBO7JoiaKLSm55NJ</a:t>
            </a:r>
            <a:endParaRPr lang="en-US" dirty="0" smtClean="0">
              <a:solidFill>
                <a:schemeClr val="tx1">
                  <a:lumMod val="75000"/>
                  <a:lumOff val="25000"/>
                </a:schemeClr>
              </a:solidFill>
            </a:endParaRPr>
          </a:p>
          <a:p>
            <a:pPr>
              <a:spcBef>
                <a:spcPts val="1000"/>
              </a:spcBef>
              <a:buClr>
                <a:schemeClr val="accent1"/>
              </a:buClr>
              <a:buSzPct val="80000"/>
            </a:pPr>
            <a:endParaRPr lang="en-US" dirty="0">
              <a:solidFill>
                <a:schemeClr val="tx1">
                  <a:lumMod val="75000"/>
                  <a:lumOff val="25000"/>
                </a:schemeClr>
              </a:solidFill>
            </a:endParaRPr>
          </a:p>
        </p:txBody>
      </p:sp>
      <p:pic>
        <p:nvPicPr>
          <p:cNvPr id="36" name="Picture 3">
            <a:extLst>
              <a:ext uri="{FF2B5EF4-FFF2-40B4-BE49-F238E27FC236}">
                <a16:creationId xmlns:a16="http://schemas.microsoft.com/office/drawing/2014/main" id="{C7E5F838-38D5-491E-A8C4-D184FD7B3C70}"/>
              </a:ext>
            </a:extLst>
          </p:cNvPr>
          <p:cNvPicPr>
            <a:picLocks noChangeAspect="1"/>
          </p:cNvPicPr>
          <p:nvPr/>
        </p:nvPicPr>
        <p:blipFill rotWithShape="1">
          <a:blip r:embed="rId3"/>
          <a:srcRect l="11276" r="36608"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7" name="Isosceles Triangle 19">
            <a:extLst>
              <a:ext uri="{FF2B5EF4-FFF2-40B4-BE49-F238E27FC236}">
                <a16:creationId xmlns:a16="http://schemas.microsoft.com/office/drawing/2014/main" id="{3BCB5F6A-9EB0-40B0-9D13-3023E9A205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11871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501" y="484742"/>
            <a:ext cx="10377889" cy="6186309"/>
          </a:xfrm>
          <a:prstGeom prst="rect">
            <a:avLst/>
          </a:prstGeom>
          <a:noFill/>
        </p:spPr>
        <p:txBody>
          <a:bodyPr wrap="square" rtlCol="0">
            <a:spAutoFit/>
          </a:bodyPr>
          <a:lstStyle/>
          <a:p>
            <a:r>
              <a:rPr lang="en-GB" sz="3600" dirty="0"/>
              <a:t>Dates for your next support </a:t>
            </a:r>
            <a:r>
              <a:rPr lang="en-GB" sz="3600" dirty="0" smtClean="0"/>
              <a:t>sessions-(check </a:t>
            </a:r>
            <a:r>
              <a:rPr lang="en-GB" sz="3600" dirty="0"/>
              <a:t>in, needs and </a:t>
            </a:r>
            <a:r>
              <a:rPr lang="en-GB" sz="3600" dirty="0" smtClean="0"/>
              <a:t>Q&amp;A): </a:t>
            </a:r>
            <a:endParaRPr lang="en-GB" sz="3600" dirty="0"/>
          </a:p>
          <a:p>
            <a:r>
              <a:rPr lang="en-GB" sz="5400" dirty="0"/>
              <a:t>November 18</a:t>
            </a:r>
            <a:r>
              <a:rPr lang="en-GB" sz="5400" baseline="30000" dirty="0"/>
              <a:t>th</a:t>
            </a:r>
            <a:r>
              <a:rPr lang="en-GB" sz="5400" dirty="0"/>
              <a:t> 3.30pm-5pm</a:t>
            </a:r>
          </a:p>
          <a:p>
            <a:r>
              <a:rPr lang="en-GB" sz="5400" dirty="0"/>
              <a:t>December 15</a:t>
            </a:r>
            <a:r>
              <a:rPr lang="en-GB" sz="5400" baseline="30000" dirty="0"/>
              <a:t>th</a:t>
            </a:r>
            <a:r>
              <a:rPr lang="en-GB" sz="5400" dirty="0"/>
              <a:t> 3.30pm-5pm</a:t>
            </a:r>
          </a:p>
          <a:p>
            <a:r>
              <a:rPr lang="en-GB" sz="5400" dirty="0"/>
              <a:t>January 14</a:t>
            </a:r>
            <a:r>
              <a:rPr lang="en-GB" sz="5400" baseline="30000" dirty="0"/>
              <a:t>th</a:t>
            </a:r>
            <a:r>
              <a:rPr lang="en-GB" sz="5400" dirty="0"/>
              <a:t> 3.30pm-5pm</a:t>
            </a:r>
          </a:p>
          <a:p>
            <a:r>
              <a:rPr lang="en-GB" sz="5400" dirty="0"/>
              <a:t>February 11</a:t>
            </a:r>
            <a:r>
              <a:rPr lang="en-GB" sz="5400" baseline="30000" dirty="0"/>
              <a:t>th</a:t>
            </a:r>
            <a:r>
              <a:rPr lang="en-GB" sz="5400" dirty="0"/>
              <a:t> 3.30pm-5pm</a:t>
            </a:r>
          </a:p>
          <a:p>
            <a:r>
              <a:rPr lang="en-GB" sz="5400" dirty="0"/>
              <a:t>March 17</a:t>
            </a:r>
            <a:r>
              <a:rPr lang="en-GB" sz="5400" baseline="30000" dirty="0"/>
              <a:t>th</a:t>
            </a:r>
            <a:r>
              <a:rPr lang="en-GB" sz="5400" dirty="0"/>
              <a:t> 3.30pm-5pm</a:t>
            </a:r>
          </a:p>
          <a:p>
            <a:endParaRPr lang="en-GB" sz="5400" dirty="0"/>
          </a:p>
        </p:txBody>
      </p:sp>
    </p:spTree>
    <p:extLst>
      <p:ext uri="{BB962C8B-B14F-4D97-AF65-F5344CB8AC3E}">
        <p14:creationId xmlns:p14="http://schemas.microsoft.com/office/powerpoint/2010/main" val="1873570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993C45-B237-4CD5-A232-CD2DFFF5AB1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BE9EA4F6-F0E3-4DB3-8F82-B91A1F693A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A7345F-1794-4777-80F8-B67B01BE7F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EB4062E-9879-4D6E-8C9A-55D81D61C4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E0E1E50E-9B56-49FC-AC93-34C80F4385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786CF095-2697-4E6D-832B-E71B7C8D6D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93A2EA0-D245-490B-A61D-8B32A8DF49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BAC7BF2-009C-48C7-A7F2-2139B5079D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D60F62B-3828-4F12-B884-8A89253251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8A41293-53F5-4380-B216-EB66A4353B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6DDE673-E05B-400B-B6E1-335E425D87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a:solidFill>
                  <a:srgbClr val="FFFFFF"/>
                </a:solidFill>
              </a:rPr>
              <a:t>Meet The Team…..</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Content Placeholder 4" descr="A close up of a sign&#10;&#10;Description automatically generated">
            <a:extLst>
              <a:ext uri="{FF2B5EF4-FFF2-40B4-BE49-F238E27FC236}">
                <a16:creationId xmlns:a16="http://schemas.microsoft.com/office/drawing/2014/main" id="{2424052B-8CF1-754B-9318-F2B712ACB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9195" y="438676"/>
            <a:ext cx="2951513" cy="2007030"/>
          </a:xfrm>
          <a:prstGeom prst="rect">
            <a:avLst/>
          </a:prstGeom>
        </p:spPr>
      </p:pic>
    </p:spTree>
    <p:extLst>
      <p:ext uri="{BB962C8B-B14F-4D97-AF65-F5344CB8AC3E}">
        <p14:creationId xmlns:p14="http://schemas.microsoft.com/office/powerpoint/2010/main" val="1419174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GB"/>
              <a:t>Your Wellbeing Support Professionals….</a:t>
            </a:r>
            <a:endParaRPr lang="en-GB" dirty="0"/>
          </a:p>
        </p:txBody>
      </p:sp>
      <p:sp>
        <p:nvSpPr>
          <p:cNvPr id="3" name="Content Placeholder 2"/>
          <p:cNvSpPr>
            <a:spLocks noGrp="1"/>
          </p:cNvSpPr>
          <p:nvPr>
            <p:ph idx="1"/>
          </p:nvPr>
        </p:nvSpPr>
        <p:spPr>
          <a:xfrm>
            <a:off x="4654295" y="816638"/>
            <a:ext cx="4619706" cy="5224724"/>
          </a:xfrm>
        </p:spPr>
        <p:txBody>
          <a:bodyPr anchor="ctr">
            <a:normAutofit/>
          </a:bodyPr>
          <a:lstStyle/>
          <a:p>
            <a:r>
              <a:rPr lang="en-GB" sz="2800" dirty="0" smtClean="0"/>
              <a:t>Maia Harrison Bond</a:t>
            </a:r>
          </a:p>
          <a:p>
            <a:r>
              <a:rPr lang="en-GB" sz="2800" dirty="0" err="1"/>
              <a:t>Ledicia</a:t>
            </a:r>
            <a:r>
              <a:rPr lang="en-GB" sz="2800" dirty="0"/>
              <a:t> Carp</a:t>
            </a:r>
          </a:p>
          <a:p>
            <a:endParaRPr lang="en-GB" sz="2800" dirty="0"/>
          </a:p>
        </p:txBody>
      </p:sp>
      <p:pic>
        <p:nvPicPr>
          <p:cNvPr id="5" name="Content Placeholder 4" descr="A close up of a sign&#10;&#10;Description automatically generated">
            <a:extLst>
              <a:ext uri="{FF2B5EF4-FFF2-40B4-BE49-F238E27FC236}">
                <a16:creationId xmlns:a16="http://schemas.microsoft.com/office/drawing/2014/main" id="{2424052B-8CF1-754B-9318-F2B712ACBC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801" y="4393985"/>
            <a:ext cx="2951513" cy="2007030"/>
          </a:xfrm>
          <a:prstGeom prst="rect">
            <a:avLst/>
          </a:prstGeom>
        </p:spPr>
      </p:pic>
    </p:spTree>
    <p:extLst>
      <p:ext uri="{BB962C8B-B14F-4D97-AF65-F5344CB8AC3E}">
        <p14:creationId xmlns:p14="http://schemas.microsoft.com/office/powerpoint/2010/main" val="2745798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GB" dirty="0"/>
              <a:t>Our local delivery offer….</a:t>
            </a:r>
          </a:p>
        </p:txBody>
      </p:sp>
      <p:sp>
        <p:nvSpPr>
          <p:cNvPr id="3" name="Content Placeholder 2"/>
          <p:cNvSpPr>
            <a:spLocks noGrp="1"/>
          </p:cNvSpPr>
          <p:nvPr>
            <p:ph idx="1"/>
          </p:nvPr>
        </p:nvSpPr>
        <p:spPr>
          <a:xfrm>
            <a:off x="4654295" y="816638"/>
            <a:ext cx="4619706" cy="5224724"/>
          </a:xfrm>
        </p:spPr>
        <p:txBody>
          <a:bodyPr anchor="ctr">
            <a:normAutofit lnSpcReduction="10000"/>
          </a:bodyPr>
          <a:lstStyle/>
          <a:p>
            <a:r>
              <a:rPr lang="en-GB" dirty="0"/>
              <a:t>Training- interactive webinar with groups/clusters of schools </a:t>
            </a:r>
          </a:p>
          <a:p>
            <a:r>
              <a:rPr lang="en-GB" dirty="0"/>
              <a:t>Ongoing cluster consultation (monthly) focus groups to support embedding well-being across the school</a:t>
            </a:r>
          </a:p>
          <a:p>
            <a:r>
              <a:rPr lang="en-GB" dirty="0"/>
              <a:t>Support with measuring well-being and measuring impact of your work in school </a:t>
            </a:r>
            <a:endParaRPr lang="en-GB" dirty="0" smtClean="0"/>
          </a:p>
          <a:p>
            <a:r>
              <a:rPr lang="en-GB" dirty="0" smtClean="0"/>
              <a:t>CBT wellbeing drop-ins for your staff</a:t>
            </a:r>
            <a:endParaRPr lang="en-GB" dirty="0"/>
          </a:p>
          <a:p>
            <a:r>
              <a:rPr lang="en-GB" dirty="0"/>
              <a:t>Development of a city/county wide website for CYP that is a ‘one-stop’ site for advice, guidance and signposting</a:t>
            </a:r>
          </a:p>
          <a:p>
            <a:r>
              <a:rPr lang="en-GB" dirty="0"/>
              <a:t>The ‘Time for Wellbeing Calendar’ –Cathy Mahmood</a:t>
            </a:r>
          </a:p>
          <a:p>
            <a:r>
              <a:rPr lang="en-GB" dirty="0"/>
              <a:t>Dissemination of support and training videos for you to use with school staff</a:t>
            </a:r>
          </a:p>
        </p:txBody>
      </p:sp>
      <p:pic>
        <p:nvPicPr>
          <p:cNvPr id="5" name="Content Placeholder 4" descr="A close up of a sign&#10;&#10;Description automatically generated">
            <a:extLst>
              <a:ext uri="{FF2B5EF4-FFF2-40B4-BE49-F238E27FC236}">
                <a16:creationId xmlns:a16="http://schemas.microsoft.com/office/drawing/2014/main" id="{2424052B-8CF1-754B-9318-F2B712ACB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89" y="456985"/>
            <a:ext cx="2951513" cy="2007030"/>
          </a:xfrm>
          <a:prstGeom prst="rect">
            <a:avLst/>
          </a:prstGeom>
        </p:spPr>
      </p:pic>
    </p:spTree>
    <p:extLst>
      <p:ext uri="{BB962C8B-B14F-4D97-AF65-F5344CB8AC3E}">
        <p14:creationId xmlns:p14="http://schemas.microsoft.com/office/powerpoint/2010/main" val="2992763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D16F1A-5D78-4402-81FF-31A98AFD6B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3" y="609600"/>
            <a:ext cx="10197494" cy="1099457"/>
          </a:xfrm>
        </p:spPr>
        <p:txBody>
          <a:bodyPr>
            <a:normAutofit/>
          </a:bodyPr>
          <a:lstStyle/>
          <a:p>
            <a:r>
              <a:rPr lang="en-GB"/>
              <a:t>Today….</a:t>
            </a:r>
            <a:endParaRPr lang="en-GB" dirty="0"/>
          </a:p>
        </p:txBody>
      </p:sp>
      <p:sp>
        <p:nvSpPr>
          <p:cNvPr id="11" name="Isosceles Triangle 10">
            <a:extLst>
              <a:ext uri="{FF2B5EF4-FFF2-40B4-BE49-F238E27FC236}">
                <a16:creationId xmlns:a16="http://schemas.microsoft.com/office/drawing/2014/main" id="{1B2FB7F0-6A45-43E8-88A7-48E46E6D48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6BA9C607-662B-4FBB-A3F3-CF593AD736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C62E3FB8-6EA3-4CC7-8979-60E32D6EF3F0}"/>
              </a:ext>
            </a:extLst>
          </p:cNvPr>
          <p:cNvGraphicFramePr>
            <a:graphicFrameLocks noGrp="1"/>
          </p:cNvGraphicFramePr>
          <p:nvPr>
            <p:ph idx="1"/>
            <p:extLst>
              <p:ext uri="{D42A27DB-BD31-4B8C-83A1-F6EECF244321}">
                <p14:modId xmlns:p14="http://schemas.microsoft.com/office/powerpoint/2010/main" val="156400984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4" descr="A close up of a sign&#10;&#10;Description automatically generated">
            <a:extLst>
              <a:ext uri="{FF2B5EF4-FFF2-40B4-BE49-F238E27FC236}">
                <a16:creationId xmlns:a16="http://schemas.microsoft.com/office/drawing/2014/main" id="{2424052B-8CF1-754B-9318-F2B712ACBC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40486" y="40269"/>
            <a:ext cx="2951513" cy="2007030"/>
          </a:xfrm>
          <a:prstGeom prst="rect">
            <a:avLst/>
          </a:prstGeom>
        </p:spPr>
      </p:pic>
    </p:spTree>
    <p:extLst>
      <p:ext uri="{BB962C8B-B14F-4D97-AF65-F5344CB8AC3E}">
        <p14:creationId xmlns:p14="http://schemas.microsoft.com/office/powerpoint/2010/main" val="2237777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6577</Words>
  <Application>Microsoft Office PowerPoint</Application>
  <PresentationFormat>Widescreen</PresentationFormat>
  <Paragraphs>676</Paragraphs>
  <Slides>59</Slides>
  <Notes>32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Arial</vt:lpstr>
      <vt:lpstr>Calibri</vt:lpstr>
      <vt:lpstr>Century Gothic</vt:lpstr>
      <vt:lpstr>Mangal</vt:lpstr>
      <vt:lpstr>Open Sans</vt:lpstr>
      <vt:lpstr>Open Sans SemiBold</vt:lpstr>
      <vt:lpstr>Segoe UI</vt:lpstr>
      <vt:lpstr>Symbol</vt:lpstr>
      <vt:lpstr>Times New Roman</vt:lpstr>
      <vt:lpstr>Trebuchet MS</vt:lpstr>
      <vt:lpstr>Wingdings 3</vt:lpstr>
      <vt:lpstr>Facet</vt:lpstr>
      <vt:lpstr>Well-being Return 4 Education</vt:lpstr>
      <vt:lpstr>”For every act of cruelty in this world there are hundreds of small acts of kindness and connection.  To be benevolent rather than malevolent is a true feature of our species. Being able to feel safe with other people is probably the single most important aspect of mental health; safe connections are fundamental to meaningful and satisfying lives. Numerous studies of disaster response around the globe have shown that social support is the most powerful protection against becoming overwhelmed by stress and trauma”.</vt:lpstr>
      <vt:lpstr>PowerPoint Presentation</vt:lpstr>
      <vt:lpstr>PowerPoint Presentation</vt:lpstr>
      <vt:lpstr>Wellbeing for Education Return is a new £8m package of training and resources intended to support education staff to promote children and young people, teachers and parents and carers’ mental wellbeing and resilience and aid mental health recovery, in light of the impact of COVID-19 and lockdown.  </vt:lpstr>
      <vt:lpstr>Meet The Team…..</vt:lpstr>
      <vt:lpstr>Your Wellbeing Support Professionals….</vt:lpstr>
      <vt:lpstr>Our local delivery offer….</vt:lpstr>
      <vt:lpstr>Today….</vt:lpstr>
      <vt:lpstr>PowerPoint Presentation</vt:lpstr>
      <vt:lpstr>PowerPoint Presentation</vt:lpstr>
      <vt:lpstr> Emotional Health and Resilience Charter “As a school, we recognise that our children have to thrive emotionally before they can thrive academically and achieve”  </vt:lpstr>
      <vt:lpstr>Emotional Health and Resilience Charter   The Self-Audit – Yes, No, Partly </vt:lpstr>
      <vt:lpstr>Key messages</vt:lpstr>
      <vt:lpstr>PowerPoint Presentation</vt:lpstr>
      <vt:lpstr>PowerPoint Presentation</vt:lpstr>
      <vt:lpstr>Rules and strict behaviour policies-Inclusion and the pandemic!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Support….. For children, young people, staff and parents in complex contexts or with complex needs where they require an individual response to meeting their needs (in addition to Universal and Targeted Support). </vt:lpstr>
      <vt:lpstr>PowerPoint Presentation</vt:lpstr>
      <vt:lpstr>Further support for Children and Young People: </vt:lpstr>
      <vt:lpstr>Direct Support: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Return to Education</dc:title>
  <dc:creator>Maddi Popoola</dc:creator>
  <cp:lastModifiedBy>Maddi Popoola</cp:lastModifiedBy>
  <cp:revision>32</cp:revision>
  <dcterms:created xsi:type="dcterms:W3CDTF">2020-10-10T16:14:09Z</dcterms:created>
  <dcterms:modified xsi:type="dcterms:W3CDTF">2020-11-04T16:45:51Z</dcterms:modified>
</cp:coreProperties>
</file>