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7" r:id="rId2"/>
    <p:sldId id="296" r:id="rId3"/>
    <p:sldId id="291" r:id="rId4"/>
    <p:sldId id="289" r:id="rId5"/>
    <p:sldId id="290" r:id="rId6"/>
    <p:sldId id="292" r:id="rId7"/>
    <p:sldId id="293" r:id="rId8"/>
    <p:sldId id="297" r:id="rId9"/>
    <p:sldId id="258" r:id="rId10"/>
    <p:sldId id="257" r:id="rId11"/>
    <p:sldId id="295" r:id="rId12"/>
    <p:sldId id="28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nne Ingram" initials="LI" lastIdx="3" clrIdx="0">
    <p:extLst>
      <p:ext uri="{19B8F6BF-5375-455C-9EA6-DF929625EA0E}">
        <p15:presenceInfo xmlns:p15="http://schemas.microsoft.com/office/powerpoint/2012/main" userId="S-1-5-21-668316841-1974341532-1210623336-150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69944" autoAdjust="0"/>
  </p:normalViewPr>
  <p:slideViewPr>
    <p:cSldViewPr snapToGrid="0">
      <p:cViewPr varScale="1">
        <p:scale>
          <a:sx n="50" d="100"/>
          <a:sy n="50" d="100"/>
        </p:scale>
        <p:origin x="1500" y="54"/>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56C6A-3713-4FD1-9977-2073213403A2}" type="datetimeFigureOut">
              <a:rPr lang="en-GB" smtClean="0"/>
              <a:t>11/02/2019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56BEC-B74B-490F-81B5-C27F76DCA65F}" type="slidenum">
              <a:rPr lang="en-GB" smtClean="0"/>
              <a:t>‹#›</a:t>
            </a:fld>
            <a:endParaRPr lang="en-GB"/>
          </a:p>
        </p:txBody>
      </p:sp>
    </p:spTree>
    <p:extLst>
      <p:ext uri="{BB962C8B-B14F-4D97-AF65-F5344CB8AC3E}">
        <p14:creationId xmlns:p14="http://schemas.microsoft.com/office/powerpoint/2010/main" val="372572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spcc.org.uk/preventing-abuse/child-abuse-and-neglect/physical-abus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nspcc.org.uk/preventing-abuse/child-abuse-and-neglect/neglect/" TargetMode="External"/><Relationship Id="rId4" Type="http://schemas.openxmlformats.org/officeDocument/2006/relationships/hyperlink" Target="https://www.nspcc.org.uk/preventing-abuse/child-abuse-and-neglect/emotional-abus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8ED56BEC-B74B-490F-81B5-C27F76DCA65F}" type="slidenum">
              <a:rPr lang="en-GB" smtClean="0"/>
              <a:t>1</a:t>
            </a:fld>
            <a:endParaRPr lang="en-GB"/>
          </a:p>
        </p:txBody>
      </p:sp>
    </p:spTree>
    <p:extLst>
      <p:ext uri="{BB962C8B-B14F-4D97-AF65-F5344CB8AC3E}">
        <p14:creationId xmlns:p14="http://schemas.microsoft.com/office/powerpoint/2010/main" val="121503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Effects of drug and alcohol use in the family go well beyond the direct effects on the person using them.  Living with a loved one who uses drugs or alcohol has a huge impact on the whole family.</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Stigma</a:t>
            </a:r>
            <a:r>
              <a:rPr lang="en-GB" dirty="0"/>
              <a:t> - People often feel that they can't share what they are going through with family or friends for fear that others will judge them or treat them differently as a result.</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Isolation </a:t>
            </a:r>
            <a:r>
              <a:rPr lang="en-GB" dirty="0"/>
              <a:t>- Stigma and the stress of dealing with substance use in the family can lead people to isolate themselves from friends, family, activities and social networks.</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Trauma</a:t>
            </a:r>
            <a:r>
              <a:rPr lang="en-GB" dirty="0"/>
              <a:t> - Living with a substance user can be unpredictable and causes stress and anxiety in many different ways. Especially when people feel they have nowhere to turn this can build up over time to high levels that are very difficult to live with.</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err="1"/>
              <a:t>Realtionships</a:t>
            </a:r>
            <a:r>
              <a:rPr lang="en-GB" baseline="0" dirty="0"/>
              <a:t> - </a:t>
            </a:r>
            <a:r>
              <a:rPr lang="en-GB" dirty="0"/>
              <a:t>Substance use can put huge strain on relationships, not just with the user themselves but throughout the wider family and social networks as everyone struggles to find their own ways to cope.</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Financial impacts </a:t>
            </a:r>
            <a:r>
              <a:rPr lang="en-GB" dirty="0"/>
              <a:t>- Family members are sometimes the victim of criminal behaviour by their loved ones such as theft of property to sell for money to buy drugs or alcohol. Others pay off substantial drug debts. If a substance user is unable to work or remains financially dependent this can also put additional strain on finances. Some family members find themselves needing to reduce working hours to cope with the situation or may even be unable to work due to the stress it causes them.</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Mental</a:t>
            </a:r>
            <a:r>
              <a:rPr lang="en-GB" b="1" baseline="0" dirty="0"/>
              <a:t> and Physical Health </a:t>
            </a:r>
            <a:r>
              <a:rPr lang="en-GB" baseline="0" dirty="0"/>
              <a:t>- </a:t>
            </a:r>
            <a:r>
              <a:rPr lang="en-GB" dirty="0"/>
              <a:t>Stress, anxiety and feeling out of control for sustained periods can cause mental and even physical health problems for families, which further contribute to the stress and difficulty of coping.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A36AAE9D-97CF-4BBF-B5D2-5F20AFF14FAC}" type="slidenum">
              <a:rPr lang="en-GB" smtClean="0"/>
              <a:t>9</a:t>
            </a:fld>
            <a:endParaRPr lang="en-GB"/>
          </a:p>
        </p:txBody>
      </p:sp>
    </p:spTree>
    <p:extLst>
      <p:ext uri="{BB962C8B-B14F-4D97-AF65-F5344CB8AC3E}">
        <p14:creationId xmlns:p14="http://schemas.microsoft.com/office/powerpoint/2010/main" val="179101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Parental substance misuse can have a negative impact on children at each stage of their development.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Women who misuse substances during pregnancy may put their babies at risk of impaired brain development, congenital malformations, premature delivery, low birth weight and withdrawal symptoms after birth.</a:t>
            </a:r>
          </a:p>
          <a:p>
            <a:endParaRPr lang="en-GB" sz="1200" b="0" i="0" kern="1200" dirty="0">
              <a:solidFill>
                <a:schemeClr val="tx1"/>
              </a:solidFill>
              <a:effectLst/>
              <a:latin typeface="+mn-lt"/>
              <a:ea typeface="+mn-ea"/>
              <a:cs typeface="+mn-cs"/>
            </a:endParaRPr>
          </a:p>
          <a:p>
            <a:r>
              <a:rPr lang="en-GB" sz="1200" b="0" i="0" u="none" kern="1200" dirty="0">
                <a:solidFill>
                  <a:schemeClr val="tx1"/>
                </a:solidFill>
                <a:effectLst/>
                <a:latin typeface="+mn-lt"/>
                <a:ea typeface="+mn-ea"/>
                <a:cs typeface="+mn-cs"/>
              </a:rPr>
              <a:t>In later stages, impacts to children can be:</a:t>
            </a:r>
          </a:p>
          <a:p>
            <a:r>
              <a:rPr lang="en-GB" sz="1200" b="0" i="0" u="none" kern="1200" dirty="0">
                <a:solidFill>
                  <a:schemeClr val="tx1"/>
                </a:solidFill>
                <a:effectLst/>
                <a:latin typeface="+mn-lt"/>
                <a:ea typeface="+mn-ea"/>
                <a:cs typeface="+mn-cs"/>
                <a:hlinkClick r:id="rId3" tooltip="Physical abuse"/>
              </a:rPr>
              <a:t>- physical</a:t>
            </a:r>
            <a:r>
              <a:rPr lang="en-GB" sz="1200" b="0" i="0" u="none" kern="1200" dirty="0">
                <a:solidFill>
                  <a:schemeClr val="tx1"/>
                </a:solidFill>
                <a:effectLst/>
                <a:latin typeface="+mn-lt"/>
                <a:ea typeface="+mn-ea"/>
                <a:cs typeface="+mn-cs"/>
              </a:rPr>
              <a:t> and </a:t>
            </a:r>
            <a:r>
              <a:rPr lang="en-GB" sz="1200" b="0" i="0" u="none" kern="1200" dirty="0">
                <a:solidFill>
                  <a:schemeClr val="tx1"/>
                </a:solidFill>
                <a:effectLst/>
                <a:latin typeface="+mn-lt"/>
                <a:ea typeface="+mn-ea"/>
                <a:cs typeface="+mn-cs"/>
                <a:hlinkClick r:id="rId4" tooltip="Emotional abuse"/>
              </a:rPr>
              <a:t>emotional abuse</a:t>
            </a:r>
            <a:r>
              <a:rPr lang="en-GB" sz="1200" b="0" i="0" u="none" kern="1200" dirty="0">
                <a:solidFill>
                  <a:schemeClr val="tx1"/>
                </a:solidFill>
                <a:effectLst/>
                <a:latin typeface="+mn-lt"/>
                <a:ea typeface="+mn-ea"/>
                <a:cs typeface="+mn-cs"/>
              </a:rPr>
              <a:t> or </a:t>
            </a:r>
            <a:r>
              <a:rPr lang="en-GB" sz="1200" b="0" i="0" u="none" kern="1200" dirty="0">
                <a:solidFill>
                  <a:schemeClr val="tx1"/>
                </a:solidFill>
                <a:effectLst/>
                <a:latin typeface="+mn-lt"/>
                <a:ea typeface="+mn-ea"/>
                <a:cs typeface="+mn-cs"/>
                <a:hlinkClick r:id="rId5" tooltip="Neglect"/>
              </a:rPr>
              <a:t>neglect</a:t>
            </a:r>
            <a:r>
              <a:rPr lang="en-GB" sz="1200" b="0" i="0" u="none" kern="1200" dirty="0">
                <a:solidFill>
                  <a:schemeClr val="tx1"/>
                </a:solidFill>
                <a:effectLst/>
                <a:latin typeface="+mn-lt"/>
                <a:ea typeface="+mn-ea"/>
                <a:cs typeface="+mn-cs"/>
              </a:rPr>
              <a:t> as </a:t>
            </a:r>
            <a:r>
              <a:rPr lang="en-GB" sz="1200" b="0" i="0" kern="1200" dirty="0">
                <a:solidFill>
                  <a:schemeClr val="tx1"/>
                </a:solidFill>
                <a:effectLst/>
                <a:latin typeface="+mn-lt"/>
                <a:ea typeface="+mn-ea"/>
                <a:cs typeface="+mn-cs"/>
              </a:rPr>
              <a:t>a result of inadequate supervision, poor role models and inappropriate parenting</a:t>
            </a:r>
          </a:p>
          <a:p>
            <a:r>
              <a:rPr lang="en-GB" sz="1200" b="0" i="0" kern="1200" dirty="0">
                <a:solidFill>
                  <a:schemeClr val="tx1"/>
                </a:solidFill>
                <a:effectLst/>
                <a:latin typeface="+mn-lt"/>
                <a:ea typeface="+mn-ea"/>
                <a:cs typeface="+mn-cs"/>
              </a:rPr>
              <a:t>- behavioural, emotional or cognitive problems and relationship difficulties</a:t>
            </a:r>
          </a:p>
          <a:p>
            <a:r>
              <a:rPr lang="en-GB" sz="1200" b="0" i="0" kern="1200" dirty="0">
                <a:solidFill>
                  <a:schemeClr val="tx1"/>
                </a:solidFill>
                <a:effectLst/>
                <a:latin typeface="+mn-lt"/>
                <a:ea typeface="+mn-ea"/>
                <a:cs typeface="+mn-cs"/>
              </a:rPr>
              <a:t>- taking on the role of carer for parents and siblings</a:t>
            </a:r>
          </a:p>
          <a:p>
            <a:r>
              <a:rPr lang="en-GB" sz="1200" b="0" i="0" kern="1200" dirty="0">
                <a:solidFill>
                  <a:schemeClr val="tx1"/>
                </a:solidFill>
                <a:effectLst/>
                <a:latin typeface="+mn-lt"/>
                <a:ea typeface="+mn-ea"/>
                <a:cs typeface="+mn-cs"/>
              </a:rPr>
              <a:t>- preoccupation with, or blaming themselves for, their parents’ substance misuse</a:t>
            </a:r>
          </a:p>
          <a:p>
            <a:r>
              <a:rPr lang="en-GB" sz="1200" b="0" i="0" kern="1200" dirty="0">
                <a:solidFill>
                  <a:schemeClr val="tx1"/>
                </a:solidFill>
                <a:effectLst/>
                <a:latin typeface="+mn-lt"/>
                <a:ea typeface="+mn-ea"/>
                <a:cs typeface="+mn-cs"/>
              </a:rPr>
              <a:t>- infrequent attendance at school and poor educational attainment</a:t>
            </a:r>
          </a:p>
          <a:p>
            <a:r>
              <a:rPr lang="en-GB" sz="1200" b="0" i="0" kern="1200" dirty="0">
                <a:solidFill>
                  <a:schemeClr val="tx1"/>
                </a:solidFill>
                <a:effectLst/>
                <a:latin typeface="+mn-lt"/>
                <a:ea typeface="+mn-ea"/>
                <a:cs typeface="+mn-cs"/>
              </a:rPr>
              <a:t>- experiencing poverty and inadequate and unsafe accommodation</a:t>
            </a:r>
          </a:p>
          <a:p>
            <a:r>
              <a:rPr lang="en-GB" sz="1200" b="0" i="0" kern="1200" dirty="0">
                <a:solidFill>
                  <a:schemeClr val="tx1"/>
                </a:solidFill>
                <a:effectLst/>
                <a:latin typeface="+mn-lt"/>
                <a:ea typeface="+mn-ea"/>
                <a:cs typeface="+mn-cs"/>
              </a:rPr>
              <a:t>- exposure to toxic substances and criminal activities</a:t>
            </a:r>
          </a:p>
          <a:p>
            <a:r>
              <a:rPr lang="en-GB" sz="1200" b="0" i="0" kern="1200" dirty="0">
                <a:solidFill>
                  <a:schemeClr val="tx1"/>
                </a:solidFill>
                <a:effectLst/>
                <a:latin typeface="+mn-lt"/>
                <a:ea typeface="+mn-ea"/>
                <a:cs typeface="+mn-cs"/>
              </a:rPr>
              <a:t>- separation from parents due to intervention from children’s services, imprisonment or hospitalisation</a:t>
            </a:r>
          </a:p>
          <a:p>
            <a:pPr marL="171450" indent="-171450">
              <a:buFontTx/>
              <a:buChar char="-"/>
            </a:pPr>
            <a:r>
              <a:rPr lang="en-GB" sz="1200" b="0" i="0" kern="1200" dirty="0">
                <a:solidFill>
                  <a:schemeClr val="tx1"/>
                </a:solidFill>
                <a:effectLst/>
                <a:latin typeface="+mn-lt"/>
                <a:ea typeface="+mn-ea"/>
                <a:cs typeface="+mn-cs"/>
              </a:rPr>
              <a:t>increased risk of developing drug or alcohol problems or offending behaviour themselves</a:t>
            </a:r>
          </a:p>
          <a:p>
            <a:pPr marL="171450" indent="-171450">
              <a:buFontTx/>
              <a:buChar char="-"/>
            </a:pPr>
            <a:endParaRPr lang="en-GB" sz="1200" b="0" i="0" kern="1200" dirty="0">
              <a:solidFill>
                <a:schemeClr val="tx1"/>
              </a:solidFill>
              <a:effectLst/>
              <a:latin typeface="+mn-lt"/>
              <a:ea typeface="+mn-ea"/>
              <a:cs typeface="+mn-cs"/>
            </a:endParaRPr>
          </a:p>
          <a:p>
            <a:pPr marL="0" indent="0">
              <a:buFontTx/>
              <a:buNone/>
            </a:pPr>
            <a:r>
              <a:rPr lang="en-GB" sz="1200" b="0" i="0" kern="1200" dirty="0">
                <a:solidFill>
                  <a:schemeClr val="tx1"/>
                </a:solidFill>
                <a:effectLst/>
                <a:latin typeface="+mn-lt"/>
                <a:ea typeface="+mn-ea"/>
                <a:cs typeface="+mn-cs"/>
              </a:rPr>
              <a:t>Handouts with more detailed impacts of parental drug use and alcohol use on children</a:t>
            </a:r>
            <a:r>
              <a:rPr lang="en-GB" sz="1200" b="0" i="0" kern="1200" baseline="0" dirty="0">
                <a:solidFill>
                  <a:schemeClr val="tx1"/>
                </a:solidFill>
                <a:effectLst/>
                <a:latin typeface="+mn-lt"/>
                <a:ea typeface="+mn-ea"/>
                <a:cs typeface="+mn-cs"/>
              </a:rPr>
              <a:t> and young people at each stage of their development. </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36AAE9D-97CF-4BBF-B5D2-5F20AFF14FAC}" type="slidenum">
              <a:rPr lang="en-GB" smtClean="0"/>
              <a:t>10</a:t>
            </a:fld>
            <a:endParaRPr lang="en-GB"/>
          </a:p>
        </p:txBody>
      </p:sp>
    </p:spTree>
    <p:extLst>
      <p:ext uri="{BB962C8B-B14F-4D97-AF65-F5344CB8AC3E}">
        <p14:creationId xmlns:p14="http://schemas.microsoft.com/office/powerpoint/2010/main" val="1858516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78D8FE-E05E-4B81-A6A4-EC485EE55DC1}" type="slidenum">
              <a:rPr lang="en-GB" smtClean="0"/>
              <a:t>12</a:t>
            </a:fld>
            <a:endParaRPr lang="en-GB"/>
          </a:p>
        </p:txBody>
      </p:sp>
    </p:spTree>
    <p:extLst>
      <p:ext uri="{BB962C8B-B14F-4D97-AF65-F5344CB8AC3E}">
        <p14:creationId xmlns:p14="http://schemas.microsoft.com/office/powerpoint/2010/main" val="353808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3F84957-7BB4-489C-B1F5-CE13CFB4F7EA}" type="datetimeFigureOut">
              <a:rPr lang="en-GB" smtClean="0">
                <a:solidFill>
                  <a:prstClr val="black">
                    <a:tint val="75000"/>
                  </a:prstClr>
                </a:solidFill>
              </a:rPr>
              <a:pPr/>
              <a:t>11/02/2019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F6FDA4C-45F9-4D7E-AEB8-89D8E35D70E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5679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F84957-7BB4-489C-B1F5-CE13CFB4F7EA}" type="datetimeFigureOut">
              <a:rPr lang="en-GB" smtClean="0">
                <a:solidFill>
                  <a:prstClr val="black">
                    <a:tint val="75000"/>
                  </a:prstClr>
                </a:solidFill>
              </a:rPr>
              <a:pPr/>
              <a:t>11/02/2019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F6FDA4C-45F9-4D7E-AEB8-89D8E35D70E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125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F84957-7BB4-489C-B1F5-CE13CFB4F7EA}" type="datetimeFigureOut">
              <a:rPr lang="en-GB" smtClean="0">
                <a:solidFill>
                  <a:prstClr val="black">
                    <a:tint val="75000"/>
                  </a:prstClr>
                </a:solidFill>
              </a:rPr>
              <a:pPr/>
              <a:t>11/02/2019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F6FDA4C-45F9-4D7E-AEB8-89D8E35D70E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52472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Title">
    <p:bg>
      <p:bgPr>
        <a:solidFill>
          <a:srgbClr val="D7DF23"/>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628651" y="5141913"/>
            <a:ext cx="11004549"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3"/>
          <p:cNvPicPr>
            <a:picLocks noChangeAspect="1"/>
          </p:cNvPicPr>
          <p:nvPr/>
        </p:nvPicPr>
        <p:blipFill>
          <a:blip r:embed="rId2">
            <a:extLst>
              <a:ext uri="{28A0092B-C50C-407E-A947-70E740481C1C}">
                <a14:useLocalDpi xmlns:a14="http://schemas.microsoft.com/office/drawing/2010/main" val="0"/>
              </a:ext>
            </a:extLst>
          </a:blip>
          <a:srcRect l="26222" t="20633" r="25826" b="20589"/>
          <a:stretch>
            <a:fillRect/>
          </a:stretch>
        </p:blipFill>
        <p:spPr bwMode="auto">
          <a:xfrm>
            <a:off x="626534" y="474663"/>
            <a:ext cx="27813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4"/>
          <p:cNvSpPr txBox="1">
            <a:spLocks noChangeArrowheads="1"/>
          </p:cNvSpPr>
          <p:nvPr/>
        </p:nvSpPr>
        <p:spPr bwMode="auto">
          <a:xfrm>
            <a:off x="512234" y="5334000"/>
            <a:ext cx="791633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400" b="1" dirty="0">
                <a:solidFill>
                  <a:schemeClr val="tx1"/>
                </a:solidFill>
                <a:ea typeface="Calibri" panose="020F0502020204030204" pitchFamily="34" charset="0"/>
                <a:cs typeface="Calibri" panose="020F0502020204030204" pitchFamily="34" charset="0"/>
              </a:rPr>
              <a:t>Presented by:</a:t>
            </a:r>
          </a:p>
          <a:p>
            <a:pPr eaLnBrk="1" hangingPunct="1">
              <a:spcBef>
                <a:spcPct val="0"/>
              </a:spcBef>
              <a:buFontTx/>
              <a:buNone/>
              <a:defRPr/>
            </a:pPr>
            <a:endParaRPr lang="en-US" altLang="en-US" sz="1400" i="1" dirty="0">
              <a:solidFill>
                <a:schemeClr val="bg1"/>
              </a:solidFill>
              <a:ea typeface="Calibri" panose="020F0502020204030204" pitchFamily="34" charset="0"/>
              <a:cs typeface="Calibri" panose="020F0502020204030204" pitchFamily="34" charset="0"/>
            </a:endParaRPr>
          </a:p>
          <a:p>
            <a:pPr eaLnBrk="1" hangingPunct="1">
              <a:spcBef>
                <a:spcPct val="0"/>
              </a:spcBef>
              <a:buFontTx/>
              <a:buNone/>
              <a:defRPr/>
            </a:pPr>
            <a:endParaRPr lang="en-US" altLang="en-US" sz="1400" i="1" dirty="0">
              <a:solidFill>
                <a:schemeClr val="bg1"/>
              </a:solidFill>
              <a:ea typeface="Calibri" panose="020F0502020204030204" pitchFamily="34" charset="0"/>
              <a:cs typeface="Calibri" panose="020F0502020204030204" pitchFamily="34" charset="0"/>
            </a:endParaRPr>
          </a:p>
          <a:p>
            <a:pPr eaLnBrk="1" hangingPunct="1">
              <a:spcBef>
                <a:spcPct val="0"/>
              </a:spcBef>
              <a:buFontTx/>
              <a:buNone/>
              <a:defRPr/>
            </a:pPr>
            <a:endParaRPr lang="en-US" altLang="en-US" sz="1400" i="1" dirty="0">
              <a:solidFill>
                <a:schemeClr val="bg1"/>
              </a:solidFill>
              <a:ea typeface="Calibri" panose="020F0502020204030204" pitchFamily="34" charset="0"/>
              <a:cs typeface="Calibri" panose="020F0502020204030204" pitchFamily="34" charset="0"/>
            </a:endParaRPr>
          </a:p>
          <a:p>
            <a:pPr eaLnBrk="1" hangingPunct="1">
              <a:spcBef>
                <a:spcPct val="0"/>
              </a:spcBef>
              <a:buFontTx/>
              <a:buNone/>
              <a:defRPr/>
            </a:pPr>
            <a:r>
              <a:rPr lang="en-US" altLang="en-US" sz="1400" b="1" dirty="0">
                <a:solidFill>
                  <a:schemeClr val="tx1"/>
                </a:solidFill>
                <a:ea typeface="Calibri" panose="020F0502020204030204" pitchFamily="34" charset="0"/>
                <a:cs typeface="Calibri" panose="020F0502020204030204" pitchFamily="34" charset="0"/>
              </a:rPr>
              <a:t>Date:</a:t>
            </a:r>
            <a:endParaRPr lang="en-US" altLang="en-US" sz="1400" dirty="0">
              <a:solidFill>
                <a:schemeClr val="tx1"/>
              </a:solidFill>
              <a:ea typeface="Calibri" panose="020F0502020204030204" pitchFamily="34" charset="0"/>
              <a:cs typeface="Calibri" panose="020F0502020204030204" pitchFamily="34" charset="0"/>
            </a:endParaRPr>
          </a:p>
        </p:txBody>
      </p:sp>
      <p:pic>
        <p:nvPicPr>
          <p:cNvPr id="10" name="Picture 5"/>
          <p:cNvPicPr>
            <a:picLocks noChangeAspect="1"/>
          </p:cNvPicPr>
          <p:nvPr/>
        </p:nvPicPr>
        <p:blipFill>
          <a:blip r:embed="rId3">
            <a:extLst>
              <a:ext uri="{28A0092B-C50C-407E-A947-70E740481C1C}">
                <a14:useLocalDpi xmlns:a14="http://schemas.microsoft.com/office/drawing/2010/main" val="0"/>
              </a:ext>
            </a:extLst>
          </a:blip>
          <a:srcRect l="27167" t="32628" r="27164" b="33347"/>
          <a:stretch>
            <a:fillRect/>
          </a:stretch>
        </p:blipFill>
        <p:spPr bwMode="auto">
          <a:xfrm>
            <a:off x="8928100" y="5376864"/>
            <a:ext cx="27178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1"/>
          <p:cNvSpPr>
            <a:spLocks noGrp="1"/>
          </p:cNvSpPr>
          <p:nvPr>
            <p:ph type="body" sz="quarter" idx="14" hasCustomPrompt="1"/>
          </p:nvPr>
        </p:nvSpPr>
        <p:spPr>
          <a:xfrm>
            <a:off x="521834" y="4575475"/>
            <a:ext cx="11134117" cy="301594"/>
          </a:xfrm>
          <a:prstGeom prst="rect">
            <a:avLst/>
          </a:prstGeom>
        </p:spPr>
        <p:txBody>
          <a:bodyPr/>
          <a:lstStyle>
            <a:lvl1pPr marL="0" indent="0">
              <a:buNone/>
              <a:defRPr sz="2500" b="1" baseline="0">
                <a:solidFill>
                  <a:schemeClr val="tx1"/>
                </a:solidFill>
              </a:defRPr>
            </a:lvl1pPr>
          </a:lstStyle>
          <a:p>
            <a:pPr lvl="0"/>
            <a:r>
              <a:rPr lang="en-US" dirty="0"/>
              <a:t>CLICK TO ADD PRESENTATION TITLE</a:t>
            </a:r>
          </a:p>
        </p:txBody>
      </p:sp>
      <p:sp>
        <p:nvSpPr>
          <p:cNvPr id="12" name="Text Placeholder 11"/>
          <p:cNvSpPr>
            <a:spLocks noGrp="1"/>
          </p:cNvSpPr>
          <p:nvPr>
            <p:ph type="body" sz="quarter" idx="12" hasCustomPrompt="1"/>
          </p:nvPr>
        </p:nvSpPr>
        <p:spPr>
          <a:xfrm>
            <a:off x="499083" y="5609607"/>
            <a:ext cx="11134117" cy="301594"/>
          </a:xfrm>
          <a:prstGeom prst="rect">
            <a:avLst/>
          </a:prstGeom>
        </p:spPr>
        <p:txBody>
          <a:bodyPr/>
          <a:lstStyle>
            <a:lvl1pPr marL="0" indent="0">
              <a:buNone/>
              <a:defRPr sz="1400" baseline="0">
                <a:solidFill>
                  <a:schemeClr val="tx1"/>
                </a:solidFill>
              </a:defRPr>
            </a:lvl1pPr>
          </a:lstStyle>
          <a:p>
            <a:pPr lvl="0"/>
            <a:r>
              <a:rPr lang="en-US" dirty="0"/>
              <a:t>Click to add presenter name</a:t>
            </a:r>
          </a:p>
        </p:txBody>
      </p:sp>
      <p:sp>
        <p:nvSpPr>
          <p:cNvPr id="14" name="Text Placeholder 11"/>
          <p:cNvSpPr>
            <a:spLocks noGrp="1"/>
          </p:cNvSpPr>
          <p:nvPr>
            <p:ph type="body" sz="quarter" idx="13" hasCustomPrompt="1"/>
          </p:nvPr>
        </p:nvSpPr>
        <p:spPr>
          <a:xfrm>
            <a:off x="1134283" y="6208407"/>
            <a:ext cx="3752117" cy="301594"/>
          </a:xfrm>
          <a:prstGeom prst="rect">
            <a:avLst/>
          </a:prstGeom>
        </p:spPr>
        <p:txBody>
          <a:bodyPr/>
          <a:lstStyle>
            <a:lvl1pPr marL="0" indent="0">
              <a:buNone/>
              <a:defRPr sz="1400" baseline="0">
                <a:solidFill>
                  <a:schemeClr val="tx1"/>
                </a:solidFill>
              </a:defRPr>
            </a:lvl1pPr>
          </a:lstStyle>
          <a:p>
            <a:pPr lvl="0"/>
            <a:r>
              <a:rPr lang="en-US" dirty="0"/>
              <a:t>Click to add presentation date</a:t>
            </a:r>
          </a:p>
        </p:txBody>
      </p:sp>
      <p:sp>
        <p:nvSpPr>
          <p:cNvPr id="22" name="Picture Placeholder 21"/>
          <p:cNvSpPr>
            <a:spLocks noGrp="1"/>
          </p:cNvSpPr>
          <p:nvPr>
            <p:ph type="pic" sz="quarter" idx="15"/>
          </p:nvPr>
        </p:nvSpPr>
        <p:spPr>
          <a:xfrm>
            <a:off x="6624000" y="474664"/>
            <a:ext cx="5039800" cy="3779837"/>
          </a:xfrm>
          <a:prstGeom prst="rect">
            <a:avLst/>
          </a:prstGeom>
        </p:spPr>
        <p:txBody>
          <a:bodyPr/>
          <a:lstStyle>
            <a:lvl1pPr marL="0" indent="0" algn="ctr">
              <a:buNone/>
              <a:defRPr sz="1400">
                <a:solidFill>
                  <a:schemeClr val="bg1"/>
                </a:solidFill>
              </a:defRPr>
            </a:lvl1pPr>
          </a:lstStyle>
          <a:p>
            <a:pPr lvl="0"/>
            <a:r>
              <a:rPr lang="en-US" noProof="0"/>
              <a:t>Click icon to add picture</a:t>
            </a:r>
            <a:endParaRPr lang="en-GB" noProof="0" dirty="0"/>
          </a:p>
        </p:txBody>
      </p:sp>
    </p:spTree>
    <p:extLst>
      <p:ext uri="{BB962C8B-B14F-4D97-AF65-F5344CB8AC3E}">
        <p14:creationId xmlns:p14="http://schemas.microsoft.com/office/powerpoint/2010/main" val="1017307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in (green)">
    <p:bg>
      <p:bgPr>
        <a:solidFill>
          <a:srgbClr val="D7DF23"/>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622301" y="6418263"/>
            <a:ext cx="11004551"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28651" y="1004888"/>
            <a:ext cx="11004549" cy="0"/>
          </a:xfrm>
          <a:prstGeom prst="line">
            <a:avLst/>
          </a:prstGeom>
          <a:ln w="63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hasCustomPrompt="1"/>
          </p:nvPr>
        </p:nvSpPr>
        <p:spPr>
          <a:xfrm>
            <a:off x="540600" y="458726"/>
            <a:ext cx="10515600" cy="448475"/>
          </a:xfrm>
          <a:prstGeom prst="rect">
            <a:avLst/>
          </a:prstGeom>
        </p:spPr>
        <p:txBody>
          <a:bodyPr/>
          <a:lstStyle>
            <a:lvl1pPr>
              <a:defRPr baseline="0">
                <a:solidFill>
                  <a:schemeClr val="tx1"/>
                </a:solidFill>
              </a:defRPr>
            </a:lvl1pPr>
          </a:lstStyle>
          <a:p>
            <a:r>
              <a:rPr lang="en-US" dirty="0"/>
              <a:t>CLICK TO EDIT TITLE</a:t>
            </a:r>
            <a:endParaRPr lang="en-GB" dirty="0"/>
          </a:p>
        </p:txBody>
      </p:sp>
      <p:cxnSp>
        <p:nvCxnSpPr>
          <p:cNvPr id="15" name="Straight Connector 14"/>
          <p:cNvCxnSpPr/>
          <p:nvPr userDrawn="1"/>
        </p:nvCxnSpPr>
        <p:spPr>
          <a:xfrm>
            <a:off x="512234" y="1002847"/>
            <a:ext cx="11004549"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10"/>
          <p:cNvSpPr>
            <a:spLocks noChangeArrowheads="1"/>
          </p:cNvSpPr>
          <p:nvPr userDrawn="1"/>
        </p:nvSpPr>
        <p:spPr bwMode="auto">
          <a:xfrm>
            <a:off x="512234" y="6503988"/>
            <a:ext cx="3122084"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000" dirty="0">
                <a:solidFill>
                  <a:schemeClr val="bg1"/>
                </a:solidFill>
                <a:ea typeface="Calibri" panose="020F0502020204030204" pitchFamily="34" charset="0"/>
                <a:cs typeface="Calibri" panose="020F0502020204030204" pitchFamily="34" charset="0"/>
              </a:rPr>
              <a:t>© CGL 2017   YP</a:t>
            </a:r>
            <a:endParaRPr lang="en-US" altLang="en-US" sz="1000" dirty="0">
              <a:solidFill>
                <a:schemeClr val="bg1"/>
              </a:solidFill>
            </a:endParaRPr>
          </a:p>
        </p:txBody>
      </p:sp>
      <p:sp>
        <p:nvSpPr>
          <p:cNvPr id="8" name="Text Placeholder 13"/>
          <p:cNvSpPr>
            <a:spLocks noGrp="1"/>
          </p:cNvSpPr>
          <p:nvPr>
            <p:ph type="body" sz="quarter" idx="10"/>
          </p:nvPr>
        </p:nvSpPr>
        <p:spPr>
          <a:xfrm>
            <a:off x="6699250" y="6525588"/>
            <a:ext cx="5069417" cy="446088"/>
          </a:xfrm>
          <a:prstGeom prst="rect">
            <a:avLst/>
          </a:prstGeom>
        </p:spPr>
        <p:txBody>
          <a:bodyPr/>
          <a:lstStyle>
            <a:lvl1pPr marL="0" indent="0" algn="r">
              <a:buNone/>
              <a:defRPr sz="1000" baseline="0">
                <a:solidFill>
                  <a:schemeClr val="bg1"/>
                </a:solidFill>
              </a:defRPr>
            </a:lvl1pPr>
          </a:lstStyle>
          <a:p>
            <a:pPr lvl="0"/>
            <a:r>
              <a:rPr lang="en-US"/>
              <a:t>Click to edit Master text styles</a:t>
            </a:r>
          </a:p>
        </p:txBody>
      </p:sp>
      <p:sp>
        <p:nvSpPr>
          <p:cNvPr id="3" name="Text Placeholder 2"/>
          <p:cNvSpPr>
            <a:spLocks noGrp="1"/>
          </p:cNvSpPr>
          <p:nvPr>
            <p:ph type="body" sz="quarter" idx="11"/>
          </p:nvPr>
        </p:nvSpPr>
        <p:spPr>
          <a:xfrm>
            <a:off x="622300" y="1223963"/>
            <a:ext cx="10894483" cy="4914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8737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ote (green black text)">
    <p:bg>
      <p:bgPr>
        <a:solidFill>
          <a:srgbClr val="D7DF23"/>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622301" y="6418263"/>
            <a:ext cx="11004551" cy="0"/>
          </a:xfrm>
          <a:prstGeom prst="line">
            <a:avLst/>
          </a:prstGeom>
          <a:ln w="63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Rectangle 10"/>
          <p:cNvSpPr>
            <a:spLocks noChangeArrowheads="1"/>
          </p:cNvSpPr>
          <p:nvPr/>
        </p:nvSpPr>
        <p:spPr bwMode="auto">
          <a:xfrm>
            <a:off x="512234" y="6503988"/>
            <a:ext cx="3122084"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000" dirty="0">
                <a:solidFill>
                  <a:schemeClr val="bg1"/>
                </a:solidFill>
                <a:ea typeface="Calibri" panose="020F0502020204030204" pitchFamily="34" charset="0"/>
                <a:cs typeface="Calibri" panose="020F0502020204030204" pitchFamily="34" charset="0"/>
              </a:rPr>
              <a:t>© CGL 2017   YP</a:t>
            </a:r>
            <a:endParaRPr lang="en-US" altLang="en-US" sz="1000" dirty="0">
              <a:solidFill>
                <a:schemeClr val="bg1"/>
              </a:solidFill>
            </a:endParaRPr>
          </a:p>
        </p:txBody>
      </p:sp>
      <p:cxnSp>
        <p:nvCxnSpPr>
          <p:cNvPr id="8" name="Straight Connector 7"/>
          <p:cNvCxnSpPr/>
          <p:nvPr/>
        </p:nvCxnSpPr>
        <p:spPr>
          <a:xfrm>
            <a:off x="628651" y="1004888"/>
            <a:ext cx="11004549" cy="0"/>
          </a:xfrm>
          <a:prstGeom prst="line">
            <a:avLst/>
          </a:prstGeom>
          <a:ln w="63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hasCustomPrompt="1"/>
          </p:nvPr>
        </p:nvSpPr>
        <p:spPr>
          <a:xfrm>
            <a:off x="540600" y="1177814"/>
            <a:ext cx="7926600" cy="1802987"/>
          </a:xfrm>
          <a:prstGeom prst="rect">
            <a:avLst/>
          </a:prstGeom>
        </p:spPr>
        <p:txBody>
          <a:bodyPr/>
          <a:lstStyle>
            <a:lvl1pPr marL="0" indent="0">
              <a:buNone/>
              <a:defRPr sz="2200" b="1">
                <a:solidFill>
                  <a:schemeClr val="tx1"/>
                </a:solidFill>
              </a:defRPr>
            </a:lvl1pPr>
            <a:lvl2pPr marL="457200" indent="0">
              <a:buNone/>
              <a:defRPr sz="1600" b="0" baseline="0">
                <a:solidFill>
                  <a:schemeClr val="bg1"/>
                </a:solidFill>
              </a:defRPr>
            </a:lvl2pPr>
          </a:lstStyle>
          <a:p>
            <a:pPr lvl="0"/>
            <a:r>
              <a:rPr lang="en-US" dirty="0"/>
              <a:t>“Add quote here. Add quote here. Add quote here. Add quote here. Add quote here”</a:t>
            </a:r>
          </a:p>
        </p:txBody>
      </p:sp>
      <p:sp>
        <p:nvSpPr>
          <p:cNvPr id="10" name="Title 9"/>
          <p:cNvSpPr>
            <a:spLocks noGrp="1"/>
          </p:cNvSpPr>
          <p:nvPr>
            <p:ph type="title" hasCustomPrompt="1"/>
          </p:nvPr>
        </p:nvSpPr>
        <p:spPr>
          <a:xfrm>
            <a:off x="540600" y="458726"/>
            <a:ext cx="10515600" cy="448475"/>
          </a:xfrm>
          <a:prstGeom prst="rect">
            <a:avLst/>
          </a:prstGeom>
        </p:spPr>
        <p:txBody>
          <a:bodyPr/>
          <a:lstStyle>
            <a:lvl1pPr>
              <a:defRPr baseline="0">
                <a:solidFill>
                  <a:schemeClr val="tx1"/>
                </a:solidFill>
              </a:defRPr>
            </a:lvl1pPr>
          </a:lstStyle>
          <a:p>
            <a:r>
              <a:rPr lang="en-US" dirty="0"/>
              <a:t>CLICK TO EDIT TITLE</a:t>
            </a:r>
            <a:endParaRPr lang="en-GB" dirty="0"/>
          </a:p>
        </p:txBody>
      </p:sp>
      <p:sp>
        <p:nvSpPr>
          <p:cNvPr id="14" name="Text Placeholder 13"/>
          <p:cNvSpPr>
            <a:spLocks noGrp="1"/>
          </p:cNvSpPr>
          <p:nvPr>
            <p:ph type="body" sz="quarter" idx="10"/>
          </p:nvPr>
        </p:nvSpPr>
        <p:spPr>
          <a:xfrm>
            <a:off x="6699250" y="6525588"/>
            <a:ext cx="5069417" cy="446088"/>
          </a:xfrm>
          <a:prstGeom prst="rect">
            <a:avLst/>
          </a:prstGeom>
        </p:spPr>
        <p:txBody>
          <a:bodyPr/>
          <a:lstStyle>
            <a:lvl1pPr marL="0" indent="0" algn="r">
              <a:buNone/>
              <a:defRPr sz="1000" baseline="0">
                <a:solidFill>
                  <a:schemeClr val="bg1"/>
                </a:solidFill>
              </a:defRPr>
            </a:lvl1pPr>
          </a:lstStyle>
          <a:p>
            <a:pPr lvl="0"/>
            <a:r>
              <a:rPr lang="en-US"/>
              <a:t>Click to edit Master text styles</a:t>
            </a:r>
          </a:p>
        </p:txBody>
      </p:sp>
      <p:sp>
        <p:nvSpPr>
          <p:cNvPr id="11" name="Content Placeholder 2"/>
          <p:cNvSpPr>
            <a:spLocks noGrp="1"/>
          </p:cNvSpPr>
          <p:nvPr>
            <p:ph idx="11" hasCustomPrompt="1"/>
          </p:nvPr>
        </p:nvSpPr>
        <p:spPr>
          <a:xfrm>
            <a:off x="550200" y="3153725"/>
            <a:ext cx="7926600" cy="316676"/>
          </a:xfrm>
          <a:prstGeom prst="rect">
            <a:avLst/>
          </a:prstGeom>
        </p:spPr>
        <p:txBody>
          <a:bodyPr/>
          <a:lstStyle>
            <a:lvl1pPr marL="0" indent="0" algn="r">
              <a:buNone/>
              <a:defRPr sz="1400" b="0" baseline="0">
                <a:solidFill>
                  <a:schemeClr val="tx1"/>
                </a:solidFill>
              </a:defRPr>
            </a:lvl1pPr>
            <a:lvl2pPr marL="457200" indent="0">
              <a:buNone/>
              <a:defRPr sz="1600" b="0" baseline="0">
                <a:solidFill>
                  <a:schemeClr val="bg1"/>
                </a:solidFill>
              </a:defRPr>
            </a:lvl2pPr>
          </a:lstStyle>
          <a:p>
            <a:pPr lvl="0"/>
            <a:r>
              <a:rPr lang="en-US" dirty="0"/>
              <a:t>Quote name</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6800" y="4107847"/>
            <a:ext cx="3212251" cy="191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273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chevron)">
    <p:spTree>
      <p:nvGrpSpPr>
        <p:cNvPr id="1" name=""/>
        <p:cNvGrpSpPr/>
        <p:nvPr/>
      </p:nvGrpSpPr>
      <p:grpSpPr>
        <a:xfrm>
          <a:off x="0" y="0"/>
          <a:ext cx="0" cy="0"/>
          <a:chOff x="0" y="0"/>
          <a:chExt cx="0" cy="0"/>
        </a:xfrm>
      </p:grpSpPr>
      <p:cxnSp>
        <p:nvCxnSpPr>
          <p:cNvPr id="7" name="Straight Connector 6"/>
          <p:cNvCxnSpPr/>
          <p:nvPr/>
        </p:nvCxnSpPr>
        <p:spPr>
          <a:xfrm>
            <a:off x="628651" y="1004888"/>
            <a:ext cx="11004549"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hasCustomPrompt="1"/>
          </p:nvPr>
        </p:nvSpPr>
        <p:spPr>
          <a:xfrm>
            <a:off x="512235" y="458726"/>
            <a:ext cx="10543965" cy="448475"/>
          </a:xfrm>
          <a:prstGeom prst="rect">
            <a:avLst/>
          </a:prstGeom>
        </p:spPr>
        <p:txBody>
          <a:bodyPr/>
          <a:lstStyle>
            <a:lvl1pPr>
              <a:defRPr baseline="0">
                <a:solidFill>
                  <a:srgbClr val="D7DF23"/>
                </a:solidFill>
              </a:defRPr>
            </a:lvl1pPr>
          </a:lstStyle>
          <a:p>
            <a:r>
              <a:rPr lang="en-US" dirty="0"/>
              <a:t>CONTENTS</a:t>
            </a:r>
            <a:endParaRPr lang="en-GB" dirty="0"/>
          </a:p>
        </p:txBody>
      </p:sp>
      <p:sp>
        <p:nvSpPr>
          <p:cNvPr id="11" name="Content Placeholder 2"/>
          <p:cNvSpPr>
            <a:spLocks noGrp="1"/>
          </p:cNvSpPr>
          <p:nvPr>
            <p:ph idx="11" hasCustomPrompt="1"/>
          </p:nvPr>
        </p:nvSpPr>
        <p:spPr>
          <a:xfrm>
            <a:off x="512233" y="1347108"/>
            <a:ext cx="7954967" cy="4506686"/>
          </a:xfrm>
          <a:prstGeom prst="rect">
            <a:avLst/>
          </a:prstGeom>
        </p:spPr>
        <p:txBody>
          <a:bodyPr/>
          <a:lstStyle>
            <a:lvl1pPr marL="342900" indent="-342900">
              <a:buFont typeface="Calibri" panose="020F0502020204030204" pitchFamily="34" charset="0"/>
              <a:buChar char="‒"/>
              <a:defRPr sz="2000"/>
            </a:lvl1pPr>
            <a:lvl2pPr>
              <a:defRPr sz="2000"/>
            </a:lvl2pPr>
          </a:lstStyle>
          <a:p>
            <a:pPr lvl="0"/>
            <a:r>
              <a:rPr lang="en-US" dirty="0"/>
              <a:t>Click to add contents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79581"/>
            <a:ext cx="12165787" cy="669119"/>
          </a:xfrm>
          <a:prstGeom prst="rect">
            <a:avLst/>
          </a:prstGeom>
        </p:spPr>
      </p:pic>
    </p:spTree>
    <p:extLst>
      <p:ext uri="{BB962C8B-B14F-4D97-AF65-F5344CB8AC3E}">
        <p14:creationId xmlns:p14="http://schemas.microsoft.com/office/powerpoint/2010/main" val="260858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F84957-7BB4-489C-B1F5-CE13CFB4F7EA}" type="datetimeFigureOut">
              <a:rPr lang="en-GB" smtClean="0">
                <a:solidFill>
                  <a:prstClr val="black">
                    <a:tint val="75000"/>
                  </a:prstClr>
                </a:solidFill>
              </a:rPr>
              <a:pPr/>
              <a:t>11/02/2019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F6FDA4C-45F9-4D7E-AEB8-89D8E35D70E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7586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F84957-7BB4-489C-B1F5-CE13CFB4F7EA}" type="datetimeFigureOut">
              <a:rPr lang="en-GB" smtClean="0">
                <a:solidFill>
                  <a:prstClr val="black">
                    <a:tint val="75000"/>
                  </a:prstClr>
                </a:solidFill>
              </a:rPr>
              <a:pPr/>
              <a:t>11/02/2019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F6FDA4C-45F9-4D7E-AEB8-89D8E35D70E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2159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3F84957-7BB4-489C-B1F5-CE13CFB4F7EA}" type="datetimeFigureOut">
              <a:rPr lang="en-GB" smtClean="0">
                <a:solidFill>
                  <a:prstClr val="black">
                    <a:tint val="75000"/>
                  </a:prstClr>
                </a:solidFill>
              </a:rPr>
              <a:pPr/>
              <a:t>11/02/2019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F6FDA4C-45F9-4D7E-AEB8-89D8E35D70E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2762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3F84957-7BB4-489C-B1F5-CE13CFB4F7EA}" type="datetimeFigureOut">
              <a:rPr lang="en-GB" smtClean="0">
                <a:solidFill>
                  <a:prstClr val="black">
                    <a:tint val="75000"/>
                  </a:prstClr>
                </a:solidFill>
              </a:rPr>
              <a:pPr/>
              <a:t>11/02/2019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F6FDA4C-45F9-4D7E-AEB8-89D8E35D70E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6127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3F84957-7BB4-489C-B1F5-CE13CFB4F7EA}" type="datetimeFigureOut">
              <a:rPr lang="en-GB" smtClean="0">
                <a:solidFill>
                  <a:prstClr val="black">
                    <a:tint val="75000"/>
                  </a:prstClr>
                </a:solidFill>
              </a:rPr>
              <a:pPr/>
              <a:t>11/02/2019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F6FDA4C-45F9-4D7E-AEB8-89D8E35D70E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68988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84957-7BB4-489C-B1F5-CE13CFB4F7EA}" type="datetimeFigureOut">
              <a:rPr lang="en-GB" smtClean="0">
                <a:solidFill>
                  <a:prstClr val="black">
                    <a:tint val="75000"/>
                  </a:prstClr>
                </a:solidFill>
              </a:rPr>
              <a:pPr/>
              <a:t>11/02/2019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F6FDA4C-45F9-4D7E-AEB8-89D8E35D70E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1006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F84957-7BB4-489C-B1F5-CE13CFB4F7EA}" type="datetimeFigureOut">
              <a:rPr lang="en-GB" smtClean="0">
                <a:solidFill>
                  <a:prstClr val="black">
                    <a:tint val="75000"/>
                  </a:prstClr>
                </a:solidFill>
              </a:rPr>
              <a:pPr/>
              <a:t>11/02/2019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F6FDA4C-45F9-4D7E-AEB8-89D8E35D70E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9696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F84957-7BB4-489C-B1F5-CE13CFB4F7EA}" type="datetimeFigureOut">
              <a:rPr lang="en-GB" smtClean="0">
                <a:solidFill>
                  <a:prstClr val="black">
                    <a:tint val="75000"/>
                  </a:prstClr>
                </a:solidFill>
              </a:rPr>
              <a:pPr/>
              <a:t>11/02/2019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F6FDA4C-45F9-4D7E-AEB8-89D8E35D70E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8292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84957-7BB4-489C-B1F5-CE13CFB4F7EA}" type="datetimeFigureOut">
              <a:rPr lang="en-GB" smtClean="0">
                <a:solidFill>
                  <a:prstClr val="black">
                    <a:tint val="75000"/>
                  </a:prstClr>
                </a:solidFill>
              </a:rPr>
              <a:pPr/>
              <a:t>11/02/2019</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FDA4C-45F9-4D7E-AEB8-89D8E35D70E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75417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5" r:id="rId13"/>
    <p:sldLayoutId id="2147483676" r:id="rId14"/>
    <p:sldLayoutId id="214748367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mailto:lee.Kelly@cgl.org.uk"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hyperlink" Target="mailto:tracey.harrison2@cgl.org.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jigsaw@cgl.org.uk"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XHgLYI9KZ-A"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Autofit/>
          </a:bodyPr>
          <a:lstStyle/>
          <a:p>
            <a:r>
              <a:rPr lang="en-GB" sz="4000" dirty="0"/>
              <a:t>CGL Jigsaw Young Person &amp; Family Service </a:t>
            </a:r>
          </a:p>
        </p:txBody>
      </p:sp>
      <p:sp>
        <p:nvSpPr>
          <p:cNvPr id="3" name="Text Placeholder 2"/>
          <p:cNvSpPr>
            <a:spLocks noGrp="1"/>
          </p:cNvSpPr>
          <p:nvPr>
            <p:ph type="body" sz="quarter" idx="12"/>
          </p:nvPr>
        </p:nvSpPr>
        <p:spPr/>
        <p:txBody>
          <a:bodyPr>
            <a:noAutofit/>
          </a:bodyPr>
          <a:lstStyle/>
          <a:p>
            <a:r>
              <a:rPr lang="en-GB" sz="2400" dirty="0"/>
              <a:t>Lee Kelly</a:t>
            </a:r>
          </a:p>
        </p:txBody>
      </p:sp>
      <p:sp>
        <p:nvSpPr>
          <p:cNvPr id="4" name="Text Placeholder 3"/>
          <p:cNvSpPr>
            <a:spLocks noGrp="1"/>
          </p:cNvSpPr>
          <p:nvPr>
            <p:ph type="body" sz="quarter" idx="13"/>
          </p:nvPr>
        </p:nvSpPr>
        <p:spPr/>
        <p:txBody>
          <a:bodyPr/>
          <a:lstStyle/>
          <a:p>
            <a:r>
              <a:rPr lang="en-GB" dirty="0"/>
              <a:t>February 12th 2019</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126" y="315185"/>
            <a:ext cx="3842774" cy="3829747"/>
          </a:xfrm>
          <a:prstGeom prst="rect">
            <a:avLst/>
          </a:prstGeom>
        </p:spPr>
      </p:pic>
    </p:spTree>
    <p:extLst>
      <p:ext uri="{BB962C8B-B14F-4D97-AF65-F5344CB8AC3E}">
        <p14:creationId xmlns:p14="http://schemas.microsoft.com/office/powerpoint/2010/main" val="3608211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233" y="0"/>
            <a:ext cx="10543965" cy="448475"/>
          </a:xfrm>
        </p:spPr>
        <p:txBody>
          <a:bodyPr>
            <a:normAutofit fontScale="90000"/>
          </a:bodyPr>
          <a:lstStyle/>
          <a:p>
            <a:r>
              <a:rPr lang="en-GB" sz="3600" dirty="0"/>
              <a:t>Impact of Parental Substance Use on Children and Young People</a:t>
            </a:r>
          </a:p>
        </p:txBody>
      </p:sp>
      <p:sp>
        <p:nvSpPr>
          <p:cNvPr id="5" name="Content Placeholder 4"/>
          <p:cNvSpPr>
            <a:spLocks noGrp="1"/>
          </p:cNvSpPr>
          <p:nvPr>
            <p:ph idx="11"/>
          </p:nvPr>
        </p:nvSpPr>
        <p:spPr>
          <a:xfrm>
            <a:off x="8475948" y="2480280"/>
            <a:ext cx="3053443" cy="1978821"/>
          </a:xfrm>
          <a:prstGeom prst="roundRect">
            <a:avLst/>
          </a:prstGeom>
          <a:solidFill>
            <a:srgbClr val="C7F1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3600" dirty="0">
                <a:solidFill>
                  <a:schemeClr val="tx1"/>
                </a:solidFill>
              </a:rPr>
              <a:t>Health</a:t>
            </a:r>
          </a:p>
        </p:txBody>
      </p:sp>
      <p:sp>
        <p:nvSpPr>
          <p:cNvPr id="6" name="Rounded Rectangle 5"/>
          <p:cNvSpPr/>
          <p:nvPr/>
        </p:nvSpPr>
        <p:spPr>
          <a:xfrm>
            <a:off x="4702812" y="3776013"/>
            <a:ext cx="3053443" cy="1978823"/>
          </a:xfrm>
          <a:prstGeom prst="roundRect">
            <a:avLst/>
          </a:prstGeom>
          <a:solidFill>
            <a:srgbClr val="C7F1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a:p>
            <a:pPr algn="ctr"/>
            <a:r>
              <a:rPr lang="en-GB" sz="3600" dirty="0">
                <a:solidFill>
                  <a:schemeClr val="tx1"/>
                </a:solidFill>
              </a:rPr>
              <a:t>Education and Cognitive Ability </a:t>
            </a:r>
          </a:p>
          <a:p>
            <a:pPr algn="ctr"/>
            <a:endParaRPr lang="en-GB" sz="2800" dirty="0">
              <a:solidFill>
                <a:schemeClr val="tx1"/>
              </a:solidFill>
            </a:endParaRPr>
          </a:p>
        </p:txBody>
      </p:sp>
      <p:sp>
        <p:nvSpPr>
          <p:cNvPr id="8" name="Rounded Rectangle 7"/>
          <p:cNvSpPr/>
          <p:nvPr/>
        </p:nvSpPr>
        <p:spPr>
          <a:xfrm>
            <a:off x="4702812" y="1182470"/>
            <a:ext cx="3053443" cy="1978822"/>
          </a:xfrm>
          <a:prstGeom prst="roundRect">
            <a:avLst/>
          </a:prstGeom>
          <a:solidFill>
            <a:srgbClr val="C7F1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a:p>
            <a:pPr algn="ctr"/>
            <a:r>
              <a:rPr lang="en-GB" sz="3600" dirty="0">
                <a:solidFill>
                  <a:schemeClr val="tx1"/>
                </a:solidFill>
              </a:rPr>
              <a:t>Relationships and Identity</a:t>
            </a:r>
          </a:p>
          <a:p>
            <a:pPr algn="ctr"/>
            <a:endParaRPr lang="en-GB" sz="2800" dirty="0">
              <a:solidFill>
                <a:schemeClr val="tx1"/>
              </a:solidFill>
            </a:endParaRPr>
          </a:p>
        </p:txBody>
      </p:sp>
      <p:sp>
        <p:nvSpPr>
          <p:cNvPr id="9" name="Content Placeholder 4"/>
          <p:cNvSpPr txBox="1">
            <a:spLocks/>
          </p:cNvSpPr>
          <p:nvPr/>
        </p:nvSpPr>
        <p:spPr>
          <a:xfrm>
            <a:off x="929676" y="2480280"/>
            <a:ext cx="3053443" cy="1978821"/>
          </a:xfrm>
          <a:prstGeom prst="roundRect">
            <a:avLst/>
          </a:prstGeom>
          <a:solidFill>
            <a:srgbClr val="C7F13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1" fontAlgn="base" hangingPunct="1">
              <a:lnSpc>
                <a:spcPct val="90000"/>
              </a:lnSpc>
              <a:spcBef>
                <a:spcPts val="1000"/>
              </a:spcBef>
              <a:spcAft>
                <a:spcPct val="0"/>
              </a:spcAft>
              <a:buFont typeface="Calibri" panose="020F0502020204030204" pitchFamily="34" charset="0"/>
              <a:buChar char="‒"/>
              <a:defRPr sz="2000" kern="1200">
                <a:solidFill>
                  <a:schemeClr val="lt1"/>
                </a:solidFill>
                <a:latin typeface="+mn-lt"/>
                <a:ea typeface="+mn-ea"/>
                <a:cs typeface="+mn-cs"/>
              </a:defRPr>
            </a:lvl1pPr>
            <a:lvl2pPr marL="685800" indent="-228600" algn="l" rtl="0" eaLnBrk="1" fontAlgn="base" hangingPunct="1">
              <a:lnSpc>
                <a:spcPct val="90000"/>
              </a:lnSpc>
              <a:spcBef>
                <a:spcPts val="500"/>
              </a:spcBef>
              <a:spcAft>
                <a:spcPct val="0"/>
              </a:spcAft>
              <a:buFont typeface="Calibri" panose="020F0502020204030204" pitchFamily="34" charset="0"/>
              <a:buChar char="‒"/>
              <a:defRPr sz="2000" kern="1200">
                <a:solidFill>
                  <a:schemeClr val="lt1"/>
                </a:solidFill>
                <a:latin typeface="+mn-lt"/>
                <a:ea typeface="+mn-ea"/>
                <a:cs typeface="+mn-cs"/>
              </a:defRPr>
            </a:lvl2pPr>
            <a:lvl3pPr marL="1143000" indent="-228600" algn="l" rtl="0" eaLnBrk="1" fontAlgn="base" hangingPunct="1">
              <a:lnSpc>
                <a:spcPct val="90000"/>
              </a:lnSpc>
              <a:spcBef>
                <a:spcPts val="500"/>
              </a:spcBef>
              <a:spcAft>
                <a:spcPct val="0"/>
              </a:spcAft>
              <a:buFont typeface="Calibri" panose="020F0502020204030204" pitchFamily="34" charset="0"/>
              <a:buChar char="‒"/>
              <a:defRPr sz="2000" kern="1200">
                <a:solidFill>
                  <a:schemeClr val="lt1"/>
                </a:solidFill>
                <a:latin typeface="+mn-lt"/>
                <a:ea typeface="+mn-ea"/>
                <a:cs typeface="+mn-cs"/>
              </a:defRPr>
            </a:lvl3pPr>
            <a:lvl4pPr marL="1600200" indent="-228600" algn="l" rtl="0" eaLnBrk="1" fontAlgn="base" hangingPunct="1">
              <a:lnSpc>
                <a:spcPct val="90000"/>
              </a:lnSpc>
              <a:spcBef>
                <a:spcPts val="500"/>
              </a:spcBef>
              <a:spcAft>
                <a:spcPct val="0"/>
              </a:spcAft>
              <a:buFont typeface="Calibri" panose="020F0502020204030204" pitchFamily="34" charset="0"/>
              <a:buChar char="‒"/>
              <a:defRPr kern="1200">
                <a:solidFill>
                  <a:schemeClr val="lt1"/>
                </a:solidFill>
                <a:latin typeface="+mn-lt"/>
                <a:ea typeface="+mn-ea"/>
                <a:cs typeface="+mn-cs"/>
              </a:defRPr>
            </a:lvl4pPr>
            <a:lvl5pPr marL="2057400" indent="-228600" algn="l" rtl="0" eaLnBrk="1" fontAlgn="base" hangingPunct="1">
              <a:lnSpc>
                <a:spcPct val="90000"/>
              </a:lnSpc>
              <a:spcBef>
                <a:spcPts val="500"/>
              </a:spcBef>
              <a:spcAft>
                <a:spcPct val="0"/>
              </a:spcAft>
              <a:buFont typeface="Calibri" panose="020F050202020403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Calibri" panose="020F0502020204030204" pitchFamily="34" charset="0"/>
              <a:buNone/>
            </a:pPr>
            <a:r>
              <a:rPr lang="en-GB" sz="3600" dirty="0">
                <a:solidFill>
                  <a:schemeClr val="tx1"/>
                </a:solidFill>
              </a:rPr>
              <a:t>Emotional and Behavioural Development </a:t>
            </a:r>
          </a:p>
        </p:txBody>
      </p:sp>
    </p:spTree>
    <p:extLst>
      <p:ext uri="{BB962C8B-B14F-4D97-AF65-F5344CB8AC3E}">
        <p14:creationId xmlns:p14="http://schemas.microsoft.com/office/powerpoint/2010/main" val="116105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300AA-7419-474A-8D11-4114CFE25821}"/>
              </a:ext>
            </a:extLst>
          </p:cNvPr>
          <p:cNvSpPr>
            <a:spLocks noGrp="1"/>
          </p:cNvSpPr>
          <p:nvPr>
            <p:ph type="title"/>
          </p:nvPr>
        </p:nvSpPr>
        <p:spPr/>
        <p:txBody>
          <a:bodyPr>
            <a:normAutofit fontScale="90000"/>
          </a:bodyPr>
          <a:lstStyle/>
          <a:p>
            <a:r>
              <a:rPr lang="en-US" dirty="0"/>
              <a:t>What can we do to support you? </a:t>
            </a:r>
          </a:p>
        </p:txBody>
      </p:sp>
      <p:sp>
        <p:nvSpPr>
          <p:cNvPr id="3" name="Text Placeholder 2">
            <a:extLst>
              <a:ext uri="{FF2B5EF4-FFF2-40B4-BE49-F238E27FC236}">
                <a16:creationId xmlns:a16="http://schemas.microsoft.com/office/drawing/2014/main" id="{60F9745B-DE0C-724F-AAF1-8E4DA08BA15B}"/>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49E7E3FC-3731-354D-BD2F-FEB7F48B61B7}"/>
              </a:ext>
            </a:extLst>
          </p:cNvPr>
          <p:cNvSpPr>
            <a:spLocks noGrp="1"/>
          </p:cNvSpPr>
          <p:nvPr>
            <p:ph type="body" sz="quarter" idx="11"/>
          </p:nvPr>
        </p:nvSpPr>
        <p:spPr/>
        <p:txBody>
          <a:bodyPr/>
          <a:lstStyle/>
          <a:p>
            <a:r>
              <a:rPr lang="en-US" dirty="0"/>
              <a:t>Training for staff?</a:t>
            </a:r>
          </a:p>
          <a:p>
            <a:r>
              <a:rPr lang="en-US" dirty="0"/>
              <a:t>Drop ins?</a:t>
            </a:r>
          </a:p>
          <a:p>
            <a:r>
              <a:rPr lang="en-US" dirty="0"/>
              <a:t>Consultation </a:t>
            </a:r>
          </a:p>
          <a:p>
            <a:r>
              <a:rPr lang="en-US" dirty="0"/>
              <a:t>Engage on parent &amp; student events – Open days, parents evenings?</a:t>
            </a:r>
          </a:p>
          <a:p>
            <a:r>
              <a:rPr lang="en-US" dirty="0"/>
              <a:t>Make staff aware of our service through staff meetings? </a:t>
            </a:r>
          </a:p>
          <a:p>
            <a:r>
              <a:rPr lang="en-US" dirty="0"/>
              <a:t>Any other ideas? </a:t>
            </a:r>
          </a:p>
        </p:txBody>
      </p:sp>
      <p:pic>
        <p:nvPicPr>
          <p:cNvPr id="5" name="Picture 4">
            <a:extLst>
              <a:ext uri="{FF2B5EF4-FFF2-40B4-BE49-F238E27FC236}">
                <a16:creationId xmlns:a16="http://schemas.microsoft.com/office/drawing/2014/main" id="{3A1EEBF9-8344-2F49-8401-BA3A5B3984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3826" y="269876"/>
            <a:ext cx="104616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26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15490" y="5020695"/>
            <a:ext cx="5623560" cy="1255289"/>
          </a:xfrm>
        </p:spPr>
        <p:txBody>
          <a:bodyPr/>
          <a:lstStyle/>
          <a:p>
            <a:r>
              <a:rPr lang="en-US" dirty="0"/>
              <a:t> </a:t>
            </a:r>
          </a:p>
          <a:p>
            <a:endParaRPr lang="en-GB" dirty="0"/>
          </a:p>
        </p:txBody>
      </p:sp>
      <p:sp>
        <p:nvSpPr>
          <p:cNvPr id="4" name="Title 3"/>
          <p:cNvSpPr>
            <a:spLocks noGrp="1"/>
          </p:cNvSpPr>
          <p:nvPr>
            <p:ph type="title"/>
          </p:nvPr>
        </p:nvSpPr>
        <p:spPr/>
        <p:txBody>
          <a:bodyPr>
            <a:normAutofit fontScale="90000"/>
          </a:bodyPr>
          <a:lstStyle/>
          <a:p>
            <a:r>
              <a:rPr lang="en-US" altLang="en-US" dirty="0">
                <a:latin typeface="Calibri Bold" panose="020F0702030404030204" pitchFamily="34" charset="0"/>
                <a:ea typeface="Calibri Bold" panose="020F0702030404030204" pitchFamily="34" charset="0"/>
                <a:cs typeface="Calibri Bold" panose="020F0702030404030204" pitchFamily="34" charset="0"/>
              </a:rPr>
              <a:t>Thank you</a:t>
            </a:r>
          </a:p>
        </p:txBody>
      </p:sp>
      <p:sp>
        <p:nvSpPr>
          <p:cNvPr id="6" name="Text Placeholder 5"/>
          <p:cNvSpPr>
            <a:spLocks noGrp="1"/>
          </p:cNvSpPr>
          <p:nvPr>
            <p:ph type="body" sz="quarter" idx="10"/>
          </p:nvPr>
        </p:nvSpPr>
        <p:spPr/>
        <p:txBody>
          <a:bodyPr/>
          <a:lstStyle/>
          <a:p>
            <a:endParaRPr lang="en-GB"/>
          </a:p>
        </p:txBody>
      </p:sp>
      <p:sp>
        <p:nvSpPr>
          <p:cNvPr id="8" name="TextBox 7"/>
          <p:cNvSpPr txBox="1"/>
          <p:nvPr/>
        </p:nvSpPr>
        <p:spPr>
          <a:xfrm>
            <a:off x="1908175" y="1026160"/>
            <a:ext cx="8383588" cy="5493812"/>
          </a:xfrm>
          <a:prstGeom prst="rect">
            <a:avLst/>
          </a:prstGeom>
          <a:noFill/>
        </p:spPr>
        <p:txBody>
          <a:bodyPr wrap="square" rtlCol="0">
            <a:spAutoFit/>
          </a:bodyPr>
          <a:lstStyle/>
          <a:p>
            <a:pPr marL="285750" indent="-285750">
              <a:buFont typeface="Arial" panose="020B0604020202020204" pitchFamily="34" charset="0"/>
              <a:buChar char="•"/>
            </a:pPr>
            <a:endParaRPr lang="en-GB" sz="2500" b="1" dirty="0">
              <a:latin typeface="Calibri Bold" panose="020F0702030404030204" pitchFamily="34" charset="0"/>
              <a:ea typeface="Calibri Bold" panose="020F0702030404030204" pitchFamily="34" charset="0"/>
              <a:cs typeface="Calibri Bold" panose="020F0702030404030204" pitchFamily="34" charset="0"/>
            </a:endParaRPr>
          </a:p>
          <a:p>
            <a:pPr marL="285750" indent="-285750">
              <a:buFont typeface="Arial" panose="020B0604020202020204" pitchFamily="34" charset="0"/>
              <a:buChar char="•"/>
            </a:pPr>
            <a:endParaRPr lang="en-GB" dirty="0"/>
          </a:p>
          <a:p>
            <a:r>
              <a:rPr lang="en-GB" sz="2800" dirty="0"/>
              <a:t>Lee Kelly – Team Leader </a:t>
            </a:r>
          </a:p>
          <a:p>
            <a:r>
              <a:rPr lang="en-GB" sz="2800" dirty="0"/>
              <a:t>Mobile - 07809 314 672</a:t>
            </a:r>
          </a:p>
          <a:p>
            <a:r>
              <a:rPr lang="en-GB" sz="2800" dirty="0"/>
              <a:t>Email – </a:t>
            </a:r>
            <a:r>
              <a:rPr lang="en-GB" sz="2800" dirty="0">
                <a:hlinkClick r:id="rId3"/>
              </a:rPr>
              <a:t>lee.Kelly@cgl.org.uk</a:t>
            </a:r>
            <a:endParaRPr lang="en-GB" sz="2800" dirty="0"/>
          </a:p>
          <a:p>
            <a:endParaRPr lang="en-GB" sz="2800" dirty="0"/>
          </a:p>
          <a:p>
            <a:r>
              <a:rPr lang="en-GB" sz="2800" dirty="0"/>
              <a:t>Laura Holland – Resilience Worker</a:t>
            </a:r>
          </a:p>
          <a:p>
            <a:r>
              <a:rPr lang="en-GB" sz="2800" dirty="0"/>
              <a:t>Mobile – 07809 555 125</a:t>
            </a:r>
          </a:p>
          <a:p>
            <a:r>
              <a:rPr lang="en-GB" sz="2800" dirty="0"/>
              <a:t>Email: </a:t>
            </a:r>
            <a:r>
              <a:rPr lang="en-GB" sz="2800" dirty="0">
                <a:hlinkClick r:id="rId4"/>
              </a:rPr>
              <a:t>laura.holland@cgl.org.uk</a:t>
            </a:r>
            <a:endParaRPr lang="en-GB" sz="2800" dirty="0"/>
          </a:p>
          <a:p>
            <a:endParaRPr lang="en-GB" sz="2800" dirty="0"/>
          </a:p>
          <a:p>
            <a:endParaRPr lang="en-GB" sz="2800" dirty="0"/>
          </a:p>
          <a:p>
            <a:endParaRPr lang="en-GB" sz="2800" dirty="0"/>
          </a:p>
          <a:p>
            <a:endParaRPr lang="en-GB" sz="28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3826" y="269876"/>
            <a:ext cx="104616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59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2" end="2"/>
                                            </p:txEl>
                                          </p:spTgt>
                                        </p:tgtEl>
                                      </p:cBhvr>
                                      <p:by x="150000" y="150000"/>
                                    </p:animScale>
                                  </p:childTnLst>
                                </p:cTn>
                              </p:par>
                              <p:par>
                                <p:cTn id="7" presetID="6" presetClass="emph" presetSubtype="0" fill="hold" nodeType="withEffect">
                                  <p:stCondLst>
                                    <p:cond delay="0"/>
                                  </p:stCondLst>
                                  <p:childTnLst>
                                    <p:animScale>
                                      <p:cBhvr>
                                        <p:cTn id="8" dur="2000" fill="hold"/>
                                        <p:tgtEl>
                                          <p:spTgt spid="8">
                                            <p:txEl>
                                              <p:pRg st="3" end="3"/>
                                            </p:txEl>
                                          </p:spTgt>
                                        </p:tgtEl>
                                      </p:cBhvr>
                                      <p:by x="150000" y="150000"/>
                                    </p:animScale>
                                  </p:childTnLst>
                                </p:cTn>
                              </p:par>
                              <p:par>
                                <p:cTn id="9" presetID="6" presetClass="emph" presetSubtype="0" fill="hold" nodeType="withEffect">
                                  <p:stCondLst>
                                    <p:cond delay="0"/>
                                  </p:stCondLst>
                                  <p:childTnLst>
                                    <p:animScale>
                                      <p:cBhvr>
                                        <p:cTn id="10" dur="2000" fill="hold"/>
                                        <p:tgtEl>
                                          <p:spTgt spid="8">
                                            <p:txEl>
                                              <p:pRg st="4" end="4"/>
                                            </p:txEl>
                                          </p:spTgt>
                                        </p:tgtEl>
                                      </p:cBhvr>
                                      <p:by x="150000" y="150000"/>
                                    </p:animScale>
                                  </p:childTnLst>
                                </p:cTn>
                              </p:par>
                              <p:par>
                                <p:cTn id="11" presetID="6" presetClass="emph" presetSubtype="0" fill="hold" nodeType="withEffect">
                                  <p:stCondLst>
                                    <p:cond delay="0"/>
                                  </p:stCondLst>
                                  <p:childTnLst>
                                    <p:animScale>
                                      <p:cBhvr>
                                        <p:cTn id="12" dur="2000" fill="hold"/>
                                        <p:tgtEl>
                                          <p:spTgt spid="8">
                                            <p:txEl>
                                              <p:pRg st="6" end="6"/>
                                            </p:txEl>
                                          </p:spTgt>
                                        </p:tgtEl>
                                      </p:cBhvr>
                                      <p:by x="150000" y="150000"/>
                                    </p:animScale>
                                  </p:childTnLst>
                                </p:cTn>
                              </p:par>
                              <p:par>
                                <p:cTn id="13" presetID="6" presetClass="emph" presetSubtype="0" fill="hold" nodeType="withEffect">
                                  <p:stCondLst>
                                    <p:cond delay="0"/>
                                  </p:stCondLst>
                                  <p:childTnLst>
                                    <p:animScale>
                                      <p:cBhvr>
                                        <p:cTn id="14" dur="2000" fill="hold"/>
                                        <p:tgtEl>
                                          <p:spTgt spid="8">
                                            <p:txEl>
                                              <p:pRg st="7" end="7"/>
                                            </p:txEl>
                                          </p:spTgt>
                                        </p:tgtEl>
                                      </p:cBhvr>
                                      <p:by x="150000" y="150000"/>
                                    </p:animScale>
                                  </p:childTnLst>
                                </p:cTn>
                              </p:par>
                              <p:par>
                                <p:cTn id="15" presetID="6" presetClass="emph" presetSubtype="0" fill="hold" nodeType="withEffect">
                                  <p:stCondLst>
                                    <p:cond delay="0"/>
                                  </p:stCondLst>
                                  <p:childTnLst>
                                    <p:animScale>
                                      <p:cBhvr>
                                        <p:cTn id="16" dur="2000" fill="hold"/>
                                        <p:tgtEl>
                                          <p:spTgt spid="8">
                                            <p:txEl>
                                              <p:pRg st="8" end="8"/>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DB4E41-F343-BC4C-A298-436E6F18038E}"/>
              </a:ext>
            </a:extLst>
          </p:cNvPr>
          <p:cNvSpPr>
            <a:spLocks noGrp="1"/>
          </p:cNvSpPr>
          <p:nvPr>
            <p:ph type="title"/>
          </p:nvPr>
        </p:nvSpPr>
        <p:spPr/>
        <p:txBody>
          <a:bodyPr>
            <a:normAutofit fontScale="90000"/>
          </a:bodyPr>
          <a:lstStyle/>
          <a:p>
            <a:r>
              <a:rPr lang="en-US" dirty="0"/>
              <a:t>Why are we here? </a:t>
            </a:r>
          </a:p>
        </p:txBody>
      </p:sp>
      <p:sp>
        <p:nvSpPr>
          <p:cNvPr id="7" name="Text Placeholder 6">
            <a:extLst>
              <a:ext uri="{FF2B5EF4-FFF2-40B4-BE49-F238E27FC236}">
                <a16:creationId xmlns:a16="http://schemas.microsoft.com/office/drawing/2014/main" id="{80DEB9E7-F9AC-E543-9BF6-E21866C93289}"/>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4EED7E89-3D23-9D45-85A3-8578D4F4AD54}"/>
              </a:ext>
            </a:extLst>
          </p:cNvPr>
          <p:cNvSpPr>
            <a:spLocks noGrp="1"/>
          </p:cNvSpPr>
          <p:nvPr>
            <p:ph type="body" sz="quarter" idx="11"/>
          </p:nvPr>
        </p:nvSpPr>
        <p:spPr/>
        <p:txBody>
          <a:bodyPr/>
          <a:lstStyle/>
          <a:p>
            <a:r>
              <a:rPr lang="en-GB" dirty="0"/>
              <a:t>01. To introduce new integrated Young Person &amp; Family Service</a:t>
            </a:r>
          </a:p>
          <a:p>
            <a:pPr marL="0" indent="0">
              <a:buNone/>
            </a:pPr>
            <a:endParaRPr lang="en-GB" dirty="0"/>
          </a:p>
          <a:p>
            <a:r>
              <a:rPr lang="en-GB" dirty="0"/>
              <a:t>02. To explain our role</a:t>
            </a:r>
          </a:p>
          <a:p>
            <a:pPr marL="0" indent="0">
              <a:buNone/>
            </a:pPr>
            <a:endParaRPr lang="en-GB" dirty="0"/>
          </a:p>
          <a:p>
            <a:r>
              <a:rPr lang="en-GB" dirty="0"/>
              <a:t>03. How can we work together?</a:t>
            </a:r>
          </a:p>
          <a:p>
            <a:endParaRPr lang="en-US" dirty="0"/>
          </a:p>
        </p:txBody>
      </p:sp>
      <p:pic>
        <p:nvPicPr>
          <p:cNvPr id="9" name="Picture 8">
            <a:extLst>
              <a:ext uri="{FF2B5EF4-FFF2-40B4-BE49-F238E27FC236}">
                <a16:creationId xmlns:a16="http://schemas.microsoft.com/office/drawing/2014/main" id="{33D5909B-B7DD-D541-B7EB-B1D1E593686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3826" y="269876"/>
            <a:ext cx="104616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71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0597B-762D-384A-8599-6FC310BA2905}"/>
              </a:ext>
            </a:extLst>
          </p:cNvPr>
          <p:cNvSpPr>
            <a:spLocks noGrp="1"/>
          </p:cNvSpPr>
          <p:nvPr>
            <p:ph type="title"/>
          </p:nvPr>
        </p:nvSpPr>
        <p:spPr/>
        <p:txBody>
          <a:bodyPr>
            <a:normAutofit fontScale="90000"/>
          </a:bodyPr>
          <a:lstStyle/>
          <a:p>
            <a:r>
              <a:rPr lang="en-US" dirty="0"/>
              <a:t>Why a New Service? </a:t>
            </a:r>
          </a:p>
        </p:txBody>
      </p:sp>
      <p:sp>
        <p:nvSpPr>
          <p:cNvPr id="3" name="Text Placeholder 2">
            <a:extLst>
              <a:ext uri="{FF2B5EF4-FFF2-40B4-BE49-F238E27FC236}">
                <a16:creationId xmlns:a16="http://schemas.microsoft.com/office/drawing/2014/main" id="{EED74A54-6B33-1A45-9C7B-852011E8591C}"/>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29D6C6A7-797D-7D48-BE2B-57045161578C}"/>
              </a:ext>
            </a:extLst>
          </p:cNvPr>
          <p:cNvSpPr>
            <a:spLocks noGrp="1"/>
          </p:cNvSpPr>
          <p:nvPr>
            <p:ph type="body" sz="quarter" idx="11"/>
          </p:nvPr>
        </p:nvSpPr>
        <p:spPr/>
        <p:txBody>
          <a:bodyPr/>
          <a:lstStyle/>
          <a:p>
            <a:r>
              <a:rPr lang="en-US" dirty="0"/>
              <a:t>Cuts across the city informed CGL the need to merge both the family service (Explore) and the YP service (Journey)</a:t>
            </a:r>
          </a:p>
          <a:p>
            <a:endParaRPr lang="en-US" dirty="0"/>
          </a:p>
          <a:p>
            <a:pPr marL="0" indent="0">
              <a:buNone/>
            </a:pPr>
            <a:endParaRPr lang="en-US" dirty="0"/>
          </a:p>
          <a:p>
            <a:r>
              <a:rPr lang="en-US" dirty="0"/>
              <a:t>From previous consultations with professionals, service users and the general public, information that was gathered supported an integrated service</a:t>
            </a:r>
          </a:p>
          <a:p>
            <a:endParaRPr lang="en-US" dirty="0"/>
          </a:p>
        </p:txBody>
      </p:sp>
      <p:pic>
        <p:nvPicPr>
          <p:cNvPr id="5" name="Picture 4">
            <a:extLst>
              <a:ext uri="{FF2B5EF4-FFF2-40B4-BE49-F238E27FC236}">
                <a16:creationId xmlns:a16="http://schemas.microsoft.com/office/drawing/2014/main" id="{A9B20DD6-7251-8948-ADD0-D347362BC3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3826" y="269876"/>
            <a:ext cx="104616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4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A522-F803-5244-A918-1973B53AA52E}"/>
              </a:ext>
            </a:extLst>
          </p:cNvPr>
          <p:cNvSpPr>
            <a:spLocks noGrp="1"/>
          </p:cNvSpPr>
          <p:nvPr>
            <p:ph type="title"/>
          </p:nvPr>
        </p:nvSpPr>
        <p:spPr/>
        <p:txBody>
          <a:bodyPr>
            <a:normAutofit fontScale="90000"/>
          </a:bodyPr>
          <a:lstStyle/>
          <a:p>
            <a:r>
              <a:rPr lang="en-US" dirty="0"/>
              <a:t>What changes have been made? </a:t>
            </a:r>
          </a:p>
        </p:txBody>
      </p:sp>
      <p:sp>
        <p:nvSpPr>
          <p:cNvPr id="3" name="Text Placeholder 2">
            <a:extLst>
              <a:ext uri="{FF2B5EF4-FFF2-40B4-BE49-F238E27FC236}">
                <a16:creationId xmlns:a16="http://schemas.microsoft.com/office/drawing/2014/main" id="{2AB6FB0C-1A5E-5E41-86DB-82BA15AD115B}"/>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ADDA62EC-4C5E-7244-B342-1BD892EEBCF9}"/>
              </a:ext>
            </a:extLst>
          </p:cNvPr>
          <p:cNvSpPr>
            <a:spLocks noGrp="1"/>
          </p:cNvSpPr>
          <p:nvPr>
            <p:ph type="body" sz="quarter" idx="11"/>
          </p:nvPr>
        </p:nvSpPr>
        <p:spPr/>
        <p:txBody>
          <a:bodyPr>
            <a:normAutofit/>
          </a:bodyPr>
          <a:lstStyle/>
          <a:p>
            <a:r>
              <a:rPr lang="en-US" dirty="0"/>
              <a:t>Service Name</a:t>
            </a:r>
          </a:p>
          <a:p>
            <a:endParaRPr lang="en-US" dirty="0"/>
          </a:p>
          <a:p>
            <a:r>
              <a:rPr lang="en-US" dirty="0"/>
              <a:t>Team personnel – Inc. family workers, Peer and volunteer coordinator, and a targeted interventions worker.</a:t>
            </a:r>
          </a:p>
          <a:p>
            <a:endParaRPr lang="en-US" dirty="0"/>
          </a:p>
          <a:p>
            <a:r>
              <a:rPr lang="en-US" dirty="0"/>
              <a:t>Interventions incorporating whole family approaches – Making our offer bigger and more supportive</a:t>
            </a:r>
          </a:p>
          <a:p>
            <a:endParaRPr lang="en-US" dirty="0"/>
          </a:p>
          <a:p>
            <a:r>
              <a:rPr lang="en-US" dirty="0"/>
              <a:t>Referral process, now made to </a:t>
            </a:r>
            <a:r>
              <a:rPr lang="en-US" dirty="0">
                <a:hlinkClick r:id="rId2"/>
              </a:rPr>
              <a:t>jigsaw@cgl.org.uk</a:t>
            </a:r>
            <a:r>
              <a:rPr lang="en-US" dirty="0"/>
              <a:t> </a:t>
            </a:r>
          </a:p>
          <a:p>
            <a:endParaRPr lang="en-US" dirty="0"/>
          </a:p>
          <a:p>
            <a:endParaRPr lang="en-US" dirty="0"/>
          </a:p>
          <a:p>
            <a:pPr marL="0" indent="0">
              <a:buNone/>
            </a:pPr>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082409DC-27F0-6648-9316-B0D8E3E531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3826" y="269876"/>
            <a:ext cx="104616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01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3104C-4BC3-7740-AF5F-F5E014A1D2B5}"/>
              </a:ext>
            </a:extLst>
          </p:cNvPr>
          <p:cNvSpPr>
            <a:spLocks noGrp="1"/>
          </p:cNvSpPr>
          <p:nvPr>
            <p:ph type="title"/>
          </p:nvPr>
        </p:nvSpPr>
        <p:spPr/>
        <p:txBody>
          <a:bodyPr>
            <a:normAutofit fontScale="90000"/>
          </a:bodyPr>
          <a:lstStyle/>
          <a:p>
            <a:r>
              <a:rPr lang="en-US" dirty="0"/>
              <a:t>CGL Jigsaw Team</a:t>
            </a:r>
          </a:p>
        </p:txBody>
      </p:sp>
      <p:sp>
        <p:nvSpPr>
          <p:cNvPr id="3" name="Text Placeholder 2">
            <a:extLst>
              <a:ext uri="{FF2B5EF4-FFF2-40B4-BE49-F238E27FC236}">
                <a16:creationId xmlns:a16="http://schemas.microsoft.com/office/drawing/2014/main" id="{9B7DAA3B-5EDB-2541-A570-8BFAF0940BD3}"/>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2A6CBF19-243F-8D42-B27A-25EBE96AC62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7237" y="1293925"/>
            <a:ext cx="10258817" cy="4756145"/>
          </a:xfrm>
          <a:prstGeom prst="rect">
            <a:avLst/>
          </a:prstGeom>
          <a:noFill/>
        </p:spPr>
      </p:pic>
      <p:pic>
        <p:nvPicPr>
          <p:cNvPr id="6" name="Picture 5">
            <a:extLst>
              <a:ext uri="{FF2B5EF4-FFF2-40B4-BE49-F238E27FC236}">
                <a16:creationId xmlns:a16="http://schemas.microsoft.com/office/drawing/2014/main" id="{80A41CC6-9324-7A4B-BA39-0A82562231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3826" y="269876"/>
            <a:ext cx="104616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32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D155-F58F-1B46-880C-C4C3D82D3EF4}"/>
              </a:ext>
            </a:extLst>
          </p:cNvPr>
          <p:cNvSpPr>
            <a:spLocks noGrp="1"/>
          </p:cNvSpPr>
          <p:nvPr>
            <p:ph type="title"/>
          </p:nvPr>
        </p:nvSpPr>
        <p:spPr/>
        <p:txBody>
          <a:bodyPr>
            <a:normAutofit fontScale="90000"/>
          </a:bodyPr>
          <a:lstStyle/>
          <a:p>
            <a:r>
              <a:rPr lang="en-US" dirty="0"/>
              <a:t>Targeted interventions</a:t>
            </a:r>
          </a:p>
        </p:txBody>
      </p:sp>
      <p:sp>
        <p:nvSpPr>
          <p:cNvPr id="3" name="Text Placeholder 2">
            <a:extLst>
              <a:ext uri="{FF2B5EF4-FFF2-40B4-BE49-F238E27FC236}">
                <a16:creationId xmlns:a16="http://schemas.microsoft.com/office/drawing/2014/main" id="{71F5B860-E4F9-344A-93C3-7820794B641C}"/>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431F1333-09CC-264C-8F13-2F593D61441B}"/>
              </a:ext>
            </a:extLst>
          </p:cNvPr>
          <p:cNvSpPr>
            <a:spLocks noGrp="1"/>
          </p:cNvSpPr>
          <p:nvPr>
            <p:ph type="body" sz="quarter" idx="11"/>
          </p:nvPr>
        </p:nvSpPr>
        <p:spPr/>
        <p:txBody>
          <a:bodyPr>
            <a:normAutofit fontScale="92500"/>
          </a:bodyPr>
          <a:lstStyle/>
          <a:p>
            <a:pPr lvl="0"/>
            <a:r>
              <a:rPr lang="en-GB" dirty="0"/>
              <a:t>Delivery of substance misuse awareness sessions to targeted at risk groups</a:t>
            </a:r>
          </a:p>
          <a:p>
            <a:pPr lvl="0"/>
            <a:r>
              <a:rPr lang="en-GB" dirty="0"/>
              <a:t>To deliver training to professionals, including screening, BI, and pathways</a:t>
            </a:r>
          </a:p>
          <a:p>
            <a:pPr lvl="0"/>
            <a:r>
              <a:rPr lang="en-GB" dirty="0"/>
              <a:t>Brief interventions, group work, assertive outreach and in-reach</a:t>
            </a:r>
          </a:p>
          <a:p>
            <a:pPr lvl="0"/>
            <a:r>
              <a:rPr lang="en-GB" dirty="0"/>
              <a:t>Coordinate and support the delivery of outreach work to identified target at risk groups.</a:t>
            </a:r>
          </a:p>
          <a:p>
            <a:pPr lvl="0"/>
            <a:r>
              <a:rPr lang="en-GB" dirty="0"/>
              <a:t>To organise and support the delivery of training programmes</a:t>
            </a:r>
          </a:p>
          <a:p>
            <a:pPr lvl="0"/>
            <a:r>
              <a:rPr lang="en-GB" dirty="0"/>
              <a:t>To coordinate the promotion of the service positively within the local area.</a:t>
            </a:r>
          </a:p>
          <a:p>
            <a:pPr lvl="0"/>
            <a:r>
              <a:rPr lang="en-GB" dirty="0"/>
              <a:t> Identify gaps in provision and areas where the service can make a positive impact, including attending team meetings of professionals in other services.</a:t>
            </a:r>
          </a:p>
          <a:p>
            <a:r>
              <a:rPr lang="en-GB" dirty="0"/>
              <a:t>To establish, maintain and develop links with partner agencies and local support services</a:t>
            </a:r>
            <a:endParaRPr lang="en-US" dirty="0"/>
          </a:p>
        </p:txBody>
      </p:sp>
      <p:pic>
        <p:nvPicPr>
          <p:cNvPr id="5" name="Picture 4">
            <a:extLst>
              <a:ext uri="{FF2B5EF4-FFF2-40B4-BE49-F238E27FC236}">
                <a16:creationId xmlns:a16="http://schemas.microsoft.com/office/drawing/2014/main" id="{833872CC-9119-2443-A3F2-58AE11C41C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3826" y="269876"/>
            <a:ext cx="104616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66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FDE8-277B-6440-B074-8B4727AB48E5}"/>
              </a:ext>
            </a:extLst>
          </p:cNvPr>
          <p:cNvSpPr>
            <a:spLocks noGrp="1"/>
          </p:cNvSpPr>
          <p:nvPr>
            <p:ph type="title"/>
          </p:nvPr>
        </p:nvSpPr>
        <p:spPr>
          <a:xfrm>
            <a:off x="540600" y="458726"/>
            <a:ext cx="10515600" cy="448475"/>
          </a:xfrm>
        </p:spPr>
        <p:txBody>
          <a:bodyPr>
            <a:normAutofit fontScale="90000"/>
          </a:bodyPr>
          <a:lstStyle/>
          <a:p>
            <a:r>
              <a:rPr lang="en-US"/>
              <a:t>Our model</a:t>
            </a:r>
            <a:endParaRPr lang="en-US" dirty="0"/>
          </a:p>
        </p:txBody>
      </p:sp>
      <p:sp>
        <p:nvSpPr>
          <p:cNvPr id="3" name="Text Placeholder 2">
            <a:extLst>
              <a:ext uri="{FF2B5EF4-FFF2-40B4-BE49-F238E27FC236}">
                <a16:creationId xmlns:a16="http://schemas.microsoft.com/office/drawing/2014/main" id="{8A098A6F-8DBF-E143-9D27-4A897B5EAC82}"/>
              </a:ext>
            </a:extLst>
          </p:cNvPr>
          <p:cNvSpPr>
            <a:spLocks noGrp="1"/>
          </p:cNvSpPr>
          <p:nvPr>
            <p:ph type="body" sz="quarter" idx="10"/>
          </p:nvPr>
        </p:nvSpPr>
        <p:spPr>
          <a:xfrm>
            <a:off x="6699250" y="6525588"/>
            <a:ext cx="5069417" cy="446088"/>
          </a:xfrm>
        </p:spPr>
        <p:txBody>
          <a:bodyPr/>
          <a:lstStyle/>
          <a:p>
            <a:endParaRPr lang="en-US"/>
          </a:p>
        </p:txBody>
      </p:sp>
      <p:pic>
        <p:nvPicPr>
          <p:cNvPr id="5" name="Picture 4">
            <a:extLst>
              <a:ext uri="{FF2B5EF4-FFF2-40B4-BE49-F238E27FC236}">
                <a16:creationId xmlns:a16="http://schemas.microsoft.com/office/drawing/2014/main" id="{DE06BD04-EFA9-3B4B-AF80-0B9D1D4DE02B}"/>
              </a:ext>
            </a:extLst>
          </p:cNvPr>
          <p:cNvPicPr/>
          <p:nvPr/>
        </p:nvPicPr>
        <p:blipFill>
          <a:blip r:embed="rId2"/>
          <a:stretch>
            <a:fillRect/>
          </a:stretch>
        </p:blipFill>
        <p:spPr>
          <a:xfrm>
            <a:off x="1" y="-109368"/>
            <a:ext cx="12192000" cy="7481718"/>
          </a:xfrm>
          <a:prstGeom prst="rect">
            <a:avLst/>
          </a:prstGeom>
        </p:spPr>
      </p:pic>
      <p:pic>
        <p:nvPicPr>
          <p:cNvPr id="6" name="Picture 5">
            <a:extLst>
              <a:ext uri="{FF2B5EF4-FFF2-40B4-BE49-F238E27FC236}">
                <a16:creationId xmlns:a16="http://schemas.microsoft.com/office/drawing/2014/main" id="{9B5B1F75-C701-DA4E-A0FC-0912E2C077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7761" y="227350"/>
            <a:ext cx="104616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84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96EC-516D-4886-93CD-B8EB70001080}"/>
              </a:ext>
            </a:extLst>
          </p:cNvPr>
          <p:cNvSpPr>
            <a:spLocks noGrp="1"/>
          </p:cNvSpPr>
          <p:nvPr>
            <p:ph type="title"/>
          </p:nvPr>
        </p:nvSpPr>
        <p:spPr/>
        <p:txBody>
          <a:bodyPr>
            <a:normAutofit fontScale="90000"/>
          </a:bodyPr>
          <a:lstStyle/>
          <a:p>
            <a:r>
              <a:rPr lang="en-GB" dirty="0"/>
              <a:t>ACE’s</a:t>
            </a:r>
          </a:p>
        </p:txBody>
      </p:sp>
      <p:sp>
        <p:nvSpPr>
          <p:cNvPr id="3" name="Text Placeholder 2">
            <a:extLst>
              <a:ext uri="{FF2B5EF4-FFF2-40B4-BE49-F238E27FC236}">
                <a16:creationId xmlns:a16="http://schemas.microsoft.com/office/drawing/2014/main" id="{6847D1F3-FAC8-4909-8BF0-09F2A360F64B}"/>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671900E8-D59A-4FFD-8981-45C3AD5EFF09}"/>
              </a:ext>
            </a:extLst>
          </p:cNvPr>
          <p:cNvSpPr>
            <a:spLocks noGrp="1"/>
          </p:cNvSpPr>
          <p:nvPr>
            <p:ph type="body" sz="quarter" idx="11"/>
          </p:nvPr>
        </p:nvSpPr>
        <p:spPr/>
        <p:txBody>
          <a:bodyPr/>
          <a:lstStyle/>
          <a:p>
            <a:endParaRPr lang="en-GB" dirty="0">
              <a:hlinkClick r:id="rId2"/>
            </a:endParaRPr>
          </a:p>
          <a:p>
            <a:endParaRPr lang="en-GB" dirty="0">
              <a:hlinkClick r:id="rId2"/>
            </a:endParaRPr>
          </a:p>
          <a:p>
            <a:endParaRPr lang="en-GB" dirty="0">
              <a:hlinkClick r:id="rId2"/>
            </a:endParaRPr>
          </a:p>
          <a:p>
            <a:r>
              <a:rPr lang="en-GB">
                <a:hlinkClick r:id="rId2"/>
              </a:rPr>
              <a:t>https</a:t>
            </a:r>
            <a:r>
              <a:rPr lang="en-GB" dirty="0">
                <a:hlinkClick r:id="rId2"/>
              </a:rPr>
              <a:t>://www.youtube.com/watch?v=XHgLYI9KZ-A</a:t>
            </a:r>
            <a:endParaRPr lang="en-GB" dirty="0"/>
          </a:p>
          <a:p>
            <a:endParaRPr lang="en-GB" dirty="0"/>
          </a:p>
        </p:txBody>
      </p:sp>
    </p:spTree>
    <p:extLst>
      <p:ext uri="{BB962C8B-B14F-4D97-AF65-F5344CB8AC3E}">
        <p14:creationId xmlns:p14="http://schemas.microsoft.com/office/powerpoint/2010/main" val="3225644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233" y="213798"/>
            <a:ext cx="10543965" cy="448475"/>
          </a:xfrm>
        </p:spPr>
        <p:txBody>
          <a:bodyPr>
            <a:normAutofit fontScale="90000"/>
          </a:bodyPr>
          <a:lstStyle/>
          <a:p>
            <a:r>
              <a:rPr lang="en-GB" sz="4400" dirty="0"/>
              <a:t>Impact of Substance Use on the Family</a:t>
            </a:r>
          </a:p>
        </p:txBody>
      </p:sp>
      <p:sp>
        <p:nvSpPr>
          <p:cNvPr id="4" name="Rounded Rectangle 3"/>
          <p:cNvSpPr/>
          <p:nvPr/>
        </p:nvSpPr>
        <p:spPr>
          <a:xfrm>
            <a:off x="8697962" y="4440398"/>
            <a:ext cx="2443574" cy="898077"/>
          </a:xfrm>
          <a:prstGeom prst="roundRect">
            <a:avLst/>
          </a:prstGeom>
          <a:solidFill>
            <a:srgbClr val="C7F1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tx1"/>
              </a:solidFill>
            </a:endParaRPr>
          </a:p>
          <a:p>
            <a:pPr algn="ctr"/>
            <a:r>
              <a:rPr lang="en-GB" sz="2800" b="1" dirty="0">
                <a:solidFill>
                  <a:schemeClr val="tx1"/>
                </a:solidFill>
              </a:rPr>
              <a:t>Stigma</a:t>
            </a:r>
          </a:p>
          <a:p>
            <a:pPr algn="ctr"/>
            <a:endParaRPr lang="en-GB" sz="2800" dirty="0">
              <a:solidFill>
                <a:schemeClr val="tx1"/>
              </a:solidFill>
            </a:endParaRPr>
          </a:p>
        </p:txBody>
      </p:sp>
      <p:sp>
        <p:nvSpPr>
          <p:cNvPr id="5" name="Rounded Rectangle 4"/>
          <p:cNvSpPr/>
          <p:nvPr/>
        </p:nvSpPr>
        <p:spPr>
          <a:xfrm>
            <a:off x="1028228" y="4424075"/>
            <a:ext cx="2443571" cy="906236"/>
          </a:xfrm>
          <a:prstGeom prst="roundRect">
            <a:avLst/>
          </a:prstGeom>
          <a:solidFill>
            <a:srgbClr val="C7F1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tx1"/>
              </a:solidFill>
            </a:endParaRPr>
          </a:p>
          <a:p>
            <a:pPr algn="ctr"/>
            <a:r>
              <a:rPr lang="en-GB" sz="2800" b="1" dirty="0">
                <a:solidFill>
                  <a:schemeClr val="tx1"/>
                </a:solidFill>
              </a:rPr>
              <a:t>Financial Impacts</a:t>
            </a:r>
          </a:p>
          <a:p>
            <a:pPr algn="ctr"/>
            <a:endParaRPr lang="en-GB" sz="2800" dirty="0">
              <a:solidFill>
                <a:schemeClr val="tx1"/>
              </a:solidFill>
            </a:endParaRPr>
          </a:p>
        </p:txBody>
      </p:sp>
      <p:sp>
        <p:nvSpPr>
          <p:cNvPr id="6" name="Rounded Rectangle 5"/>
          <p:cNvSpPr/>
          <p:nvPr/>
        </p:nvSpPr>
        <p:spPr>
          <a:xfrm>
            <a:off x="6905035" y="2987045"/>
            <a:ext cx="2443573" cy="906237"/>
          </a:xfrm>
          <a:prstGeom prst="roundRect">
            <a:avLst/>
          </a:prstGeom>
          <a:solidFill>
            <a:srgbClr val="C7F1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tx1"/>
              </a:solidFill>
            </a:endParaRPr>
          </a:p>
          <a:p>
            <a:pPr algn="ctr"/>
            <a:r>
              <a:rPr lang="en-GB" sz="2800" b="1" dirty="0">
                <a:solidFill>
                  <a:schemeClr val="tx1"/>
                </a:solidFill>
              </a:rPr>
              <a:t>Relationships</a:t>
            </a:r>
          </a:p>
          <a:p>
            <a:pPr algn="ctr"/>
            <a:endParaRPr lang="en-GB" sz="2800" dirty="0">
              <a:solidFill>
                <a:schemeClr val="tx1"/>
              </a:solidFill>
            </a:endParaRPr>
          </a:p>
        </p:txBody>
      </p:sp>
      <p:sp>
        <p:nvSpPr>
          <p:cNvPr id="7" name="Rounded Rectangle 6"/>
          <p:cNvSpPr/>
          <p:nvPr/>
        </p:nvSpPr>
        <p:spPr>
          <a:xfrm>
            <a:off x="2250014" y="2987043"/>
            <a:ext cx="2450664" cy="906239"/>
          </a:xfrm>
          <a:prstGeom prst="roundRect">
            <a:avLst/>
          </a:prstGeom>
          <a:solidFill>
            <a:srgbClr val="C7F1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tx1"/>
              </a:solidFill>
            </a:endParaRPr>
          </a:p>
          <a:p>
            <a:pPr algn="ctr"/>
            <a:r>
              <a:rPr lang="en-GB" sz="2800" b="1" dirty="0">
                <a:solidFill>
                  <a:schemeClr val="tx1"/>
                </a:solidFill>
              </a:rPr>
              <a:t>Trauma</a:t>
            </a:r>
          </a:p>
          <a:p>
            <a:pPr algn="ctr"/>
            <a:endParaRPr lang="en-GB" sz="2800" dirty="0">
              <a:solidFill>
                <a:schemeClr val="tx1"/>
              </a:solidFill>
            </a:endParaRPr>
          </a:p>
        </p:txBody>
      </p:sp>
      <p:sp>
        <p:nvSpPr>
          <p:cNvPr id="9" name="Rounded Rectangle 8"/>
          <p:cNvSpPr/>
          <p:nvPr/>
        </p:nvSpPr>
        <p:spPr>
          <a:xfrm>
            <a:off x="8448449" y="1533691"/>
            <a:ext cx="2450664" cy="906238"/>
          </a:xfrm>
          <a:prstGeom prst="roundRect">
            <a:avLst/>
          </a:prstGeom>
          <a:solidFill>
            <a:srgbClr val="C7F1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tx1"/>
              </a:solidFill>
            </a:endParaRPr>
          </a:p>
          <a:p>
            <a:pPr algn="ctr"/>
            <a:r>
              <a:rPr lang="en-GB" sz="2800" b="1" dirty="0">
                <a:solidFill>
                  <a:schemeClr val="tx1"/>
                </a:solidFill>
              </a:rPr>
              <a:t>Isolation</a:t>
            </a:r>
          </a:p>
          <a:p>
            <a:pPr algn="ctr"/>
            <a:endParaRPr lang="en-GB" sz="2800" dirty="0">
              <a:solidFill>
                <a:schemeClr val="tx1"/>
              </a:solidFill>
            </a:endParaRPr>
          </a:p>
        </p:txBody>
      </p:sp>
      <p:sp>
        <p:nvSpPr>
          <p:cNvPr id="10" name="Rounded Rectangle 9"/>
          <p:cNvSpPr/>
          <p:nvPr/>
        </p:nvSpPr>
        <p:spPr>
          <a:xfrm>
            <a:off x="1227009" y="1550013"/>
            <a:ext cx="2443573" cy="906237"/>
          </a:xfrm>
          <a:prstGeom prst="roundRect">
            <a:avLst/>
          </a:prstGeom>
          <a:solidFill>
            <a:srgbClr val="C7F1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tx1"/>
              </a:solidFill>
            </a:endParaRPr>
          </a:p>
          <a:p>
            <a:pPr algn="ctr"/>
            <a:r>
              <a:rPr lang="en-GB" sz="2800" b="1" dirty="0">
                <a:solidFill>
                  <a:schemeClr val="tx1"/>
                </a:solidFill>
              </a:rPr>
              <a:t>Mental Health</a:t>
            </a:r>
          </a:p>
          <a:p>
            <a:pPr algn="ctr"/>
            <a:endParaRPr lang="en-GB" sz="2800" dirty="0">
              <a:solidFill>
                <a:schemeClr val="tx1"/>
              </a:solidFill>
            </a:endParaRPr>
          </a:p>
        </p:txBody>
      </p:sp>
      <p:sp>
        <p:nvSpPr>
          <p:cNvPr id="11" name="Rounded Rectangle 10"/>
          <p:cNvSpPr/>
          <p:nvPr/>
        </p:nvSpPr>
        <p:spPr>
          <a:xfrm>
            <a:off x="4700678" y="1636935"/>
            <a:ext cx="2443573" cy="914400"/>
          </a:xfrm>
          <a:prstGeom prst="roundRect">
            <a:avLst/>
          </a:prstGeom>
          <a:solidFill>
            <a:srgbClr val="C7F1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Physical Health</a:t>
            </a:r>
          </a:p>
        </p:txBody>
      </p:sp>
      <p:pic>
        <p:nvPicPr>
          <p:cNvPr id="12" name="Picture 11"/>
          <p:cNvPicPr>
            <a:picLocks noChangeAspect="1"/>
          </p:cNvPicPr>
          <p:nvPr/>
        </p:nvPicPr>
        <p:blipFill>
          <a:blip r:embed="rId3"/>
          <a:stretch>
            <a:fillRect/>
          </a:stretch>
        </p:blipFill>
        <p:spPr>
          <a:xfrm>
            <a:off x="4533786" y="3955854"/>
            <a:ext cx="2777355" cy="1997995"/>
          </a:xfrm>
          <a:prstGeom prst="rect">
            <a:avLst/>
          </a:prstGeom>
        </p:spPr>
      </p:pic>
    </p:spTree>
    <p:extLst>
      <p:ext uri="{BB962C8B-B14F-4D97-AF65-F5344CB8AC3E}">
        <p14:creationId xmlns:p14="http://schemas.microsoft.com/office/powerpoint/2010/main" val="344497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489</Words>
  <Application>Microsoft Office PowerPoint</Application>
  <PresentationFormat>Widescreen</PresentationFormat>
  <Paragraphs>113</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Bold</vt:lpstr>
      <vt:lpstr>Calibri Light</vt:lpstr>
      <vt:lpstr>1_Office Theme</vt:lpstr>
      <vt:lpstr>PowerPoint Presentation</vt:lpstr>
      <vt:lpstr>Why are we here? </vt:lpstr>
      <vt:lpstr>Why a New Service? </vt:lpstr>
      <vt:lpstr>What changes have been made? </vt:lpstr>
      <vt:lpstr>CGL Jigsaw Team</vt:lpstr>
      <vt:lpstr>Targeted interventions</vt:lpstr>
      <vt:lpstr>Our model</vt:lpstr>
      <vt:lpstr>ACE’s</vt:lpstr>
      <vt:lpstr>Impact of Substance Use on the Family</vt:lpstr>
      <vt:lpstr>Impact of Parental Substance Use on Children and Young People</vt:lpstr>
      <vt:lpstr>What can we do to support you?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 Akhtar</dc:creator>
  <cp:lastModifiedBy>Lee Kelly</cp:lastModifiedBy>
  <cp:revision>21</cp:revision>
  <dcterms:created xsi:type="dcterms:W3CDTF">2018-12-13T08:35:45Z</dcterms:created>
  <dcterms:modified xsi:type="dcterms:W3CDTF">2019-02-11T12:46:57Z</dcterms:modified>
</cp:coreProperties>
</file>