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2.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9" r:id="rId2"/>
    <p:sldId id="661" r:id="rId3"/>
    <p:sldId id="433" r:id="rId4"/>
    <p:sldId id="274" r:id="rId5"/>
    <p:sldId id="270" r:id="rId6"/>
    <p:sldId id="282" r:id="rId7"/>
    <p:sldId id="257" r:id="rId8"/>
    <p:sldId id="284" r:id="rId9"/>
    <p:sldId id="285" r:id="rId10"/>
    <p:sldId id="286" r:id="rId11"/>
    <p:sldId id="287" r:id="rId12"/>
    <p:sldId id="288" r:id="rId13"/>
    <p:sldId id="687" r:id="rId14"/>
    <p:sldId id="688" r:id="rId15"/>
    <p:sldId id="278" r:id="rId16"/>
    <p:sldId id="279" r:id="rId17"/>
    <p:sldId id="275" r:id="rId18"/>
    <p:sldId id="276" r:id="rId19"/>
    <p:sldId id="260" r:id="rId20"/>
    <p:sldId id="277" r:id="rId21"/>
    <p:sldId id="266" r:id="rId22"/>
    <p:sldId id="262" r:id="rId23"/>
    <p:sldId id="280" r:id="rId24"/>
    <p:sldId id="264" r:id="rId25"/>
    <p:sldId id="265" r:id="rId26"/>
    <p:sldId id="267" r:id="rId27"/>
    <p:sldId id="689" r:id="rId28"/>
    <p:sldId id="690" r:id="rId29"/>
    <p:sldId id="272" r:id="rId30"/>
    <p:sldId id="273" r:id="rId31"/>
    <p:sldId id="723" r:id="rId32"/>
    <p:sldId id="705" r:id="rId33"/>
    <p:sldId id="691" r:id="rId34"/>
    <p:sldId id="692" r:id="rId35"/>
    <p:sldId id="261" r:id="rId36"/>
    <p:sldId id="693" r:id="rId37"/>
    <p:sldId id="263" r:id="rId38"/>
    <p:sldId id="694" r:id="rId39"/>
    <p:sldId id="695" r:id="rId40"/>
    <p:sldId id="696" r:id="rId41"/>
    <p:sldId id="697" r:id="rId42"/>
    <p:sldId id="268" r:id="rId43"/>
    <p:sldId id="269" r:id="rId44"/>
    <p:sldId id="721" r:id="rId45"/>
    <p:sldId id="722" r:id="rId46"/>
    <p:sldId id="724" r:id="rId47"/>
    <p:sldId id="703" r:id="rId48"/>
    <p:sldId id="704" r:id="rId49"/>
    <p:sldId id="706" r:id="rId50"/>
    <p:sldId id="707" r:id="rId51"/>
    <p:sldId id="281" r:id="rId52"/>
    <p:sldId id="712" r:id="rId53"/>
    <p:sldId id="709" r:id="rId54"/>
    <p:sldId id="710" r:id="rId55"/>
    <p:sldId id="720" r:id="rId56"/>
    <p:sldId id="437" r:id="rId57"/>
    <p:sldId id="658" r:id="rId58"/>
    <p:sldId id="271" r:id="rId59"/>
    <p:sldId id="674" r:id="rId60"/>
    <p:sldId id="676" r:id="rId61"/>
    <p:sldId id="711" r:id="rId62"/>
    <p:sldId id="677" r:id="rId63"/>
    <p:sldId id="678" r:id="rId64"/>
    <p:sldId id="662" r:id="rId65"/>
    <p:sldId id="683" r:id="rId66"/>
    <p:sldId id="684" r:id="rId67"/>
    <p:sldId id="685" r:id="rId68"/>
    <p:sldId id="686" r:id="rId69"/>
    <p:sldId id="716" r:id="rId70"/>
    <p:sldId id="717" r:id="rId71"/>
    <p:sldId id="718" r:id="rId72"/>
    <p:sldId id="719" r:id="rId73"/>
    <p:sldId id="435" r:id="rId74"/>
    <p:sldId id="682" r:id="rId75"/>
    <p:sldId id="715" r:id="rId76"/>
    <p:sldId id="714"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127B"/>
    <a:srgbClr val="5D258F"/>
    <a:srgbClr val="F9B232"/>
    <a:srgbClr val="2F98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839" autoAdjust="0"/>
    <p:restoredTop sz="72362" autoAdjust="0"/>
  </p:normalViewPr>
  <p:slideViewPr>
    <p:cSldViewPr snapToGrid="0" showGuides="1">
      <p:cViewPr varScale="1">
        <p:scale>
          <a:sx n="86" d="100"/>
          <a:sy n="86" d="100"/>
        </p:scale>
        <p:origin x="245"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_rels/data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hyperlink" Target="mailto:admin.educationwelfare@nottinghamcity.gov.uk" TargetMode="Externa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58.svg"/></Relationships>
</file>

<file path=ppt/diagrams/_rels/drawing6.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 Id="rId9" Type="http://schemas.openxmlformats.org/officeDocument/2006/relationships/hyperlink" Target="mailto:admin.educationwelfare@nottinghamcity.gov.uk"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818FEE-A5B2-4196-ABB0-18141F9BB415}"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22AAB76F-A442-479C-964D-43EA74E34685}">
      <dgm:prSet custT="1"/>
      <dgm:spPr>
        <a:xfrm>
          <a:off x="6095695" y="611220"/>
          <a:ext cx="2474952" cy="1484971"/>
        </a:xfrm>
        <a:prstGeom prst="rect">
          <a:avLst/>
        </a:prstGeom>
        <a:solidFill>
          <a:srgbClr val="E76618">
            <a:hueOff val="0"/>
            <a:satOff val="0"/>
            <a:lumOff val="0"/>
            <a:alphaOff val="0"/>
          </a:srgbClr>
        </a:solidFill>
        <a:ln w="19050" cap="rnd" cmpd="sng" algn="ctr">
          <a:solidFill>
            <a:sysClr val="window" lastClr="FFFFFF">
              <a:hueOff val="0"/>
              <a:satOff val="0"/>
              <a:lumOff val="0"/>
              <a:alphaOff val="0"/>
            </a:sysClr>
          </a:solidFill>
          <a:prstDash val="solid"/>
        </a:ln>
        <a:effectLst/>
      </dgm:spPr>
      <dgm:t>
        <a:bodyPr/>
        <a:lstStyle/>
        <a:p>
          <a:pPr>
            <a:buNone/>
          </a:pPr>
          <a:r>
            <a:rPr lang="en-US" sz="1200" dirty="0">
              <a:solidFill>
                <a:sysClr val="window" lastClr="FFFFFF"/>
              </a:solidFill>
              <a:latin typeface="Trebuchet MS" panose="020B0603020202020204"/>
              <a:ea typeface="+mn-ea"/>
              <a:cs typeface="+mn-cs"/>
            </a:rPr>
            <a:t>Cover’s NCCs universal offer to work in partnership to improve attendance</a:t>
          </a:r>
        </a:p>
      </dgm:t>
    </dgm:pt>
    <dgm:pt modelId="{BEA0C872-78BA-46FD-AA8E-BAEE7F812AF2}" type="parTrans" cxnId="{E3439A8D-5577-428A-86E1-7A537058FEF1}">
      <dgm:prSet/>
      <dgm:spPr/>
      <dgm:t>
        <a:bodyPr/>
        <a:lstStyle/>
        <a:p>
          <a:endParaRPr lang="en-US"/>
        </a:p>
      </dgm:t>
    </dgm:pt>
    <dgm:pt modelId="{1DF8A1AA-5320-43C6-84EB-1AB4834BF0DB}" type="sibTrans" cxnId="{E3439A8D-5577-428A-86E1-7A537058FEF1}">
      <dgm:prSet/>
      <dgm:spPr>
        <a:xfrm>
          <a:off x="1244788" y="2094391"/>
          <a:ext cx="6088382" cy="620943"/>
        </a:xfrm>
        <a:custGeom>
          <a:avLst/>
          <a:gdLst/>
          <a:ahLst/>
          <a:cxnLst/>
          <a:rect l="0" t="0" r="0" b="0"/>
          <a:pathLst>
            <a:path>
              <a:moveTo>
                <a:pt x="6088382" y="0"/>
              </a:moveTo>
              <a:lnTo>
                <a:pt x="6088382" y="327571"/>
              </a:lnTo>
              <a:lnTo>
                <a:pt x="0" y="327571"/>
              </a:lnTo>
              <a:lnTo>
                <a:pt x="0" y="620943"/>
              </a:lnTo>
            </a:path>
          </a:pathLst>
        </a:custGeom>
        <a:noFill/>
        <a:ln w="12700" cap="rnd" cmpd="sng" algn="ctr">
          <a:solidFill>
            <a:srgbClr val="E76618">
              <a:hueOff val="0"/>
              <a:satOff val="0"/>
              <a:lumOff val="0"/>
              <a:alphaOff val="0"/>
            </a:srgbClr>
          </a:solidFill>
          <a:prstDash val="solid"/>
          <a:tailEnd type="arrow"/>
        </a:ln>
        <a:effectLst/>
      </dgm:spPr>
      <dgm:t>
        <a:bodyPr/>
        <a:lstStyle/>
        <a:p>
          <a:pPr>
            <a:buNone/>
          </a:pPr>
          <a:endParaRPr lang="en-US">
            <a:solidFill>
              <a:sysClr val="windowText" lastClr="000000">
                <a:hueOff val="0"/>
                <a:satOff val="0"/>
                <a:lumOff val="0"/>
                <a:alphaOff val="0"/>
              </a:sysClr>
            </a:solidFill>
            <a:latin typeface="Trebuchet MS" panose="020B0603020202020204"/>
            <a:ea typeface="+mn-ea"/>
            <a:cs typeface="+mn-cs"/>
          </a:endParaRPr>
        </a:p>
      </dgm:t>
    </dgm:pt>
    <dgm:pt modelId="{603F0391-86B8-4F7D-AC37-19C0E5997DC0}">
      <dgm:prSet custT="1"/>
      <dgm:spPr>
        <a:xfrm>
          <a:off x="7312" y="2747735"/>
          <a:ext cx="2474952" cy="1484971"/>
        </a:xfrm>
        <a:prstGeom prst="rect">
          <a:avLst/>
        </a:prstGeom>
        <a:solidFill>
          <a:srgbClr val="C42F1A">
            <a:hueOff val="0"/>
            <a:satOff val="0"/>
            <a:lumOff val="0"/>
            <a:alphaOff val="0"/>
          </a:srgbClr>
        </a:solidFill>
        <a:ln w="19050" cap="rnd" cmpd="sng" algn="ctr">
          <a:solidFill>
            <a:sysClr val="window" lastClr="FFFFFF">
              <a:hueOff val="0"/>
              <a:satOff val="0"/>
              <a:lumOff val="0"/>
              <a:alphaOff val="0"/>
            </a:sysClr>
          </a:solidFill>
          <a:prstDash val="solid"/>
        </a:ln>
        <a:effectLst/>
      </dgm:spPr>
      <dgm:t>
        <a:bodyPr/>
        <a:lstStyle/>
        <a:p>
          <a:pPr>
            <a:buNone/>
          </a:pPr>
          <a:r>
            <a:rPr lang="en-US" sz="1200" dirty="0">
              <a:solidFill>
                <a:sysClr val="window" lastClr="FFFFFF"/>
              </a:solidFill>
              <a:latin typeface="Trebuchet MS" panose="020B0603020202020204"/>
              <a:ea typeface="+mn-ea"/>
              <a:cs typeface="+mn-cs"/>
            </a:rPr>
            <a:t>Based on learning from 2 pilot projects </a:t>
          </a:r>
        </a:p>
      </dgm:t>
    </dgm:pt>
    <dgm:pt modelId="{A7EEE2BF-C648-474B-9434-C476C351B802}" type="parTrans" cxnId="{B6DBBBAC-3CCA-4358-A4BC-6FC1928024D2}">
      <dgm:prSet/>
      <dgm:spPr/>
      <dgm:t>
        <a:bodyPr/>
        <a:lstStyle/>
        <a:p>
          <a:endParaRPr lang="en-US"/>
        </a:p>
      </dgm:t>
    </dgm:pt>
    <dgm:pt modelId="{603B27E9-0A89-4DFB-BD35-56F8FC742528}" type="sibTrans" cxnId="{B6DBBBAC-3CCA-4358-A4BC-6FC1928024D2}">
      <dgm:prSet>
        <dgm:style>
          <a:lnRef idx="1">
            <a:schemeClr val="dk1"/>
          </a:lnRef>
          <a:fillRef idx="0">
            <a:schemeClr val="dk1"/>
          </a:fillRef>
          <a:effectRef idx="0">
            <a:schemeClr val="dk1"/>
          </a:effectRef>
          <a:fontRef idx="minor">
            <a:schemeClr val="tx1"/>
          </a:fontRef>
        </dgm:style>
      </dgm:prSet>
      <dgm:spPr>
        <a:xfrm>
          <a:off x="2480465" y="3441991"/>
          <a:ext cx="416252" cy="91440"/>
        </a:xfrm>
        <a:custGeom>
          <a:avLst/>
          <a:gdLst/>
          <a:ahLst/>
          <a:cxnLst/>
          <a:rect l="0" t="0" r="0" b="0"/>
          <a:pathLst>
            <a:path>
              <a:moveTo>
                <a:pt x="0" y="48229"/>
              </a:moveTo>
              <a:lnTo>
                <a:pt x="225226" y="48229"/>
              </a:lnTo>
              <a:lnTo>
                <a:pt x="225226" y="45720"/>
              </a:lnTo>
              <a:lnTo>
                <a:pt x="416252" y="45720"/>
              </a:lnTo>
            </a:path>
          </a:pathLst>
        </a:custGeom>
        <a:noFill/>
        <a:ln w="12700" cap="rnd" cmpd="sng" algn="ctr">
          <a:solidFill>
            <a:sysClr val="windowText" lastClr="000000"/>
          </a:solidFill>
          <a:prstDash val="solid"/>
          <a:tailEnd type="arrow"/>
        </a:ln>
        <a:effectLst/>
      </dgm:spPr>
      <dgm:t>
        <a:bodyPr/>
        <a:lstStyle/>
        <a:p>
          <a:pPr>
            <a:buNone/>
          </a:pPr>
          <a:endParaRPr lang="en-US">
            <a:solidFill>
              <a:sysClr val="windowText" lastClr="000000">
                <a:hueOff val="0"/>
                <a:satOff val="0"/>
                <a:lumOff val="0"/>
                <a:alphaOff val="0"/>
              </a:sysClr>
            </a:solidFill>
            <a:latin typeface="Trebuchet MS" panose="020B0603020202020204"/>
            <a:ea typeface="+mn-ea"/>
            <a:cs typeface="+mn-cs"/>
          </a:endParaRPr>
        </a:p>
      </dgm:t>
    </dgm:pt>
    <dgm:pt modelId="{3D486624-78C6-4BD2-88BD-B9B5F0661064}">
      <dgm:prSet custT="1"/>
      <dgm:spPr>
        <a:xfrm>
          <a:off x="3051504" y="611220"/>
          <a:ext cx="2474952" cy="1484971"/>
        </a:xfrm>
        <a:prstGeom prst="rect">
          <a:avLst/>
        </a:prstGeom>
        <a:solidFill>
          <a:srgbClr val="E6B91E">
            <a:hueOff val="0"/>
            <a:satOff val="0"/>
            <a:lumOff val="0"/>
            <a:alphaOff val="0"/>
          </a:srgbClr>
        </a:solidFill>
        <a:ln w="19050" cap="rnd" cmpd="sng" algn="ctr">
          <a:solidFill>
            <a:sysClr val="window" lastClr="FFFFFF">
              <a:hueOff val="0"/>
              <a:satOff val="0"/>
              <a:lumOff val="0"/>
              <a:alphaOff val="0"/>
            </a:sysClr>
          </a:solidFill>
          <a:prstDash val="solid"/>
        </a:ln>
        <a:effectLst/>
      </dgm:spPr>
      <dgm:t>
        <a:bodyPr/>
        <a:lstStyle/>
        <a:p>
          <a:pPr>
            <a:buNone/>
          </a:pPr>
          <a:r>
            <a:rPr lang="en-US" sz="1200" dirty="0">
              <a:solidFill>
                <a:sysClr val="window" lastClr="FFFFFF"/>
              </a:solidFill>
              <a:latin typeface="Trebuchet MS" panose="020B0603020202020204"/>
              <a:ea typeface="+mn-ea"/>
              <a:cs typeface="+mn-cs"/>
            </a:rPr>
            <a:t>Produced in response to the DfE guidance ‘Working Together to Improve School Attendance’</a:t>
          </a:r>
        </a:p>
      </dgm:t>
    </dgm:pt>
    <dgm:pt modelId="{ECBDA85D-B83A-4F93-956C-CF10CF659BFC}" type="sibTrans" cxnId="{9F818CB9-5F07-4F97-ABD7-3DB4376135DE}">
      <dgm:prSet/>
      <dgm:spPr>
        <a:xfrm>
          <a:off x="5524656" y="1307985"/>
          <a:ext cx="538639" cy="91440"/>
        </a:xfrm>
        <a:custGeom>
          <a:avLst/>
          <a:gdLst/>
          <a:ahLst/>
          <a:cxnLst/>
          <a:rect l="0" t="0" r="0" b="0"/>
          <a:pathLst>
            <a:path>
              <a:moveTo>
                <a:pt x="0" y="45720"/>
              </a:moveTo>
              <a:lnTo>
                <a:pt x="538639" y="45720"/>
              </a:lnTo>
            </a:path>
          </a:pathLst>
        </a:custGeom>
        <a:noFill/>
        <a:ln w="12700" cap="rnd" cmpd="sng" algn="ctr">
          <a:solidFill>
            <a:srgbClr val="E6B91E">
              <a:hueOff val="0"/>
              <a:satOff val="0"/>
              <a:lumOff val="0"/>
              <a:alphaOff val="0"/>
            </a:srgbClr>
          </a:solidFill>
          <a:prstDash val="solid"/>
          <a:tailEnd type="arrow"/>
        </a:ln>
        <a:effectLst/>
      </dgm:spPr>
      <dgm:t>
        <a:bodyPr/>
        <a:lstStyle/>
        <a:p>
          <a:pPr>
            <a:buNone/>
          </a:pPr>
          <a:endParaRPr lang="en-US">
            <a:solidFill>
              <a:sysClr val="windowText" lastClr="000000">
                <a:hueOff val="0"/>
                <a:satOff val="0"/>
                <a:lumOff val="0"/>
                <a:alphaOff val="0"/>
              </a:sysClr>
            </a:solidFill>
            <a:latin typeface="Trebuchet MS" panose="020B0603020202020204"/>
            <a:ea typeface="+mn-ea"/>
            <a:cs typeface="+mn-cs"/>
          </a:endParaRPr>
        </a:p>
      </dgm:t>
    </dgm:pt>
    <dgm:pt modelId="{B1D460A6-35C1-4582-9F8C-32ADC7768065}" type="parTrans" cxnId="{9F818CB9-5F07-4F97-ABD7-3DB4376135DE}">
      <dgm:prSet/>
      <dgm:spPr/>
      <dgm:t>
        <a:bodyPr/>
        <a:lstStyle/>
        <a:p>
          <a:endParaRPr lang="en-US"/>
        </a:p>
      </dgm:t>
    </dgm:pt>
    <dgm:pt modelId="{06102F95-D090-4F1A-8209-1086B667B01A}">
      <dgm:prSet custT="1"/>
      <dgm:spPr>
        <a:xfrm>
          <a:off x="729" y="611220"/>
          <a:ext cx="2474952" cy="1484971"/>
        </a:xfrm>
        <a:prstGeom prst="rect">
          <a:avLst/>
        </a:prstGeom>
        <a:solidFill>
          <a:srgbClr val="54A021">
            <a:hueOff val="0"/>
            <a:satOff val="0"/>
            <a:lumOff val="0"/>
            <a:alphaOff val="0"/>
          </a:srgbClr>
        </a:solidFill>
        <a:ln w="19050" cap="rnd" cmpd="sng" algn="ctr">
          <a:solidFill>
            <a:sysClr val="window" lastClr="FFFFFF">
              <a:hueOff val="0"/>
              <a:satOff val="0"/>
              <a:lumOff val="0"/>
              <a:alphaOff val="0"/>
            </a:sysClr>
          </a:solidFill>
          <a:prstDash val="solid"/>
        </a:ln>
        <a:effectLst/>
      </dgm:spPr>
      <dgm:t>
        <a:bodyPr/>
        <a:lstStyle/>
        <a:p>
          <a:pPr algn="ctr">
            <a:buNone/>
          </a:pPr>
          <a:r>
            <a:rPr lang="en-US" sz="1200" dirty="0">
              <a:solidFill>
                <a:sysClr val="window" lastClr="FFFFFF"/>
              </a:solidFill>
              <a:latin typeface="Trebuchet MS" panose="020B0603020202020204"/>
              <a:ea typeface="+mn-ea"/>
              <a:cs typeface="+mn-cs"/>
            </a:rPr>
            <a:t>Nottingham City Council Attendance Improvement   Strategy 2023/24	</a:t>
          </a:r>
        </a:p>
      </dgm:t>
    </dgm:pt>
    <dgm:pt modelId="{BA27A775-FEA9-4F62-9E3C-1A8DE2845120}" type="sibTrans" cxnId="{9AE826D0-71F1-43EC-84A5-5FBF6793B35F}">
      <dgm:prSet/>
      <dgm:spPr>
        <a:xfrm>
          <a:off x="2473881" y="1307985"/>
          <a:ext cx="545222" cy="91440"/>
        </a:xfrm>
        <a:custGeom>
          <a:avLst/>
          <a:gdLst/>
          <a:ahLst/>
          <a:cxnLst/>
          <a:rect l="0" t="0" r="0" b="0"/>
          <a:pathLst>
            <a:path>
              <a:moveTo>
                <a:pt x="0" y="45720"/>
              </a:moveTo>
              <a:lnTo>
                <a:pt x="545222" y="45720"/>
              </a:lnTo>
            </a:path>
          </a:pathLst>
        </a:custGeom>
        <a:noFill/>
        <a:ln w="12700" cap="rnd" cmpd="sng" algn="ctr">
          <a:solidFill>
            <a:srgbClr val="54A021">
              <a:hueOff val="0"/>
              <a:satOff val="0"/>
              <a:lumOff val="0"/>
              <a:alphaOff val="0"/>
            </a:srgbClr>
          </a:solidFill>
          <a:prstDash val="solid"/>
          <a:tailEnd type="arrow"/>
        </a:ln>
        <a:effectLst/>
      </dgm:spPr>
      <dgm:t>
        <a:bodyPr/>
        <a:lstStyle/>
        <a:p>
          <a:pPr>
            <a:buNone/>
          </a:pPr>
          <a:endParaRPr lang="en-US">
            <a:solidFill>
              <a:sysClr val="windowText" lastClr="000000">
                <a:hueOff val="0"/>
                <a:satOff val="0"/>
                <a:lumOff val="0"/>
                <a:alphaOff val="0"/>
              </a:sysClr>
            </a:solidFill>
            <a:latin typeface="Trebuchet MS" panose="020B0603020202020204"/>
            <a:ea typeface="+mn-ea"/>
            <a:cs typeface="+mn-cs"/>
          </a:endParaRPr>
        </a:p>
      </dgm:t>
    </dgm:pt>
    <dgm:pt modelId="{751759B0-F3AB-402D-82CC-E2C9A7CC8CF1}" type="parTrans" cxnId="{9AE826D0-71F1-43EC-84A5-5FBF6793B35F}">
      <dgm:prSet/>
      <dgm:spPr/>
      <dgm:t>
        <a:bodyPr/>
        <a:lstStyle/>
        <a:p>
          <a:endParaRPr lang="en-US"/>
        </a:p>
      </dgm:t>
    </dgm:pt>
    <dgm:pt modelId="{9FC8CAFB-4455-467A-A737-BAA7DDCC3CB6}">
      <dgm:prSet custT="1"/>
      <dgm:spPr>
        <a:xfrm>
          <a:off x="2929117" y="2662920"/>
          <a:ext cx="3155489" cy="1649580"/>
        </a:xfrm>
        <a:prstGeom prst="rect">
          <a:avLst/>
        </a:prstGeom>
        <a:solidFill>
          <a:srgbClr val="918655">
            <a:hueOff val="0"/>
            <a:satOff val="0"/>
            <a:lumOff val="0"/>
            <a:alphaOff val="0"/>
          </a:srgbClr>
        </a:solidFill>
        <a:ln w="19050" cap="rnd" cmpd="sng" algn="ctr">
          <a:solidFill>
            <a:sysClr val="window" lastClr="FFFFFF">
              <a:hueOff val="0"/>
              <a:satOff val="0"/>
              <a:lumOff val="0"/>
              <a:alphaOff val="0"/>
            </a:sysClr>
          </a:solidFill>
          <a:prstDash val="solid"/>
        </a:ln>
        <a:effectLst/>
      </dgm:spPr>
      <dgm:t>
        <a:bodyPr/>
        <a:lstStyle/>
        <a:p>
          <a:pPr>
            <a:buNone/>
          </a:pPr>
          <a:r>
            <a:rPr lang="en-US" sz="1200" dirty="0">
              <a:solidFill>
                <a:sysClr val="window" lastClr="FFFFFF"/>
              </a:solidFill>
              <a:latin typeface="Trebuchet MS" panose="020B0603020202020204"/>
              <a:ea typeface="+mn-ea"/>
              <a:cs typeface="+mn-cs"/>
            </a:rPr>
            <a:t>NCC are responsible for 4 core functions:</a:t>
          </a:r>
        </a:p>
        <a:p>
          <a:pPr>
            <a:buNone/>
          </a:pPr>
          <a:r>
            <a:rPr lang="en-US" sz="1200" dirty="0">
              <a:solidFill>
                <a:sysClr val="window" lastClr="FFFFFF"/>
              </a:solidFill>
              <a:latin typeface="Trebuchet MS" panose="020B0603020202020204"/>
              <a:ea typeface="+mn-ea"/>
              <a:cs typeface="+mn-cs"/>
            </a:rPr>
            <a:t>1: Communication and advice </a:t>
          </a:r>
        </a:p>
        <a:p>
          <a:pPr>
            <a:buNone/>
          </a:pPr>
          <a:r>
            <a:rPr lang="en-US" sz="1200" dirty="0">
              <a:solidFill>
                <a:sysClr val="window" lastClr="FFFFFF"/>
              </a:solidFill>
              <a:latin typeface="Trebuchet MS" panose="020B0603020202020204"/>
              <a:ea typeface="+mn-ea"/>
              <a:cs typeface="+mn-cs"/>
            </a:rPr>
            <a:t>2: Targeting Support Meetings</a:t>
          </a:r>
        </a:p>
        <a:p>
          <a:pPr>
            <a:buNone/>
          </a:pPr>
          <a:r>
            <a:rPr lang="en-US" sz="1200" dirty="0">
              <a:solidFill>
                <a:sysClr val="window" lastClr="FFFFFF"/>
              </a:solidFill>
              <a:latin typeface="Trebuchet MS" panose="020B0603020202020204"/>
              <a:ea typeface="+mn-ea"/>
              <a:cs typeface="+mn-cs"/>
            </a:rPr>
            <a:t>3: Multi disciplinary support for families </a:t>
          </a:r>
        </a:p>
        <a:p>
          <a:pPr>
            <a:buNone/>
          </a:pPr>
          <a:r>
            <a:rPr lang="en-US" sz="1200" dirty="0">
              <a:solidFill>
                <a:sysClr val="window" lastClr="FFFFFF"/>
              </a:solidFill>
              <a:latin typeface="Trebuchet MS" panose="020B0603020202020204"/>
              <a:ea typeface="+mn-ea"/>
              <a:cs typeface="+mn-cs"/>
            </a:rPr>
            <a:t>4: Legal intervention  </a:t>
          </a:r>
        </a:p>
      </dgm:t>
    </dgm:pt>
    <dgm:pt modelId="{E5C4BA13-10F7-45F4-88E8-7D593CA66073}" type="parTrans" cxnId="{64FA68A5-BD07-476C-82BB-4C2CCF8E02EB}">
      <dgm:prSet/>
      <dgm:spPr/>
      <dgm:t>
        <a:bodyPr/>
        <a:lstStyle/>
        <a:p>
          <a:endParaRPr lang="en-GB"/>
        </a:p>
      </dgm:t>
    </dgm:pt>
    <dgm:pt modelId="{7CD41B8A-33B9-4C15-B8AD-D380C38FE3D6}" type="sibTrans" cxnId="{64FA68A5-BD07-476C-82BB-4C2CCF8E02EB}">
      <dgm:prSet/>
      <dgm:spPr>
        <a:xfrm>
          <a:off x="6082807" y="3441991"/>
          <a:ext cx="661025" cy="91440"/>
        </a:xfrm>
        <a:custGeom>
          <a:avLst/>
          <a:gdLst/>
          <a:ahLst/>
          <a:cxnLst/>
          <a:rect l="0" t="0" r="0" b="0"/>
          <a:pathLst>
            <a:path>
              <a:moveTo>
                <a:pt x="0" y="45720"/>
              </a:moveTo>
              <a:lnTo>
                <a:pt x="347612" y="45720"/>
              </a:lnTo>
              <a:lnTo>
                <a:pt x="347612" y="48229"/>
              </a:lnTo>
              <a:lnTo>
                <a:pt x="661025" y="48229"/>
              </a:lnTo>
            </a:path>
          </a:pathLst>
        </a:custGeom>
        <a:noFill/>
        <a:ln w="12700" cap="rnd" cmpd="sng" algn="ctr">
          <a:solidFill>
            <a:srgbClr val="918655">
              <a:hueOff val="0"/>
              <a:satOff val="0"/>
              <a:lumOff val="0"/>
              <a:alphaOff val="0"/>
            </a:srgbClr>
          </a:solidFill>
          <a:prstDash val="solid"/>
          <a:tailEnd type="arrow"/>
        </a:ln>
        <a:effectLst/>
      </dgm:spPr>
      <dgm:t>
        <a:bodyPr/>
        <a:lstStyle/>
        <a:p>
          <a:pPr>
            <a:buNone/>
          </a:pPr>
          <a:endParaRPr lang="en-GB">
            <a:solidFill>
              <a:sysClr val="windowText" lastClr="000000">
                <a:hueOff val="0"/>
                <a:satOff val="0"/>
                <a:lumOff val="0"/>
                <a:alphaOff val="0"/>
              </a:sysClr>
            </a:solidFill>
            <a:latin typeface="Trebuchet MS" panose="020B0603020202020204"/>
            <a:ea typeface="+mn-ea"/>
            <a:cs typeface="+mn-cs"/>
          </a:endParaRPr>
        </a:p>
      </dgm:t>
    </dgm:pt>
    <dgm:pt modelId="{838C48CD-C145-4BE9-80A2-247CC86CE0B4}">
      <dgm:prSet custT="1"/>
      <dgm:spPr>
        <a:xfrm>
          <a:off x="6776232" y="2747735"/>
          <a:ext cx="2474952" cy="1484971"/>
        </a:xfrm>
        <a:prstGeom prst="rect">
          <a:avLst/>
        </a:prstGeom>
        <a:solidFill>
          <a:srgbClr val="54A021">
            <a:hueOff val="0"/>
            <a:satOff val="0"/>
            <a:lumOff val="0"/>
            <a:alphaOff val="0"/>
          </a:srgbClr>
        </a:solidFill>
        <a:ln w="19050" cap="rnd" cmpd="sng" algn="ctr">
          <a:solidFill>
            <a:sysClr val="window" lastClr="FFFFFF">
              <a:hueOff val="0"/>
              <a:satOff val="0"/>
              <a:lumOff val="0"/>
              <a:alphaOff val="0"/>
            </a:sysClr>
          </a:solidFill>
          <a:prstDash val="solid"/>
        </a:ln>
        <a:effectLst/>
      </dgm:spPr>
      <dgm:t>
        <a:bodyPr/>
        <a:lstStyle/>
        <a:p>
          <a:pPr>
            <a:buNone/>
          </a:pPr>
          <a:r>
            <a:rPr lang="en-US" sz="1200" dirty="0">
              <a:solidFill>
                <a:sysClr val="window" lastClr="FFFFFF"/>
              </a:solidFill>
              <a:latin typeface="Trebuchet MS" panose="020B0603020202020204"/>
              <a:ea typeface="+mn-ea"/>
              <a:cs typeface="+mn-cs"/>
            </a:rPr>
            <a:t>NO additional resource for the service </a:t>
          </a:r>
        </a:p>
      </dgm:t>
    </dgm:pt>
    <dgm:pt modelId="{E7D33AD7-5224-4A96-B1DD-E3543240CC93}" type="parTrans" cxnId="{A35297FE-D18C-4865-B0E9-BCB986D23511}">
      <dgm:prSet/>
      <dgm:spPr/>
      <dgm:t>
        <a:bodyPr/>
        <a:lstStyle/>
        <a:p>
          <a:endParaRPr lang="en-GB"/>
        </a:p>
      </dgm:t>
    </dgm:pt>
    <dgm:pt modelId="{EFAF6CA7-CAB5-4D43-BBE6-70A32901F673}" type="sibTrans" cxnId="{A35297FE-D18C-4865-B0E9-BCB986D23511}">
      <dgm:prSet/>
      <dgm:spPr/>
      <dgm:t>
        <a:bodyPr/>
        <a:lstStyle/>
        <a:p>
          <a:endParaRPr lang="en-GB"/>
        </a:p>
      </dgm:t>
    </dgm:pt>
    <dgm:pt modelId="{1532F853-0883-4898-B543-BF8F954FAA27}" type="pres">
      <dgm:prSet presAssocID="{59818FEE-A5B2-4196-ABB0-18141F9BB415}" presName="Name0" presStyleCnt="0">
        <dgm:presLayoutVars>
          <dgm:dir/>
          <dgm:resizeHandles val="exact"/>
        </dgm:presLayoutVars>
      </dgm:prSet>
      <dgm:spPr/>
    </dgm:pt>
    <dgm:pt modelId="{69A41156-5159-4560-AC44-C28FB976A0B8}" type="pres">
      <dgm:prSet presAssocID="{06102F95-D090-4F1A-8209-1086B667B01A}" presName="node" presStyleLbl="node1" presStyleIdx="0" presStyleCnt="6" custLinFactNeighborX="-266">
        <dgm:presLayoutVars>
          <dgm:bulletEnabled val="1"/>
        </dgm:presLayoutVars>
      </dgm:prSet>
      <dgm:spPr/>
    </dgm:pt>
    <dgm:pt modelId="{7506388F-822D-4E6B-8CBF-B5D37CEE89B3}" type="pres">
      <dgm:prSet presAssocID="{BA27A775-FEA9-4F62-9E3C-1A8DE2845120}" presName="sibTrans" presStyleLbl="sibTrans1D1" presStyleIdx="0" presStyleCnt="5"/>
      <dgm:spPr/>
    </dgm:pt>
    <dgm:pt modelId="{58932BB6-5F5B-4F18-810E-3F8500A78C4F}" type="pres">
      <dgm:prSet presAssocID="{BA27A775-FEA9-4F62-9E3C-1A8DE2845120}" presName="connectorText" presStyleLbl="sibTrans1D1" presStyleIdx="0" presStyleCnt="5"/>
      <dgm:spPr/>
    </dgm:pt>
    <dgm:pt modelId="{3F4774A7-45DE-4FBD-96CC-40B2C14AAE07}" type="pres">
      <dgm:prSet presAssocID="{3D486624-78C6-4BD2-88BD-B9B5F0661064}" presName="node" presStyleLbl="node1" presStyleIdx="1" presStyleCnt="6">
        <dgm:presLayoutVars>
          <dgm:bulletEnabled val="1"/>
        </dgm:presLayoutVars>
      </dgm:prSet>
      <dgm:spPr/>
    </dgm:pt>
    <dgm:pt modelId="{DAC526F8-A321-48A0-9BB6-BECCDFFD5AA9}" type="pres">
      <dgm:prSet presAssocID="{ECBDA85D-B83A-4F93-956C-CF10CF659BFC}" presName="sibTrans" presStyleLbl="sibTrans1D1" presStyleIdx="1" presStyleCnt="5"/>
      <dgm:spPr/>
    </dgm:pt>
    <dgm:pt modelId="{1CBDFE77-ACA7-431F-AD03-70EB46F5FF14}" type="pres">
      <dgm:prSet presAssocID="{ECBDA85D-B83A-4F93-956C-CF10CF659BFC}" presName="connectorText" presStyleLbl="sibTrans1D1" presStyleIdx="1" presStyleCnt="5"/>
      <dgm:spPr/>
    </dgm:pt>
    <dgm:pt modelId="{937639E7-78C4-4381-A72C-08514DAB1C68}" type="pres">
      <dgm:prSet presAssocID="{22AAB76F-A442-479C-964D-43EA74E34685}" presName="node" presStyleLbl="node1" presStyleIdx="2" presStyleCnt="6">
        <dgm:presLayoutVars>
          <dgm:bulletEnabled val="1"/>
        </dgm:presLayoutVars>
      </dgm:prSet>
      <dgm:spPr/>
    </dgm:pt>
    <dgm:pt modelId="{E4CEEB5B-2412-4DF3-BFDD-2BAFAAD6F62A}" type="pres">
      <dgm:prSet presAssocID="{1DF8A1AA-5320-43C6-84EB-1AB4834BF0DB}" presName="sibTrans" presStyleLbl="sibTrans1D1" presStyleIdx="2" presStyleCnt="5"/>
      <dgm:spPr/>
    </dgm:pt>
    <dgm:pt modelId="{D8C24468-6063-4AEA-852F-CAA7AA32835D}" type="pres">
      <dgm:prSet presAssocID="{1DF8A1AA-5320-43C6-84EB-1AB4834BF0DB}" presName="connectorText" presStyleLbl="sibTrans1D1" presStyleIdx="2" presStyleCnt="5"/>
      <dgm:spPr/>
    </dgm:pt>
    <dgm:pt modelId="{74808768-1931-4F56-8E40-32CC3B8799A6}" type="pres">
      <dgm:prSet presAssocID="{603F0391-86B8-4F7D-AC37-19C0E5997DC0}" presName="node" presStyleLbl="node1" presStyleIdx="3" presStyleCnt="6">
        <dgm:presLayoutVars>
          <dgm:bulletEnabled val="1"/>
        </dgm:presLayoutVars>
      </dgm:prSet>
      <dgm:spPr/>
    </dgm:pt>
    <dgm:pt modelId="{4DE012D2-4C72-4D25-A012-71BF3796AD79}" type="pres">
      <dgm:prSet presAssocID="{603B27E9-0A89-4DFB-BD35-56F8FC742528}" presName="sibTrans" presStyleLbl="sibTrans1D1" presStyleIdx="3" presStyleCnt="5"/>
      <dgm:spPr/>
    </dgm:pt>
    <dgm:pt modelId="{517BFF1D-73F3-4B57-A31D-548FA43E2A45}" type="pres">
      <dgm:prSet presAssocID="{603B27E9-0A89-4DFB-BD35-56F8FC742528}" presName="connectorText" presStyleLbl="sibTrans1D1" presStyleIdx="3" presStyleCnt="5"/>
      <dgm:spPr/>
    </dgm:pt>
    <dgm:pt modelId="{BDE1A09B-CC20-4CD7-B1A1-0163744579C3}" type="pres">
      <dgm:prSet presAssocID="{9FC8CAFB-4455-467A-A737-BAA7DDCC3CB6}" presName="node" presStyleLbl="node1" presStyleIdx="4" presStyleCnt="6" custScaleX="127497" custScaleY="111085" custLinFactNeighborX="-4945" custLinFactNeighborY="-169">
        <dgm:presLayoutVars>
          <dgm:bulletEnabled val="1"/>
        </dgm:presLayoutVars>
      </dgm:prSet>
      <dgm:spPr/>
    </dgm:pt>
    <dgm:pt modelId="{5CD60ED0-363A-4DB3-8931-EEC0790D47CB}" type="pres">
      <dgm:prSet presAssocID="{7CD41B8A-33B9-4C15-B8AD-D380C38FE3D6}" presName="sibTrans" presStyleLbl="sibTrans1D1" presStyleIdx="4" presStyleCnt="5"/>
      <dgm:spPr/>
    </dgm:pt>
    <dgm:pt modelId="{ADDAC600-A34B-49F8-A68D-AAD26D9F1391}" type="pres">
      <dgm:prSet presAssocID="{7CD41B8A-33B9-4C15-B8AD-D380C38FE3D6}" presName="connectorText" presStyleLbl="sibTrans1D1" presStyleIdx="4" presStyleCnt="5"/>
      <dgm:spPr/>
    </dgm:pt>
    <dgm:pt modelId="{63D5D0F9-9A75-4294-86E9-2569FDDB0307}" type="pres">
      <dgm:prSet presAssocID="{838C48CD-C145-4BE9-80A2-247CC86CE0B4}" presName="node" presStyleLbl="node1" presStyleIdx="5" presStyleCnt="6">
        <dgm:presLayoutVars>
          <dgm:bulletEnabled val="1"/>
        </dgm:presLayoutVars>
      </dgm:prSet>
      <dgm:spPr/>
    </dgm:pt>
  </dgm:ptLst>
  <dgm:cxnLst>
    <dgm:cxn modelId="{DD1CF70D-5078-493F-8F26-653A75B862D6}" type="presOf" srcId="{BA27A775-FEA9-4F62-9E3C-1A8DE2845120}" destId="{7506388F-822D-4E6B-8CBF-B5D37CEE89B3}" srcOrd="0" destOrd="0" presId="urn:microsoft.com/office/officeart/2016/7/layout/RepeatingBendingProcessNew"/>
    <dgm:cxn modelId="{7A5CFD12-6596-4919-8C5C-CD3503DC2C13}" type="presOf" srcId="{06102F95-D090-4F1A-8209-1086B667B01A}" destId="{69A41156-5159-4560-AC44-C28FB976A0B8}" srcOrd="0" destOrd="0" presId="urn:microsoft.com/office/officeart/2016/7/layout/RepeatingBendingProcessNew"/>
    <dgm:cxn modelId="{87A1E418-49C8-4E1A-99C6-57FF3A8D40FB}" type="presOf" srcId="{7CD41B8A-33B9-4C15-B8AD-D380C38FE3D6}" destId="{5CD60ED0-363A-4DB3-8931-EEC0790D47CB}" srcOrd="0" destOrd="0" presId="urn:microsoft.com/office/officeart/2016/7/layout/RepeatingBendingProcessNew"/>
    <dgm:cxn modelId="{FC08502C-F9BA-48B1-9525-96DD4DDA44C5}" type="presOf" srcId="{BA27A775-FEA9-4F62-9E3C-1A8DE2845120}" destId="{58932BB6-5F5B-4F18-810E-3F8500A78C4F}" srcOrd="1" destOrd="0" presId="urn:microsoft.com/office/officeart/2016/7/layout/RepeatingBendingProcessNew"/>
    <dgm:cxn modelId="{6667DF35-0B34-434E-A729-1769A5FF2E90}" type="presOf" srcId="{9FC8CAFB-4455-467A-A737-BAA7DDCC3CB6}" destId="{BDE1A09B-CC20-4CD7-B1A1-0163744579C3}" srcOrd="0" destOrd="0" presId="urn:microsoft.com/office/officeart/2016/7/layout/RepeatingBendingProcessNew"/>
    <dgm:cxn modelId="{2958E35E-1D73-4D7D-950D-166794292E9E}" type="presOf" srcId="{603F0391-86B8-4F7D-AC37-19C0E5997DC0}" destId="{74808768-1931-4F56-8E40-32CC3B8799A6}" srcOrd="0" destOrd="0" presId="urn:microsoft.com/office/officeart/2016/7/layout/RepeatingBendingProcessNew"/>
    <dgm:cxn modelId="{AD81D362-6D1D-4896-B645-CA30DCBC38FC}" type="presOf" srcId="{ECBDA85D-B83A-4F93-956C-CF10CF659BFC}" destId="{1CBDFE77-ACA7-431F-AD03-70EB46F5FF14}" srcOrd="1" destOrd="0" presId="urn:microsoft.com/office/officeart/2016/7/layout/RepeatingBendingProcessNew"/>
    <dgm:cxn modelId="{C01FA16B-0ECA-455C-A4C0-DA6D62A381F9}" type="presOf" srcId="{1DF8A1AA-5320-43C6-84EB-1AB4834BF0DB}" destId="{E4CEEB5B-2412-4DF3-BFDD-2BAFAAD6F62A}" srcOrd="0" destOrd="0" presId="urn:microsoft.com/office/officeart/2016/7/layout/RepeatingBendingProcessNew"/>
    <dgm:cxn modelId="{D6EDAB4E-C7D1-47AA-8ABD-362C51681A0A}" type="presOf" srcId="{1DF8A1AA-5320-43C6-84EB-1AB4834BF0DB}" destId="{D8C24468-6063-4AEA-852F-CAA7AA32835D}" srcOrd="1" destOrd="0" presId="urn:microsoft.com/office/officeart/2016/7/layout/RepeatingBendingProcessNew"/>
    <dgm:cxn modelId="{769D2B52-E02E-4B05-AEC1-2A267DB0EE9E}" type="presOf" srcId="{7CD41B8A-33B9-4C15-B8AD-D380C38FE3D6}" destId="{ADDAC600-A34B-49F8-A68D-AAD26D9F1391}" srcOrd="1" destOrd="0" presId="urn:microsoft.com/office/officeart/2016/7/layout/RepeatingBendingProcessNew"/>
    <dgm:cxn modelId="{7090FE59-BC32-4823-A9F5-34CD55BC42F3}" type="presOf" srcId="{59818FEE-A5B2-4196-ABB0-18141F9BB415}" destId="{1532F853-0883-4898-B543-BF8F954FAA27}" srcOrd="0" destOrd="0" presId="urn:microsoft.com/office/officeart/2016/7/layout/RepeatingBendingProcessNew"/>
    <dgm:cxn modelId="{820E667C-8E85-41EA-8C93-291D913A57CB}" type="presOf" srcId="{ECBDA85D-B83A-4F93-956C-CF10CF659BFC}" destId="{DAC526F8-A321-48A0-9BB6-BECCDFFD5AA9}" srcOrd="0" destOrd="0" presId="urn:microsoft.com/office/officeart/2016/7/layout/RepeatingBendingProcessNew"/>
    <dgm:cxn modelId="{12CA0487-A695-4E26-B13F-9588BC010730}" type="presOf" srcId="{603B27E9-0A89-4DFB-BD35-56F8FC742528}" destId="{517BFF1D-73F3-4B57-A31D-548FA43E2A45}" srcOrd="1" destOrd="0" presId="urn:microsoft.com/office/officeart/2016/7/layout/RepeatingBendingProcessNew"/>
    <dgm:cxn modelId="{E3439A8D-5577-428A-86E1-7A537058FEF1}" srcId="{59818FEE-A5B2-4196-ABB0-18141F9BB415}" destId="{22AAB76F-A442-479C-964D-43EA74E34685}" srcOrd="2" destOrd="0" parTransId="{BEA0C872-78BA-46FD-AA8E-BAEE7F812AF2}" sibTransId="{1DF8A1AA-5320-43C6-84EB-1AB4834BF0DB}"/>
    <dgm:cxn modelId="{64FA68A5-BD07-476C-82BB-4C2CCF8E02EB}" srcId="{59818FEE-A5B2-4196-ABB0-18141F9BB415}" destId="{9FC8CAFB-4455-467A-A737-BAA7DDCC3CB6}" srcOrd="4" destOrd="0" parTransId="{E5C4BA13-10F7-45F4-88E8-7D593CA66073}" sibTransId="{7CD41B8A-33B9-4C15-B8AD-D380C38FE3D6}"/>
    <dgm:cxn modelId="{D4C262A9-BE02-433C-9DB1-2EF1FAE6BDE7}" type="presOf" srcId="{603B27E9-0A89-4DFB-BD35-56F8FC742528}" destId="{4DE012D2-4C72-4D25-A012-71BF3796AD79}" srcOrd="0" destOrd="0" presId="urn:microsoft.com/office/officeart/2016/7/layout/RepeatingBendingProcessNew"/>
    <dgm:cxn modelId="{B6DBBBAC-3CCA-4358-A4BC-6FC1928024D2}" srcId="{59818FEE-A5B2-4196-ABB0-18141F9BB415}" destId="{603F0391-86B8-4F7D-AC37-19C0E5997DC0}" srcOrd="3" destOrd="0" parTransId="{A7EEE2BF-C648-474B-9434-C476C351B802}" sibTransId="{603B27E9-0A89-4DFB-BD35-56F8FC742528}"/>
    <dgm:cxn modelId="{3C6988B1-1351-4176-A684-A306F840B356}" type="presOf" srcId="{22AAB76F-A442-479C-964D-43EA74E34685}" destId="{937639E7-78C4-4381-A72C-08514DAB1C68}" srcOrd="0" destOrd="0" presId="urn:microsoft.com/office/officeart/2016/7/layout/RepeatingBendingProcessNew"/>
    <dgm:cxn modelId="{9F818CB9-5F07-4F97-ABD7-3DB4376135DE}" srcId="{59818FEE-A5B2-4196-ABB0-18141F9BB415}" destId="{3D486624-78C6-4BD2-88BD-B9B5F0661064}" srcOrd="1" destOrd="0" parTransId="{B1D460A6-35C1-4582-9F8C-32ADC7768065}" sibTransId="{ECBDA85D-B83A-4F93-956C-CF10CF659BFC}"/>
    <dgm:cxn modelId="{9AE826D0-71F1-43EC-84A5-5FBF6793B35F}" srcId="{59818FEE-A5B2-4196-ABB0-18141F9BB415}" destId="{06102F95-D090-4F1A-8209-1086B667B01A}" srcOrd="0" destOrd="0" parTransId="{751759B0-F3AB-402D-82CC-E2C9A7CC8CF1}" sibTransId="{BA27A775-FEA9-4F62-9E3C-1A8DE2845120}"/>
    <dgm:cxn modelId="{C5E026DF-9275-4854-8412-DAF9CFE5779C}" type="presOf" srcId="{838C48CD-C145-4BE9-80A2-247CC86CE0B4}" destId="{63D5D0F9-9A75-4294-86E9-2569FDDB0307}" srcOrd="0" destOrd="0" presId="urn:microsoft.com/office/officeart/2016/7/layout/RepeatingBendingProcessNew"/>
    <dgm:cxn modelId="{728959F7-9A83-4DD4-9107-9A23EC220CBD}" type="presOf" srcId="{3D486624-78C6-4BD2-88BD-B9B5F0661064}" destId="{3F4774A7-45DE-4FBD-96CC-40B2C14AAE07}" srcOrd="0" destOrd="0" presId="urn:microsoft.com/office/officeart/2016/7/layout/RepeatingBendingProcessNew"/>
    <dgm:cxn modelId="{A35297FE-D18C-4865-B0E9-BCB986D23511}" srcId="{59818FEE-A5B2-4196-ABB0-18141F9BB415}" destId="{838C48CD-C145-4BE9-80A2-247CC86CE0B4}" srcOrd="5" destOrd="0" parTransId="{E7D33AD7-5224-4A96-B1DD-E3543240CC93}" sibTransId="{EFAF6CA7-CAB5-4D43-BBE6-70A32901F673}"/>
    <dgm:cxn modelId="{D2110E14-3AB8-4EE7-8D44-68223C7654E0}" type="presParOf" srcId="{1532F853-0883-4898-B543-BF8F954FAA27}" destId="{69A41156-5159-4560-AC44-C28FB976A0B8}" srcOrd="0" destOrd="0" presId="urn:microsoft.com/office/officeart/2016/7/layout/RepeatingBendingProcessNew"/>
    <dgm:cxn modelId="{F50EAAEF-A637-4EF1-914C-B0031E203064}" type="presParOf" srcId="{1532F853-0883-4898-B543-BF8F954FAA27}" destId="{7506388F-822D-4E6B-8CBF-B5D37CEE89B3}" srcOrd="1" destOrd="0" presId="urn:microsoft.com/office/officeart/2016/7/layout/RepeatingBendingProcessNew"/>
    <dgm:cxn modelId="{A7E0DECC-2ED8-4E23-8B51-DD49559AF2C1}" type="presParOf" srcId="{7506388F-822D-4E6B-8CBF-B5D37CEE89B3}" destId="{58932BB6-5F5B-4F18-810E-3F8500A78C4F}" srcOrd="0" destOrd="0" presId="urn:microsoft.com/office/officeart/2016/7/layout/RepeatingBendingProcessNew"/>
    <dgm:cxn modelId="{5E1904CA-8820-41EF-8540-9D71D6CE00E6}" type="presParOf" srcId="{1532F853-0883-4898-B543-BF8F954FAA27}" destId="{3F4774A7-45DE-4FBD-96CC-40B2C14AAE07}" srcOrd="2" destOrd="0" presId="urn:microsoft.com/office/officeart/2016/7/layout/RepeatingBendingProcessNew"/>
    <dgm:cxn modelId="{A13540A0-894C-471E-9E7C-BFD2278F819B}" type="presParOf" srcId="{1532F853-0883-4898-B543-BF8F954FAA27}" destId="{DAC526F8-A321-48A0-9BB6-BECCDFFD5AA9}" srcOrd="3" destOrd="0" presId="urn:microsoft.com/office/officeart/2016/7/layout/RepeatingBendingProcessNew"/>
    <dgm:cxn modelId="{FA371163-1A43-41BC-B629-DEF8B52AD892}" type="presParOf" srcId="{DAC526F8-A321-48A0-9BB6-BECCDFFD5AA9}" destId="{1CBDFE77-ACA7-431F-AD03-70EB46F5FF14}" srcOrd="0" destOrd="0" presId="urn:microsoft.com/office/officeart/2016/7/layout/RepeatingBendingProcessNew"/>
    <dgm:cxn modelId="{6FD131BF-D62E-446D-950D-199405CDE61D}" type="presParOf" srcId="{1532F853-0883-4898-B543-BF8F954FAA27}" destId="{937639E7-78C4-4381-A72C-08514DAB1C68}" srcOrd="4" destOrd="0" presId="urn:microsoft.com/office/officeart/2016/7/layout/RepeatingBendingProcessNew"/>
    <dgm:cxn modelId="{BA7ED1E0-4BCF-4D00-944E-FA2F925760C3}" type="presParOf" srcId="{1532F853-0883-4898-B543-BF8F954FAA27}" destId="{E4CEEB5B-2412-4DF3-BFDD-2BAFAAD6F62A}" srcOrd="5" destOrd="0" presId="urn:microsoft.com/office/officeart/2016/7/layout/RepeatingBendingProcessNew"/>
    <dgm:cxn modelId="{3BD7E85B-EDA5-482D-AA8F-D72B78F27CB8}" type="presParOf" srcId="{E4CEEB5B-2412-4DF3-BFDD-2BAFAAD6F62A}" destId="{D8C24468-6063-4AEA-852F-CAA7AA32835D}" srcOrd="0" destOrd="0" presId="urn:microsoft.com/office/officeart/2016/7/layout/RepeatingBendingProcessNew"/>
    <dgm:cxn modelId="{83B0897A-433F-4DBB-8D72-E3015C4BE574}" type="presParOf" srcId="{1532F853-0883-4898-B543-BF8F954FAA27}" destId="{74808768-1931-4F56-8E40-32CC3B8799A6}" srcOrd="6" destOrd="0" presId="urn:microsoft.com/office/officeart/2016/7/layout/RepeatingBendingProcessNew"/>
    <dgm:cxn modelId="{AF97B94B-C2CF-4735-8BA9-92D62AD12A2F}" type="presParOf" srcId="{1532F853-0883-4898-B543-BF8F954FAA27}" destId="{4DE012D2-4C72-4D25-A012-71BF3796AD79}" srcOrd="7" destOrd="0" presId="urn:microsoft.com/office/officeart/2016/7/layout/RepeatingBendingProcessNew"/>
    <dgm:cxn modelId="{557A9535-C4F3-4B37-9422-253DD11E4639}" type="presParOf" srcId="{4DE012D2-4C72-4D25-A012-71BF3796AD79}" destId="{517BFF1D-73F3-4B57-A31D-548FA43E2A45}" srcOrd="0" destOrd="0" presId="urn:microsoft.com/office/officeart/2016/7/layout/RepeatingBendingProcessNew"/>
    <dgm:cxn modelId="{26AA0F57-17E0-441E-BF62-990C972BA7B0}" type="presParOf" srcId="{1532F853-0883-4898-B543-BF8F954FAA27}" destId="{BDE1A09B-CC20-4CD7-B1A1-0163744579C3}" srcOrd="8" destOrd="0" presId="urn:microsoft.com/office/officeart/2016/7/layout/RepeatingBendingProcessNew"/>
    <dgm:cxn modelId="{BD0D9EC9-B6A4-42B8-A0ED-61E1677211BF}" type="presParOf" srcId="{1532F853-0883-4898-B543-BF8F954FAA27}" destId="{5CD60ED0-363A-4DB3-8931-EEC0790D47CB}" srcOrd="9" destOrd="0" presId="urn:microsoft.com/office/officeart/2016/7/layout/RepeatingBendingProcessNew"/>
    <dgm:cxn modelId="{885C95E2-F68D-4033-AED5-A0D891746FAA}" type="presParOf" srcId="{5CD60ED0-363A-4DB3-8931-EEC0790D47CB}" destId="{ADDAC600-A34B-49F8-A68D-AAD26D9F1391}" srcOrd="0" destOrd="0" presId="urn:microsoft.com/office/officeart/2016/7/layout/RepeatingBendingProcessNew"/>
    <dgm:cxn modelId="{D7E06CC8-86C7-46EC-B818-E222BAE221A7}" type="presParOf" srcId="{1532F853-0883-4898-B543-BF8F954FAA27}" destId="{63D5D0F9-9A75-4294-86E9-2569FDDB0307}"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28439B-0507-4D76-9DE1-E8CB79E6D77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BC41E6E7-BDA9-4982-8EC4-5F7C2EA149E8}">
      <dgm:prSet phldrT="[Text]"/>
      <dgm:spPr>
        <a:xfrm>
          <a:off x="414339" y="1491"/>
          <a:ext cx="2292090" cy="1375254"/>
        </a:xfrm>
        <a:prstGeom prst="rect">
          <a:avLst/>
        </a:prstGeom>
        <a:solidFill>
          <a:srgbClr val="90C226">
            <a:hueOff val="0"/>
            <a:satOff val="0"/>
            <a:lumOff val="0"/>
            <a:alphaOff val="0"/>
          </a:srgbClr>
        </a:solidFill>
        <a:ln w="19050" cap="rnd" cmpd="sng" algn="ctr">
          <a:solidFill>
            <a:sysClr val="window" lastClr="FFFFFF">
              <a:hueOff val="0"/>
              <a:satOff val="0"/>
              <a:lumOff val="0"/>
              <a:alphaOff val="0"/>
            </a:sysClr>
          </a:solidFill>
          <a:prstDash val="solid"/>
        </a:ln>
        <a:effectLst/>
      </dgm:spPr>
      <dgm:t>
        <a:bodyPr/>
        <a:lstStyle/>
        <a:p>
          <a:pPr>
            <a:buNone/>
          </a:pPr>
          <a:r>
            <a:rPr lang="en-GB" dirty="0">
              <a:solidFill>
                <a:sysClr val="window" lastClr="FFFFFF"/>
              </a:solidFill>
              <a:latin typeface="Trebuchet MS" panose="020B0603020202020204"/>
              <a:ea typeface="+mn-ea"/>
              <a:cs typeface="+mn-cs"/>
            </a:rPr>
            <a:t>North, South and Central clusters </a:t>
          </a:r>
        </a:p>
      </dgm:t>
    </dgm:pt>
    <dgm:pt modelId="{289CE780-C64F-4CF9-A1CC-7A9D45620E65}" type="parTrans" cxnId="{EE37A0DC-25F3-409B-AC2C-1306EA4973C0}">
      <dgm:prSet/>
      <dgm:spPr/>
      <dgm:t>
        <a:bodyPr/>
        <a:lstStyle/>
        <a:p>
          <a:endParaRPr lang="en-GB"/>
        </a:p>
      </dgm:t>
    </dgm:pt>
    <dgm:pt modelId="{517E76DB-CF05-46E8-8AD5-4E0686771688}" type="sibTrans" cxnId="{EE37A0DC-25F3-409B-AC2C-1306EA4973C0}">
      <dgm:prSet/>
      <dgm:spPr/>
      <dgm:t>
        <a:bodyPr/>
        <a:lstStyle/>
        <a:p>
          <a:endParaRPr lang="en-GB"/>
        </a:p>
      </dgm:t>
    </dgm:pt>
    <dgm:pt modelId="{5434D6EB-6F34-4C8C-8C71-36D02B9AF6E0}">
      <dgm:prSet phldrT="[Text]"/>
      <dgm:spPr>
        <a:xfrm>
          <a:off x="2935639" y="1491"/>
          <a:ext cx="2292090" cy="1375254"/>
        </a:xfrm>
        <a:prstGeom prst="rect">
          <a:avLst/>
        </a:prstGeom>
        <a:solidFill>
          <a:srgbClr val="90C226">
            <a:hueOff val="0"/>
            <a:satOff val="0"/>
            <a:lumOff val="0"/>
            <a:alphaOff val="0"/>
          </a:srgbClr>
        </a:solidFill>
        <a:ln w="19050" cap="rnd" cmpd="sng" algn="ctr">
          <a:solidFill>
            <a:sysClr val="window" lastClr="FFFFFF">
              <a:hueOff val="0"/>
              <a:satOff val="0"/>
              <a:lumOff val="0"/>
              <a:alphaOff val="0"/>
            </a:sysClr>
          </a:solidFill>
          <a:prstDash val="solid"/>
        </a:ln>
        <a:effectLst/>
      </dgm:spPr>
      <dgm:t>
        <a:bodyPr/>
        <a:lstStyle/>
        <a:p>
          <a:pPr>
            <a:buNone/>
          </a:pPr>
          <a:r>
            <a:rPr lang="en-GB" dirty="0">
              <a:solidFill>
                <a:sysClr val="window" lastClr="FFFFFF"/>
              </a:solidFill>
              <a:latin typeface="Trebuchet MS" panose="020B0603020202020204"/>
              <a:ea typeface="+mn-ea"/>
              <a:cs typeface="+mn-cs"/>
            </a:rPr>
            <a:t>Linked EWO for each school </a:t>
          </a:r>
        </a:p>
      </dgm:t>
    </dgm:pt>
    <dgm:pt modelId="{3D23872A-CD41-471B-9097-DD6C29CCB4A0}" type="parTrans" cxnId="{AACED2D3-81C6-4567-8CDC-795FE144F2D7}">
      <dgm:prSet/>
      <dgm:spPr/>
      <dgm:t>
        <a:bodyPr/>
        <a:lstStyle/>
        <a:p>
          <a:endParaRPr lang="en-GB"/>
        </a:p>
      </dgm:t>
    </dgm:pt>
    <dgm:pt modelId="{D30CB572-05EA-4098-8BA9-D6D1F2587437}" type="sibTrans" cxnId="{AACED2D3-81C6-4567-8CDC-795FE144F2D7}">
      <dgm:prSet/>
      <dgm:spPr/>
      <dgm:t>
        <a:bodyPr/>
        <a:lstStyle/>
        <a:p>
          <a:endParaRPr lang="en-GB"/>
        </a:p>
      </dgm:t>
    </dgm:pt>
    <dgm:pt modelId="{AE1A8247-FDC7-4BEE-A169-715ABD261EDF}">
      <dgm:prSet phldrT="[Text]"/>
      <dgm:spPr>
        <a:xfrm>
          <a:off x="414339" y="1605954"/>
          <a:ext cx="2292090" cy="1375254"/>
        </a:xfrm>
        <a:prstGeom prst="rect">
          <a:avLst/>
        </a:prstGeom>
        <a:solidFill>
          <a:srgbClr val="0070C0"/>
        </a:solidFill>
        <a:ln w="19050" cap="rnd" cmpd="sng" algn="ctr">
          <a:solidFill>
            <a:sysClr val="window" lastClr="FFFFFF">
              <a:hueOff val="0"/>
              <a:satOff val="0"/>
              <a:lumOff val="0"/>
              <a:alphaOff val="0"/>
            </a:sysClr>
          </a:solidFill>
          <a:prstDash val="solid"/>
        </a:ln>
        <a:effectLst/>
      </dgm:spPr>
      <dgm:t>
        <a:bodyPr/>
        <a:lstStyle/>
        <a:p>
          <a:pPr>
            <a:buNone/>
          </a:pPr>
          <a:r>
            <a:rPr lang="en-GB" dirty="0">
              <a:solidFill>
                <a:sysClr val="window" lastClr="FFFFFF"/>
              </a:solidFill>
              <a:latin typeface="Trebuchet MS" panose="020B0603020202020204"/>
              <a:ea typeface="+mn-ea"/>
              <a:cs typeface="+mn-cs"/>
            </a:rPr>
            <a:t>Dedicated day per week for school to contact their EWO </a:t>
          </a:r>
        </a:p>
      </dgm:t>
    </dgm:pt>
    <dgm:pt modelId="{7E76AFCF-84E2-4EAA-A797-92ECF87D4999}" type="parTrans" cxnId="{48B9F859-C5AB-4B42-9729-375A35752F53}">
      <dgm:prSet/>
      <dgm:spPr/>
      <dgm:t>
        <a:bodyPr/>
        <a:lstStyle/>
        <a:p>
          <a:endParaRPr lang="en-GB"/>
        </a:p>
      </dgm:t>
    </dgm:pt>
    <dgm:pt modelId="{3F7D7363-0216-4AD2-B95F-A6B4FB41F7B0}" type="sibTrans" cxnId="{48B9F859-C5AB-4B42-9729-375A35752F53}">
      <dgm:prSet/>
      <dgm:spPr/>
      <dgm:t>
        <a:bodyPr/>
        <a:lstStyle/>
        <a:p>
          <a:endParaRPr lang="en-GB"/>
        </a:p>
      </dgm:t>
    </dgm:pt>
    <dgm:pt modelId="{4215D3B7-FF76-4984-855E-6812D0C7F19F}">
      <dgm:prSet phldrT="[Text]"/>
      <dgm:spPr>
        <a:xfrm>
          <a:off x="2935639" y="1605954"/>
          <a:ext cx="2292090" cy="1375254"/>
        </a:xfrm>
        <a:prstGeom prst="rect">
          <a:avLst/>
        </a:prstGeom>
        <a:solidFill>
          <a:srgbClr val="0070C0"/>
        </a:solidFill>
        <a:ln w="19050" cap="rnd" cmpd="sng" algn="ctr">
          <a:solidFill>
            <a:sysClr val="window" lastClr="FFFFFF">
              <a:hueOff val="0"/>
              <a:satOff val="0"/>
              <a:lumOff val="0"/>
              <a:alphaOff val="0"/>
            </a:sysClr>
          </a:solidFill>
          <a:prstDash val="solid"/>
        </a:ln>
        <a:effectLst/>
      </dgm:spPr>
      <dgm:t>
        <a:bodyPr/>
        <a:lstStyle/>
        <a:p>
          <a:pPr>
            <a:buNone/>
          </a:pPr>
          <a:r>
            <a:rPr lang="en-GB" dirty="0">
              <a:solidFill>
                <a:sysClr val="window" lastClr="FFFFFF"/>
              </a:solidFill>
              <a:latin typeface="Trebuchet MS" panose="020B0603020202020204"/>
              <a:ea typeface="+mn-ea"/>
              <a:cs typeface="+mn-cs"/>
            </a:rPr>
            <a:t>Potential cases for consideration can be discussed at this time – book a slot! </a:t>
          </a:r>
        </a:p>
      </dgm:t>
    </dgm:pt>
    <dgm:pt modelId="{8F786223-2C29-42AB-A54B-C33ED8B82E64}" type="parTrans" cxnId="{AD605FE9-83C5-4248-BC08-717B21B7B0F9}">
      <dgm:prSet/>
      <dgm:spPr/>
      <dgm:t>
        <a:bodyPr/>
        <a:lstStyle/>
        <a:p>
          <a:endParaRPr lang="en-GB"/>
        </a:p>
      </dgm:t>
    </dgm:pt>
    <dgm:pt modelId="{0CB5EF5C-EFC1-4AD6-87F7-2A76AE7BFDD6}" type="sibTrans" cxnId="{AD605FE9-83C5-4248-BC08-717B21B7B0F9}">
      <dgm:prSet/>
      <dgm:spPr/>
      <dgm:t>
        <a:bodyPr/>
        <a:lstStyle/>
        <a:p>
          <a:endParaRPr lang="en-GB"/>
        </a:p>
      </dgm:t>
    </dgm:pt>
    <dgm:pt modelId="{A4FAFA35-89CE-498C-BD65-C6254DB16DAF}">
      <dgm:prSet phldrT="[Text]"/>
      <dgm:spPr>
        <a:xfrm>
          <a:off x="414339" y="3210418"/>
          <a:ext cx="2292090" cy="1375254"/>
        </a:xfrm>
        <a:prstGeom prst="rect">
          <a:avLst/>
        </a:prstGeom>
        <a:solidFill>
          <a:srgbClr val="E6B91E"/>
        </a:solidFill>
        <a:ln w="19050" cap="rnd" cmpd="sng" algn="ctr">
          <a:solidFill>
            <a:sysClr val="window" lastClr="FFFFFF">
              <a:hueOff val="0"/>
              <a:satOff val="0"/>
              <a:lumOff val="0"/>
              <a:alphaOff val="0"/>
            </a:sysClr>
          </a:solidFill>
          <a:prstDash val="solid"/>
        </a:ln>
        <a:effectLst/>
      </dgm:spPr>
      <dgm:t>
        <a:bodyPr/>
        <a:lstStyle/>
        <a:p>
          <a:pPr>
            <a:buNone/>
          </a:pPr>
          <a:r>
            <a:rPr lang="en-GB" dirty="0">
              <a:solidFill>
                <a:sysClr val="window" lastClr="FFFFFF"/>
              </a:solidFill>
              <a:latin typeface="Trebuchet MS" panose="020B0603020202020204"/>
              <a:ea typeface="+mn-ea"/>
              <a:cs typeface="+mn-cs"/>
            </a:rPr>
            <a:t>3 Targeting Support Meetings a year </a:t>
          </a:r>
        </a:p>
      </dgm:t>
    </dgm:pt>
    <dgm:pt modelId="{3CB7F2B8-6DFC-4797-9F88-2FEC90C99559}" type="parTrans" cxnId="{751617BF-6779-47EB-8728-37B283DF9673}">
      <dgm:prSet/>
      <dgm:spPr/>
      <dgm:t>
        <a:bodyPr/>
        <a:lstStyle/>
        <a:p>
          <a:endParaRPr lang="en-GB"/>
        </a:p>
      </dgm:t>
    </dgm:pt>
    <dgm:pt modelId="{50931322-8CD9-4070-BE76-459EB87535B4}" type="sibTrans" cxnId="{751617BF-6779-47EB-8728-37B283DF9673}">
      <dgm:prSet/>
      <dgm:spPr/>
      <dgm:t>
        <a:bodyPr/>
        <a:lstStyle/>
        <a:p>
          <a:endParaRPr lang="en-GB"/>
        </a:p>
      </dgm:t>
    </dgm:pt>
    <dgm:pt modelId="{0F36EB9D-DC60-4B19-89C5-1617379BF17B}">
      <dgm:prSet phldrT="[Text]"/>
      <dgm:spPr>
        <a:xfrm>
          <a:off x="2935639" y="3210418"/>
          <a:ext cx="2292090" cy="1375254"/>
        </a:xfrm>
        <a:prstGeom prst="rect">
          <a:avLst/>
        </a:prstGeom>
        <a:solidFill>
          <a:srgbClr val="E6B91E"/>
        </a:solidFill>
        <a:ln w="19050" cap="rnd" cmpd="sng" algn="ctr">
          <a:solidFill>
            <a:sysClr val="window" lastClr="FFFFFF">
              <a:hueOff val="0"/>
              <a:satOff val="0"/>
              <a:lumOff val="0"/>
              <a:alphaOff val="0"/>
            </a:sysClr>
          </a:solidFill>
          <a:prstDash val="solid"/>
        </a:ln>
        <a:effectLst/>
      </dgm:spPr>
      <dgm:t>
        <a:bodyPr/>
        <a:lstStyle/>
        <a:p>
          <a:pPr>
            <a:buNone/>
          </a:pPr>
          <a:r>
            <a:rPr lang="en-GB" dirty="0">
              <a:solidFill>
                <a:sysClr val="window" lastClr="FFFFFF"/>
              </a:solidFill>
              <a:latin typeface="Trebuchet MS" panose="020B0603020202020204"/>
              <a:ea typeface="+mn-ea"/>
              <a:cs typeface="+mn-cs"/>
            </a:rPr>
            <a:t>Purpose is to identify, discuss and agree targeted actions for vulnerable groups, PA and SA pupils and those at risk </a:t>
          </a:r>
        </a:p>
      </dgm:t>
    </dgm:pt>
    <dgm:pt modelId="{34B5D0A0-4AA6-4288-B6CD-71DC5AC91F13}" type="parTrans" cxnId="{B6006B75-AF3A-487A-96C2-A1E7145DD69B}">
      <dgm:prSet/>
      <dgm:spPr/>
      <dgm:t>
        <a:bodyPr/>
        <a:lstStyle/>
        <a:p>
          <a:endParaRPr lang="en-GB"/>
        </a:p>
      </dgm:t>
    </dgm:pt>
    <dgm:pt modelId="{D79CD37E-4867-4CFC-A159-60A5D0393EBB}" type="sibTrans" cxnId="{B6006B75-AF3A-487A-96C2-A1E7145DD69B}">
      <dgm:prSet/>
      <dgm:spPr/>
      <dgm:t>
        <a:bodyPr/>
        <a:lstStyle/>
        <a:p>
          <a:endParaRPr lang="en-GB"/>
        </a:p>
      </dgm:t>
    </dgm:pt>
    <dgm:pt modelId="{EBAC1E79-F794-46E2-8EFB-23093F0E00E3}" type="pres">
      <dgm:prSet presAssocID="{BE28439B-0507-4D76-9DE1-E8CB79E6D776}" presName="diagram" presStyleCnt="0">
        <dgm:presLayoutVars>
          <dgm:dir/>
          <dgm:resizeHandles val="exact"/>
        </dgm:presLayoutVars>
      </dgm:prSet>
      <dgm:spPr/>
    </dgm:pt>
    <dgm:pt modelId="{6441AECD-84C0-4CF6-95CA-1AFC2C43B449}" type="pres">
      <dgm:prSet presAssocID="{BC41E6E7-BDA9-4982-8EC4-5F7C2EA149E8}" presName="node" presStyleLbl="node1" presStyleIdx="0" presStyleCnt="6">
        <dgm:presLayoutVars>
          <dgm:bulletEnabled val="1"/>
        </dgm:presLayoutVars>
      </dgm:prSet>
      <dgm:spPr/>
    </dgm:pt>
    <dgm:pt modelId="{59E4B81B-BB1B-4AAB-87F3-C28E45E98BDD}" type="pres">
      <dgm:prSet presAssocID="{517E76DB-CF05-46E8-8AD5-4E0686771688}" presName="sibTrans" presStyleCnt="0"/>
      <dgm:spPr/>
    </dgm:pt>
    <dgm:pt modelId="{F6321EA3-8F3A-4BBB-B60C-3873AAEE2A9D}" type="pres">
      <dgm:prSet presAssocID="{5434D6EB-6F34-4C8C-8C71-36D02B9AF6E0}" presName="node" presStyleLbl="node1" presStyleIdx="1" presStyleCnt="6">
        <dgm:presLayoutVars>
          <dgm:bulletEnabled val="1"/>
        </dgm:presLayoutVars>
      </dgm:prSet>
      <dgm:spPr/>
    </dgm:pt>
    <dgm:pt modelId="{1CC366C6-4D05-4292-9AE4-E0D2B41F3E08}" type="pres">
      <dgm:prSet presAssocID="{D30CB572-05EA-4098-8BA9-D6D1F2587437}" presName="sibTrans" presStyleCnt="0"/>
      <dgm:spPr/>
    </dgm:pt>
    <dgm:pt modelId="{C6DB9698-837E-4B74-B02A-374ABC05106E}" type="pres">
      <dgm:prSet presAssocID="{AE1A8247-FDC7-4BEE-A169-715ABD261EDF}" presName="node" presStyleLbl="node1" presStyleIdx="2" presStyleCnt="6">
        <dgm:presLayoutVars>
          <dgm:bulletEnabled val="1"/>
        </dgm:presLayoutVars>
      </dgm:prSet>
      <dgm:spPr/>
    </dgm:pt>
    <dgm:pt modelId="{2DFBA8ED-7E07-4F0C-8243-57BF707230DE}" type="pres">
      <dgm:prSet presAssocID="{3F7D7363-0216-4AD2-B95F-A6B4FB41F7B0}" presName="sibTrans" presStyleCnt="0"/>
      <dgm:spPr/>
    </dgm:pt>
    <dgm:pt modelId="{B40A753D-B64B-4DEC-ACEA-4588071664A5}" type="pres">
      <dgm:prSet presAssocID="{4215D3B7-FF76-4984-855E-6812D0C7F19F}" presName="node" presStyleLbl="node1" presStyleIdx="3" presStyleCnt="6">
        <dgm:presLayoutVars>
          <dgm:bulletEnabled val="1"/>
        </dgm:presLayoutVars>
      </dgm:prSet>
      <dgm:spPr/>
    </dgm:pt>
    <dgm:pt modelId="{AA679F51-E391-4813-90BC-D162D4D5B8C5}" type="pres">
      <dgm:prSet presAssocID="{0CB5EF5C-EFC1-4AD6-87F7-2A76AE7BFDD6}" presName="sibTrans" presStyleCnt="0"/>
      <dgm:spPr/>
    </dgm:pt>
    <dgm:pt modelId="{ABB31569-B7B1-4013-B1A8-C80FFC19B6C4}" type="pres">
      <dgm:prSet presAssocID="{A4FAFA35-89CE-498C-BD65-C6254DB16DAF}" presName="node" presStyleLbl="node1" presStyleIdx="4" presStyleCnt="6">
        <dgm:presLayoutVars>
          <dgm:bulletEnabled val="1"/>
        </dgm:presLayoutVars>
      </dgm:prSet>
      <dgm:spPr/>
    </dgm:pt>
    <dgm:pt modelId="{7734CE0F-96D6-44C3-B344-10823D76E5DB}" type="pres">
      <dgm:prSet presAssocID="{50931322-8CD9-4070-BE76-459EB87535B4}" presName="sibTrans" presStyleCnt="0"/>
      <dgm:spPr/>
    </dgm:pt>
    <dgm:pt modelId="{725D7D36-2A0C-45C3-A4B6-0F5E1D09E08A}" type="pres">
      <dgm:prSet presAssocID="{0F36EB9D-DC60-4B19-89C5-1617379BF17B}" presName="node" presStyleLbl="node1" presStyleIdx="5" presStyleCnt="6">
        <dgm:presLayoutVars>
          <dgm:bulletEnabled val="1"/>
        </dgm:presLayoutVars>
      </dgm:prSet>
      <dgm:spPr/>
    </dgm:pt>
  </dgm:ptLst>
  <dgm:cxnLst>
    <dgm:cxn modelId="{CDD0264E-5FBB-4FEC-9D6E-FDEBA029E64B}" type="presOf" srcId="{AE1A8247-FDC7-4BEE-A169-715ABD261EDF}" destId="{C6DB9698-837E-4B74-B02A-374ABC05106E}" srcOrd="0" destOrd="0" presId="urn:microsoft.com/office/officeart/2005/8/layout/default"/>
    <dgm:cxn modelId="{B6006B75-AF3A-487A-96C2-A1E7145DD69B}" srcId="{BE28439B-0507-4D76-9DE1-E8CB79E6D776}" destId="{0F36EB9D-DC60-4B19-89C5-1617379BF17B}" srcOrd="5" destOrd="0" parTransId="{34B5D0A0-4AA6-4288-B6CD-71DC5AC91F13}" sibTransId="{D79CD37E-4867-4CFC-A159-60A5D0393EBB}"/>
    <dgm:cxn modelId="{48B9F859-C5AB-4B42-9729-375A35752F53}" srcId="{BE28439B-0507-4D76-9DE1-E8CB79E6D776}" destId="{AE1A8247-FDC7-4BEE-A169-715ABD261EDF}" srcOrd="2" destOrd="0" parTransId="{7E76AFCF-84E2-4EAA-A797-92ECF87D4999}" sibTransId="{3F7D7363-0216-4AD2-B95F-A6B4FB41F7B0}"/>
    <dgm:cxn modelId="{83D56E83-5E92-4CE0-BC4A-093D9D10082B}" type="presOf" srcId="{BC41E6E7-BDA9-4982-8EC4-5F7C2EA149E8}" destId="{6441AECD-84C0-4CF6-95CA-1AFC2C43B449}" srcOrd="0" destOrd="0" presId="urn:microsoft.com/office/officeart/2005/8/layout/default"/>
    <dgm:cxn modelId="{4C98D786-C9E2-450B-B717-D5F3D0D67418}" type="presOf" srcId="{0F36EB9D-DC60-4B19-89C5-1617379BF17B}" destId="{725D7D36-2A0C-45C3-A4B6-0F5E1D09E08A}" srcOrd="0" destOrd="0" presId="urn:microsoft.com/office/officeart/2005/8/layout/default"/>
    <dgm:cxn modelId="{1AB57C9F-52DE-4972-9635-2C6CEE19E3E5}" type="presOf" srcId="{5434D6EB-6F34-4C8C-8C71-36D02B9AF6E0}" destId="{F6321EA3-8F3A-4BBB-B60C-3873AAEE2A9D}" srcOrd="0" destOrd="0" presId="urn:microsoft.com/office/officeart/2005/8/layout/default"/>
    <dgm:cxn modelId="{6EF095A5-F2EF-4765-AA2B-192DA92C11B8}" type="presOf" srcId="{BE28439B-0507-4D76-9DE1-E8CB79E6D776}" destId="{EBAC1E79-F794-46E2-8EFB-23093F0E00E3}" srcOrd="0" destOrd="0" presId="urn:microsoft.com/office/officeart/2005/8/layout/default"/>
    <dgm:cxn modelId="{C97752B2-2069-462A-A278-BD6C4F7371C2}" type="presOf" srcId="{A4FAFA35-89CE-498C-BD65-C6254DB16DAF}" destId="{ABB31569-B7B1-4013-B1A8-C80FFC19B6C4}" srcOrd="0" destOrd="0" presId="urn:microsoft.com/office/officeart/2005/8/layout/default"/>
    <dgm:cxn modelId="{751617BF-6779-47EB-8728-37B283DF9673}" srcId="{BE28439B-0507-4D76-9DE1-E8CB79E6D776}" destId="{A4FAFA35-89CE-498C-BD65-C6254DB16DAF}" srcOrd="4" destOrd="0" parTransId="{3CB7F2B8-6DFC-4797-9F88-2FEC90C99559}" sibTransId="{50931322-8CD9-4070-BE76-459EB87535B4}"/>
    <dgm:cxn modelId="{6F85CAC4-4D7E-4478-8A1B-263106D99547}" type="presOf" srcId="{4215D3B7-FF76-4984-855E-6812D0C7F19F}" destId="{B40A753D-B64B-4DEC-ACEA-4588071664A5}" srcOrd="0" destOrd="0" presId="urn:microsoft.com/office/officeart/2005/8/layout/default"/>
    <dgm:cxn modelId="{AACED2D3-81C6-4567-8CDC-795FE144F2D7}" srcId="{BE28439B-0507-4D76-9DE1-E8CB79E6D776}" destId="{5434D6EB-6F34-4C8C-8C71-36D02B9AF6E0}" srcOrd="1" destOrd="0" parTransId="{3D23872A-CD41-471B-9097-DD6C29CCB4A0}" sibTransId="{D30CB572-05EA-4098-8BA9-D6D1F2587437}"/>
    <dgm:cxn modelId="{EE37A0DC-25F3-409B-AC2C-1306EA4973C0}" srcId="{BE28439B-0507-4D76-9DE1-E8CB79E6D776}" destId="{BC41E6E7-BDA9-4982-8EC4-5F7C2EA149E8}" srcOrd="0" destOrd="0" parTransId="{289CE780-C64F-4CF9-A1CC-7A9D45620E65}" sibTransId="{517E76DB-CF05-46E8-8AD5-4E0686771688}"/>
    <dgm:cxn modelId="{AD605FE9-83C5-4248-BC08-717B21B7B0F9}" srcId="{BE28439B-0507-4D76-9DE1-E8CB79E6D776}" destId="{4215D3B7-FF76-4984-855E-6812D0C7F19F}" srcOrd="3" destOrd="0" parTransId="{8F786223-2C29-42AB-A54B-C33ED8B82E64}" sibTransId="{0CB5EF5C-EFC1-4AD6-87F7-2A76AE7BFDD6}"/>
    <dgm:cxn modelId="{759A9665-54D1-4919-BEB0-31529711A42E}" type="presParOf" srcId="{EBAC1E79-F794-46E2-8EFB-23093F0E00E3}" destId="{6441AECD-84C0-4CF6-95CA-1AFC2C43B449}" srcOrd="0" destOrd="0" presId="urn:microsoft.com/office/officeart/2005/8/layout/default"/>
    <dgm:cxn modelId="{8F4CB737-25CB-4004-BFFE-765981A8C96E}" type="presParOf" srcId="{EBAC1E79-F794-46E2-8EFB-23093F0E00E3}" destId="{59E4B81B-BB1B-4AAB-87F3-C28E45E98BDD}" srcOrd="1" destOrd="0" presId="urn:microsoft.com/office/officeart/2005/8/layout/default"/>
    <dgm:cxn modelId="{558B66D6-C68B-4A5E-B1FA-A55BE0FEA3D5}" type="presParOf" srcId="{EBAC1E79-F794-46E2-8EFB-23093F0E00E3}" destId="{F6321EA3-8F3A-4BBB-B60C-3873AAEE2A9D}" srcOrd="2" destOrd="0" presId="urn:microsoft.com/office/officeart/2005/8/layout/default"/>
    <dgm:cxn modelId="{5795AFB4-CA4B-48E4-8DFD-333D42FB6BE4}" type="presParOf" srcId="{EBAC1E79-F794-46E2-8EFB-23093F0E00E3}" destId="{1CC366C6-4D05-4292-9AE4-E0D2B41F3E08}" srcOrd="3" destOrd="0" presId="urn:microsoft.com/office/officeart/2005/8/layout/default"/>
    <dgm:cxn modelId="{B616C662-A143-4429-BBA2-113F09C7F3A7}" type="presParOf" srcId="{EBAC1E79-F794-46E2-8EFB-23093F0E00E3}" destId="{C6DB9698-837E-4B74-B02A-374ABC05106E}" srcOrd="4" destOrd="0" presId="urn:microsoft.com/office/officeart/2005/8/layout/default"/>
    <dgm:cxn modelId="{11248ECD-F417-49E1-A312-B3A55C399697}" type="presParOf" srcId="{EBAC1E79-F794-46E2-8EFB-23093F0E00E3}" destId="{2DFBA8ED-7E07-4F0C-8243-57BF707230DE}" srcOrd="5" destOrd="0" presId="urn:microsoft.com/office/officeart/2005/8/layout/default"/>
    <dgm:cxn modelId="{C0AEB795-F88E-46E1-9F3E-E24F0311AF9E}" type="presParOf" srcId="{EBAC1E79-F794-46E2-8EFB-23093F0E00E3}" destId="{B40A753D-B64B-4DEC-ACEA-4588071664A5}" srcOrd="6" destOrd="0" presId="urn:microsoft.com/office/officeart/2005/8/layout/default"/>
    <dgm:cxn modelId="{C383C1F3-56FE-4C89-8158-C8C8E2754169}" type="presParOf" srcId="{EBAC1E79-F794-46E2-8EFB-23093F0E00E3}" destId="{AA679F51-E391-4813-90BC-D162D4D5B8C5}" srcOrd="7" destOrd="0" presId="urn:microsoft.com/office/officeart/2005/8/layout/default"/>
    <dgm:cxn modelId="{C3DC125B-0B4E-40E5-8339-B25090C9A46A}" type="presParOf" srcId="{EBAC1E79-F794-46E2-8EFB-23093F0E00E3}" destId="{ABB31569-B7B1-4013-B1A8-C80FFC19B6C4}" srcOrd="8" destOrd="0" presId="urn:microsoft.com/office/officeart/2005/8/layout/default"/>
    <dgm:cxn modelId="{0CC2F5F4-F7BA-4C34-85EB-557066E6960F}" type="presParOf" srcId="{EBAC1E79-F794-46E2-8EFB-23093F0E00E3}" destId="{7734CE0F-96D6-44C3-B344-10823D76E5DB}" srcOrd="9" destOrd="0" presId="urn:microsoft.com/office/officeart/2005/8/layout/default"/>
    <dgm:cxn modelId="{1F0D3139-0D59-482B-9FBA-D9020D16A57C}" type="presParOf" srcId="{EBAC1E79-F794-46E2-8EFB-23093F0E00E3}" destId="{725D7D36-2A0C-45C3-A4B6-0F5E1D09E08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28439B-0507-4D76-9DE1-E8CB79E6D77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BC41E6E7-BDA9-4982-8EC4-5F7C2EA149E8}">
      <dgm:prSet phldrT="[Text]"/>
      <dgm:spPr>
        <a:xfrm>
          <a:off x="414339" y="1491"/>
          <a:ext cx="2292090" cy="1375254"/>
        </a:xfrm>
        <a:prstGeom prst="rect">
          <a:avLst/>
        </a:prstGeom>
        <a:solidFill>
          <a:srgbClr val="90C226">
            <a:hueOff val="0"/>
            <a:satOff val="0"/>
            <a:lumOff val="0"/>
            <a:alphaOff val="0"/>
          </a:srgbClr>
        </a:solidFill>
        <a:ln w="19050" cap="rnd" cmpd="sng" algn="ctr">
          <a:solidFill>
            <a:sysClr val="window" lastClr="FFFFFF">
              <a:hueOff val="0"/>
              <a:satOff val="0"/>
              <a:lumOff val="0"/>
              <a:alphaOff val="0"/>
            </a:sysClr>
          </a:solidFill>
          <a:prstDash val="solid"/>
        </a:ln>
        <a:effectLst/>
      </dgm:spPr>
      <dgm:t>
        <a:bodyPr/>
        <a:lstStyle/>
        <a:p>
          <a:pPr>
            <a:buNone/>
          </a:pPr>
          <a:r>
            <a:rPr lang="en-GB" dirty="0">
              <a:solidFill>
                <a:sysClr val="window" lastClr="FFFFFF"/>
              </a:solidFill>
              <a:latin typeface="Trebuchet MS" panose="020B0603020202020204"/>
              <a:ea typeface="+mn-ea"/>
              <a:cs typeface="+mn-cs"/>
            </a:rPr>
            <a:t>3,247 Penalty Notices issued</a:t>
          </a:r>
        </a:p>
      </dgm:t>
    </dgm:pt>
    <dgm:pt modelId="{289CE780-C64F-4CF9-A1CC-7A9D45620E65}" type="parTrans" cxnId="{EE37A0DC-25F3-409B-AC2C-1306EA4973C0}">
      <dgm:prSet/>
      <dgm:spPr/>
      <dgm:t>
        <a:bodyPr/>
        <a:lstStyle/>
        <a:p>
          <a:endParaRPr lang="en-GB"/>
        </a:p>
      </dgm:t>
    </dgm:pt>
    <dgm:pt modelId="{517E76DB-CF05-46E8-8AD5-4E0686771688}" type="sibTrans" cxnId="{EE37A0DC-25F3-409B-AC2C-1306EA4973C0}">
      <dgm:prSet/>
      <dgm:spPr/>
      <dgm:t>
        <a:bodyPr/>
        <a:lstStyle/>
        <a:p>
          <a:endParaRPr lang="en-GB"/>
        </a:p>
      </dgm:t>
    </dgm:pt>
    <dgm:pt modelId="{5434D6EB-6F34-4C8C-8C71-36D02B9AF6E0}">
      <dgm:prSet phldrT="[Text]"/>
      <dgm:spPr>
        <a:xfrm>
          <a:off x="2935639" y="1491"/>
          <a:ext cx="2292090" cy="1375254"/>
        </a:xfrm>
        <a:prstGeom prst="rect">
          <a:avLst/>
        </a:prstGeom>
        <a:solidFill>
          <a:schemeClr val="accent2">
            <a:lumMod val="75000"/>
          </a:schemeClr>
        </a:solidFill>
        <a:ln w="19050" cap="rnd" cmpd="sng" algn="ctr">
          <a:solidFill>
            <a:sysClr val="window" lastClr="FFFFFF">
              <a:hueOff val="0"/>
              <a:satOff val="0"/>
              <a:lumOff val="0"/>
              <a:alphaOff val="0"/>
            </a:sysClr>
          </a:solidFill>
          <a:prstDash val="solid"/>
        </a:ln>
        <a:effectLst/>
      </dgm:spPr>
      <dgm:t>
        <a:bodyPr/>
        <a:lstStyle/>
        <a:p>
          <a:pPr>
            <a:buNone/>
          </a:pPr>
          <a:r>
            <a:rPr lang="en-GB" dirty="0">
              <a:solidFill>
                <a:sysClr val="window" lastClr="FFFFFF"/>
              </a:solidFill>
              <a:latin typeface="Trebuchet MS" panose="020B0603020202020204"/>
              <a:ea typeface="+mn-ea"/>
              <a:cs typeface="+mn-cs"/>
            </a:rPr>
            <a:t>79%</a:t>
          </a:r>
          <a:r>
            <a:rPr lang="en-GB" baseline="0" dirty="0">
              <a:solidFill>
                <a:sysClr val="window" lastClr="FFFFFF"/>
              </a:solidFill>
              <a:latin typeface="Trebuchet MS" panose="020B0603020202020204"/>
              <a:ea typeface="+mn-ea"/>
              <a:cs typeface="+mn-cs"/>
            </a:rPr>
            <a:t> PN payment rate</a:t>
          </a:r>
          <a:endParaRPr lang="en-GB" dirty="0">
            <a:solidFill>
              <a:sysClr val="window" lastClr="FFFFFF"/>
            </a:solidFill>
            <a:latin typeface="Trebuchet MS" panose="020B0603020202020204"/>
            <a:ea typeface="+mn-ea"/>
            <a:cs typeface="+mn-cs"/>
          </a:endParaRPr>
        </a:p>
      </dgm:t>
    </dgm:pt>
    <dgm:pt modelId="{3D23872A-CD41-471B-9097-DD6C29CCB4A0}" type="parTrans" cxnId="{AACED2D3-81C6-4567-8CDC-795FE144F2D7}">
      <dgm:prSet/>
      <dgm:spPr/>
      <dgm:t>
        <a:bodyPr/>
        <a:lstStyle/>
        <a:p>
          <a:endParaRPr lang="en-GB"/>
        </a:p>
      </dgm:t>
    </dgm:pt>
    <dgm:pt modelId="{D30CB572-05EA-4098-8BA9-D6D1F2587437}" type="sibTrans" cxnId="{AACED2D3-81C6-4567-8CDC-795FE144F2D7}">
      <dgm:prSet/>
      <dgm:spPr/>
      <dgm:t>
        <a:bodyPr/>
        <a:lstStyle/>
        <a:p>
          <a:endParaRPr lang="en-GB"/>
        </a:p>
      </dgm:t>
    </dgm:pt>
    <dgm:pt modelId="{AE1A8247-FDC7-4BEE-A169-715ABD261EDF}">
      <dgm:prSet phldrT="[Text]"/>
      <dgm:spPr>
        <a:xfrm>
          <a:off x="414339" y="1605954"/>
          <a:ext cx="2292090" cy="1375254"/>
        </a:xfrm>
        <a:prstGeom prst="rect">
          <a:avLst/>
        </a:prstGeom>
        <a:solidFill>
          <a:srgbClr val="5D258F"/>
        </a:solidFill>
        <a:ln w="19050" cap="rnd" cmpd="sng" algn="ctr">
          <a:solidFill>
            <a:sysClr val="window" lastClr="FFFFFF">
              <a:hueOff val="0"/>
              <a:satOff val="0"/>
              <a:lumOff val="0"/>
              <a:alphaOff val="0"/>
            </a:sysClr>
          </a:solidFill>
          <a:prstDash val="solid"/>
        </a:ln>
        <a:effectLst/>
      </dgm:spPr>
      <dgm:t>
        <a:bodyPr/>
        <a:lstStyle/>
        <a:p>
          <a:r>
            <a:rPr lang="en-GB" dirty="0"/>
            <a:t>108 received results 444(1) prosecutions</a:t>
          </a:r>
          <a:endParaRPr lang="en-GB" dirty="0">
            <a:solidFill>
              <a:sysClr val="window" lastClr="FFFFFF"/>
            </a:solidFill>
            <a:latin typeface="Trebuchet MS" panose="020B0603020202020204"/>
            <a:ea typeface="+mn-ea"/>
            <a:cs typeface="+mn-cs"/>
          </a:endParaRPr>
        </a:p>
      </dgm:t>
    </dgm:pt>
    <dgm:pt modelId="{7E76AFCF-84E2-4EAA-A797-92ECF87D4999}" type="parTrans" cxnId="{48B9F859-C5AB-4B42-9729-375A35752F53}">
      <dgm:prSet/>
      <dgm:spPr/>
      <dgm:t>
        <a:bodyPr/>
        <a:lstStyle/>
        <a:p>
          <a:endParaRPr lang="en-GB"/>
        </a:p>
      </dgm:t>
    </dgm:pt>
    <dgm:pt modelId="{3F7D7363-0216-4AD2-B95F-A6B4FB41F7B0}" type="sibTrans" cxnId="{48B9F859-C5AB-4B42-9729-375A35752F53}">
      <dgm:prSet/>
      <dgm:spPr/>
      <dgm:t>
        <a:bodyPr/>
        <a:lstStyle/>
        <a:p>
          <a:endParaRPr lang="en-GB"/>
        </a:p>
      </dgm:t>
    </dgm:pt>
    <dgm:pt modelId="{4215D3B7-FF76-4984-855E-6812D0C7F19F}">
      <dgm:prSet phldrT="[Text]"/>
      <dgm:spPr>
        <a:xfrm>
          <a:off x="2935639" y="1605954"/>
          <a:ext cx="2292090" cy="1375254"/>
        </a:xfrm>
        <a:prstGeom prst="rect">
          <a:avLst/>
        </a:prstGeom>
        <a:solidFill>
          <a:srgbClr val="0070C0"/>
        </a:solidFill>
        <a:ln w="19050" cap="rnd" cmpd="sng" algn="ctr">
          <a:solidFill>
            <a:sysClr val="window" lastClr="FFFFFF">
              <a:hueOff val="0"/>
              <a:satOff val="0"/>
              <a:lumOff val="0"/>
              <a:alphaOff val="0"/>
            </a:sysClr>
          </a:solidFill>
          <a:prstDash val="solid"/>
        </a:ln>
        <a:effectLst/>
      </dgm:spPr>
      <dgm:t>
        <a:bodyPr/>
        <a:lstStyle/>
        <a:p>
          <a:r>
            <a:rPr lang="en-GB" dirty="0"/>
            <a:t>35 444(1A) prosecutions</a:t>
          </a:r>
          <a:endParaRPr lang="en-GB" dirty="0">
            <a:solidFill>
              <a:sysClr val="window" lastClr="FFFFFF"/>
            </a:solidFill>
            <a:latin typeface="Trebuchet MS" panose="020B0603020202020204"/>
            <a:ea typeface="+mn-ea"/>
            <a:cs typeface="+mn-cs"/>
          </a:endParaRPr>
        </a:p>
      </dgm:t>
    </dgm:pt>
    <dgm:pt modelId="{8F786223-2C29-42AB-A54B-C33ED8B82E64}" type="parTrans" cxnId="{AD605FE9-83C5-4248-BC08-717B21B7B0F9}">
      <dgm:prSet/>
      <dgm:spPr/>
      <dgm:t>
        <a:bodyPr/>
        <a:lstStyle/>
        <a:p>
          <a:endParaRPr lang="en-GB"/>
        </a:p>
      </dgm:t>
    </dgm:pt>
    <dgm:pt modelId="{0CB5EF5C-EFC1-4AD6-87F7-2A76AE7BFDD6}" type="sibTrans" cxnId="{AD605FE9-83C5-4248-BC08-717B21B7B0F9}">
      <dgm:prSet/>
      <dgm:spPr/>
      <dgm:t>
        <a:bodyPr/>
        <a:lstStyle/>
        <a:p>
          <a:endParaRPr lang="en-GB"/>
        </a:p>
      </dgm:t>
    </dgm:pt>
    <dgm:pt modelId="{AE78EE02-55B7-4533-9346-5774F7C4C133}">
      <dgm:prSet/>
      <dgm:spPr>
        <a:solidFill>
          <a:srgbClr val="F9B232"/>
        </a:solidFill>
      </dgm:spPr>
      <dgm:t>
        <a:bodyPr/>
        <a:lstStyle/>
        <a:p>
          <a:pPr>
            <a:buNone/>
          </a:pPr>
          <a:r>
            <a:rPr lang="en-GB"/>
            <a:t>18 warrants</a:t>
          </a:r>
          <a:endParaRPr lang="en-GB" dirty="0"/>
        </a:p>
      </dgm:t>
    </dgm:pt>
    <dgm:pt modelId="{C6AAD257-72E8-4D50-833D-2611437BD4EA}" type="parTrans" cxnId="{6929CEB2-3290-4E92-9D29-F35C2F015298}">
      <dgm:prSet/>
      <dgm:spPr/>
      <dgm:t>
        <a:bodyPr/>
        <a:lstStyle/>
        <a:p>
          <a:endParaRPr lang="en-GB"/>
        </a:p>
      </dgm:t>
    </dgm:pt>
    <dgm:pt modelId="{AD08AA74-F5BB-43C4-9733-5DCC25ADAC15}" type="sibTrans" cxnId="{6929CEB2-3290-4E92-9D29-F35C2F015298}">
      <dgm:prSet/>
      <dgm:spPr/>
      <dgm:t>
        <a:bodyPr/>
        <a:lstStyle/>
        <a:p>
          <a:endParaRPr lang="en-GB"/>
        </a:p>
      </dgm:t>
    </dgm:pt>
    <dgm:pt modelId="{EBAC1E79-F794-46E2-8EFB-23093F0E00E3}" type="pres">
      <dgm:prSet presAssocID="{BE28439B-0507-4D76-9DE1-E8CB79E6D776}" presName="diagram" presStyleCnt="0">
        <dgm:presLayoutVars>
          <dgm:dir/>
          <dgm:resizeHandles val="exact"/>
        </dgm:presLayoutVars>
      </dgm:prSet>
      <dgm:spPr/>
    </dgm:pt>
    <dgm:pt modelId="{6441AECD-84C0-4CF6-95CA-1AFC2C43B449}" type="pres">
      <dgm:prSet presAssocID="{BC41E6E7-BDA9-4982-8EC4-5F7C2EA149E8}" presName="node" presStyleLbl="node1" presStyleIdx="0" presStyleCnt="5">
        <dgm:presLayoutVars>
          <dgm:bulletEnabled val="1"/>
        </dgm:presLayoutVars>
      </dgm:prSet>
      <dgm:spPr/>
    </dgm:pt>
    <dgm:pt modelId="{59E4B81B-BB1B-4AAB-87F3-C28E45E98BDD}" type="pres">
      <dgm:prSet presAssocID="{517E76DB-CF05-46E8-8AD5-4E0686771688}" presName="sibTrans" presStyleCnt="0"/>
      <dgm:spPr/>
    </dgm:pt>
    <dgm:pt modelId="{F6321EA3-8F3A-4BBB-B60C-3873AAEE2A9D}" type="pres">
      <dgm:prSet presAssocID="{5434D6EB-6F34-4C8C-8C71-36D02B9AF6E0}" presName="node" presStyleLbl="node1" presStyleIdx="1" presStyleCnt="5">
        <dgm:presLayoutVars>
          <dgm:bulletEnabled val="1"/>
        </dgm:presLayoutVars>
      </dgm:prSet>
      <dgm:spPr/>
    </dgm:pt>
    <dgm:pt modelId="{1CC366C6-4D05-4292-9AE4-E0D2B41F3E08}" type="pres">
      <dgm:prSet presAssocID="{D30CB572-05EA-4098-8BA9-D6D1F2587437}" presName="sibTrans" presStyleCnt="0"/>
      <dgm:spPr/>
    </dgm:pt>
    <dgm:pt modelId="{C6DB9698-837E-4B74-B02A-374ABC05106E}" type="pres">
      <dgm:prSet presAssocID="{AE1A8247-FDC7-4BEE-A169-715ABD261EDF}" presName="node" presStyleLbl="node1" presStyleIdx="2" presStyleCnt="5" custLinFactNeighborX="-1662">
        <dgm:presLayoutVars>
          <dgm:bulletEnabled val="1"/>
        </dgm:presLayoutVars>
      </dgm:prSet>
      <dgm:spPr/>
    </dgm:pt>
    <dgm:pt modelId="{2DFBA8ED-7E07-4F0C-8243-57BF707230DE}" type="pres">
      <dgm:prSet presAssocID="{3F7D7363-0216-4AD2-B95F-A6B4FB41F7B0}" presName="sibTrans" presStyleCnt="0"/>
      <dgm:spPr/>
    </dgm:pt>
    <dgm:pt modelId="{B40A753D-B64B-4DEC-ACEA-4588071664A5}" type="pres">
      <dgm:prSet presAssocID="{4215D3B7-FF76-4984-855E-6812D0C7F19F}" presName="node" presStyleLbl="node1" presStyleIdx="3" presStyleCnt="5">
        <dgm:presLayoutVars>
          <dgm:bulletEnabled val="1"/>
        </dgm:presLayoutVars>
      </dgm:prSet>
      <dgm:spPr/>
    </dgm:pt>
    <dgm:pt modelId="{AA679F51-E391-4813-90BC-D162D4D5B8C5}" type="pres">
      <dgm:prSet presAssocID="{0CB5EF5C-EFC1-4AD6-87F7-2A76AE7BFDD6}" presName="sibTrans" presStyleCnt="0"/>
      <dgm:spPr/>
    </dgm:pt>
    <dgm:pt modelId="{4FEAB444-C182-492B-BFF8-F63816D6028B}" type="pres">
      <dgm:prSet presAssocID="{AE78EE02-55B7-4533-9346-5774F7C4C133}" presName="node" presStyleLbl="node1" presStyleIdx="4" presStyleCnt="5">
        <dgm:presLayoutVars>
          <dgm:bulletEnabled val="1"/>
        </dgm:presLayoutVars>
      </dgm:prSet>
      <dgm:spPr/>
    </dgm:pt>
  </dgm:ptLst>
  <dgm:cxnLst>
    <dgm:cxn modelId="{CDD0264E-5FBB-4FEC-9D6E-FDEBA029E64B}" type="presOf" srcId="{AE1A8247-FDC7-4BEE-A169-715ABD261EDF}" destId="{C6DB9698-837E-4B74-B02A-374ABC05106E}" srcOrd="0" destOrd="0" presId="urn:microsoft.com/office/officeart/2005/8/layout/default"/>
    <dgm:cxn modelId="{48B9F859-C5AB-4B42-9729-375A35752F53}" srcId="{BE28439B-0507-4D76-9DE1-E8CB79E6D776}" destId="{AE1A8247-FDC7-4BEE-A169-715ABD261EDF}" srcOrd="2" destOrd="0" parTransId="{7E76AFCF-84E2-4EAA-A797-92ECF87D4999}" sibTransId="{3F7D7363-0216-4AD2-B95F-A6B4FB41F7B0}"/>
    <dgm:cxn modelId="{83D56E83-5E92-4CE0-BC4A-093D9D10082B}" type="presOf" srcId="{BC41E6E7-BDA9-4982-8EC4-5F7C2EA149E8}" destId="{6441AECD-84C0-4CF6-95CA-1AFC2C43B449}" srcOrd="0" destOrd="0" presId="urn:microsoft.com/office/officeart/2005/8/layout/default"/>
    <dgm:cxn modelId="{1AB57C9F-52DE-4972-9635-2C6CEE19E3E5}" type="presOf" srcId="{5434D6EB-6F34-4C8C-8C71-36D02B9AF6E0}" destId="{F6321EA3-8F3A-4BBB-B60C-3873AAEE2A9D}" srcOrd="0" destOrd="0" presId="urn:microsoft.com/office/officeart/2005/8/layout/default"/>
    <dgm:cxn modelId="{6EF095A5-F2EF-4765-AA2B-192DA92C11B8}" type="presOf" srcId="{BE28439B-0507-4D76-9DE1-E8CB79E6D776}" destId="{EBAC1E79-F794-46E2-8EFB-23093F0E00E3}" srcOrd="0" destOrd="0" presId="urn:microsoft.com/office/officeart/2005/8/layout/default"/>
    <dgm:cxn modelId="{6929CEB2-3290-4E92-9D29-F35C2F015298}" srcId="{BE28439B-0507-4D76-9DE1-E8CB79E6D776}" destId="{AE78EE02-55B7-4533-9346-5774F7C4C133}" srcOrd="4" destOrd="0" parTransId="{C6AAD257-72E8-4D50-833D-2611437BD4EA}" sibTransId="{AD08AA74-F5BB-43C4-9733-5DCC25ADAC15}"/>
    <dgm:cxn modelId="{6F85CAC4-4D7E-4478-8A1B-263106D99547}" type="presOf" srcId="{4215D3B7-FF76-4984-855E-6812D0C7F19F}" destId="{B40A753D-B64B-4DEC-ACEA-4588071664A5}" srcOrd="0" destOrd="0" presId="urn:microsoft.com/office/officeart/2005/8/layout/default"/>
    <dgm:cxn modelId="{96E178D1-2BC6-41E0-82DE-A9E7E19BC8DE}" type="presOf" srcId="{AE78EE02-55B7-4533-9346-5774F7C4C133}" destId="{4FEAB444-C182-492B-BFF8-F63816D6028B}" srcOrd="0" destOrd="0" presId="urn:microsoft.com/office/officeart/2005/8/layout/default"/>
    <dgm:cxn modelId="{AACED2D3-81C6-4567-8CDC-795FE144F2D7}" srcId="{BE28439B-0507-4D76-9DE1-E8CB79E6D776}" destId="{5434D6EB-6F34-4C8C-8C71-36D02B9AF6E0}" srcOrd="1" destOrd="0" parTransId="{3D23872A-CD41-471B-9097-DD6C29CCB4A0}" sibTransId="{D30CB572-05EA-4098-8BA9-D6D1F2587437}"/>
    <dgm:cxn modelId="{EE37A0DC-25F3-409B-AC2C-1306EA4973C0}" srcId="{BE28439B-0507-4D76-9DE1-E8CB79E6D776}" destId="{BC41E6E7-BDA9-4982-8EC4-5F7C2EA149E8}" srcOrd="0" destOrd="0" parTransId="{289CE780-C64F-4CF9-A1CC-7A9D45620E65}" sibTransId="{517E76DB-CF05-46E8-8AD5-4E0686771688}"/>
    <dgm:cxn modelId="{AD605FE9-83C5-4248-BC08-717B21B7B0F9}" srcId="{BE28439B-0507-4D76-9DE1-E8CB79E6D776}" destId="{4215D3B7-FF76-4984-855E-6812D0C7F19F}" srcOrd="3" destOrd="0" parTransId="{8F786223-2C29-42AB-A54B-C33ED8B82E64}" sibTransId="{0CB5EF5C-EFC1-4AD6-87F7-2A76AE7BFDD6}"/>
    <dgm:cxn modelId="{759A9665-54D1-4919-BEB0-31529711A42E}" type="presParOf" srcId="{EBAC1E79-F794-46E2-8EFB-23093F0E00E3}" destId="{6441AECD-84C0-4CF6-95CA-1AFC2C43B449}" srcOrd="0" destOrd="0" presId="urn:microsoft.com/office/officeart/2005/8/layout/default"/>
    <dgm:cxn modelId="{8F4CB737-25CB-4004-BFFE-765981A8C96E}" type="presParOf" srcId="{EBAC1E79-F794-46E2-8EFB-23093F0E00E3}" destId="{59E4B81B-BB1B-4AAB-87F3-C28E45E98BDD}" srcOrd="1" destOrd="0" presId="urn:microsoft.com/office/officeart/2005/8/layout/default"/>
    <dgm:cxn modelId="{558B66D6-C68B-4A5E-B1FA-A55BE0FEA3D5}" type="presParOf" srcId="{EBAC1E79-F794-46E2-8EFB-23093F0E00E3}" destId="{F6321EA3-8F3A-4BBB-B60C-3873AAEE2A9D}" srcOrd="2" destOrd="0" presId="urn:microsoft.com/office/officeart/2005/8/layout/default"/>
    <dgm:cxn modelId="{5795AFB4-CA4B-48E4-8DFD-333D42FB6BE4}" type="presParOf" srcId="{EBAC1E79-F794-46E2-8EFB-23093F0E00E3}" destId="{1CC366C6-4D05-4292-9AE4-E0D2B41F3E08}" srcOrd="3" destOrd="0" presId="urn:microsoft.com/office/officeart/2005/8/layout/default"/>
    <dgm:cxn modelId="{B616C662-A143-4429-BBA2-113F09C7F3A7}" type="presParOf" srcId="{EBAC1E79-F794-46E2-8EFB-23093F0E00E3}" destId="{C6DB9698-837E-4B74-B02A-374ABC05106E}" srcOrd="4" destOrd="0" presId="urn:microsoft.com/office/officeart/2005/8/layout/default"/>
    <dgm:cxn modelId="{11248ECD-F417-49E1-A312-B3A55C399697}" type="presParOf" srcId="{EBAC1E79-F794-46E2-8EFB-23093F0E00E3}" destId="{2DFBA8ED-7E07-4F0C-8243-57BF707230DE}" srcOrd="5" destOrd="0" presId="urn:microsoft.com/office/officeart/2005/8/layout/default"/>
    <dgm:cxn modelId="{C0AEB795-F88E-46E1-9F3E-E24F0311AF9E}" type="presParOf" srcId="{EBAC1E79-F794-46E2-8EFB-23093F0E00E3}" destId="{B40A753D-B64B-4DEC-ACEA-4588071664A5}" srcOrd="6" destOrd="0" presId="urn:microsoft.com/office/officeart/2005/8/layout/default"/>
    <dgm:cxn modelId="{C383C1F3-56FE-4C89-8158-C8C8E2754169}" type="presParOf" srcId="{EBAC1E79-F794-46E2-8EFB-23093F0E00E3}" destId="{AA679F51-E391-4813-90BC-D162D4D5B8C5}" srcOrd="7" destOrd="0" presId="urn:microsoft.com/office/officeart/2005/8/layout/default"/>
    <dgm:cxn modelId="{72353E55-0C87-4ECF-A2D0-FA87B367C4EC}" type="presParOf" srcId="{EBAC1E79-F794-46E2-8EFB-23093F0E00E3}" destId="{4FEAB444-C182-492B-BFF8-F63816D6028B}"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E58A2F-D1AD-441C-8768-5979B47CCA1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GB"/>
        </a:p>
      </dgm:t>
    </dgm:pt>
    <dgm:pt modelId="{D7C1A0FE-6558-4F3A-AB14-C93B7DBE1F9B}">
      <dgm:prSet phldrT="[Text]" custT="1"/>
      <dgm:spPr/>
      <dgm:t>
        <a:bodyPr/>
        <a:lstStyle/>
        <a:p>
          <a:r>
            <a:rPr lang="en-GB" sz="1500" dirty="0"/>
            <a:t>School receives written notification from parent that a pupil is receiving education otherwise than at school </a:t>
          </a:r>
        </a:p>
      </dgm:t>
    </dgm:pt>
    <dgm:pt modelId="{CD782F69-644B-42C6-96B4-8E45CC9F5DBF}" type="parTrans" cxnId="{5225190F-6CD1-48E1-B3D6-D0AA849EFAE0}">
      <dgm:prSet/>
      <dgm:spPr/>
      <dgm:t>
        <a:bodyPr/>
        <a:lstStyle/>
        <a:p>
          <a:endParaRPr lang="en-GB" sz="1500"/>
        </a:p>
      </dgm:t>
    </dgm:pt>
    <dgm:pt modelId="{2AC5F73F-8AFB-4CF7-8F26-E61B5C14AD3C}" type="sibTrans" cxnId="{5225190F-6CD1-48E1-B3D6-D0AA849EFAE0}">
      <dgm:prSet/>
      <dgm:spPr/>
      <dgm:t>
        <a:bodyPr/>
        <a:lstStyle/>
        <a:p>
          <a:endParaRPr lang="en-GB" sz="1500"/>
        </a:p>
      </dgm:t>
    </dgm:pt>
    <dgm:pt modelId="{3DBDC2E1-BF4F-4AA3-ADF6-50F88EB9D3C6}">
      <dgm:prSet phldrT="[Text]" custT="1"/>
      <dgm:spPr/>
      <dgm:t>
        <a:bodyPr/>
        <a:lstStyle/>
        <a:p>
          <a:r>
            <a:rPr lang="en-GB" sz="1500" dirty="0"/>
            <a:t>DfE guidance states schools must remove the child from roll from this point </a:t>
          </a:r>
        </a:p>
      </dgm:t>
    </dgm:pt>
    <dgm:pt modelId="{08B8AA19-74C2-437E-B19C-81A979DCBA02}" type="parTrans" cxnId="{B93E7FD0-3B8B-4C97-A138-5A3A8353048B}">
      <dgm:prSet/>
      <dgm:spPr/>
      <dgm:t>
        <a:bodyPr/>
        <a:lstStyle/>
        <a:p>
          <a:endParaRPr lang="en-GB" sz="1500"/>
        </a:p>
      </dgm:t>
    </dgm:pt>
    <dgm:pt modelId="{6E6811A1-34DC-4CC9-8194-017C593256AE}" type="sibTrans" cxnId="{B93E7FD0-3B8B-4C97-A138-5A3A8353048B}">
      <dgm:prSet/>
      <dgm:spPr/>
      <dgm:t>
        <a:bodyPr/>
        <a:lstStyle/>
        <a:p>
          <a:endParaRPr lang="en-GB" sz="1500"/>
        </a:p>
      </dgm:t>
    </dgm:pt>
    <dgm:pt modelId="{78E2AFF0-A3FD-422B-82A7-EC548ACE7773}">
      <dgm:prSet phldrT="[Text]" custT="1"/>
      <dgm:spPr/>
      <dgm:t>
        <a:bodyPr/>
        <a:lstStyle/>
        <a:p>
          <a:r>
            <a:rPr lang="en-GB" sz="1500" dirty="0"/>
            <a:t>Removal from roll is at the discretion of the Head Teacher </a:t>
          </a:r>
        </a:p>
      </dgm:t>
    </dgm:pt>
    <dgm:pt modelId="{4497AA6F-1656-4A7C-A9F9-8E499F579FD7}" type="parTrans" cxnId="{AE26570A-FC07-4549-A831-B1B8DD19E2EE}">
      <dgm:prSet/>
      <dgm:spPr/>
      <dgm:t>
        <a:bodyPr/>
        <a:lstStyle/>
        <a:p>
          <a:endParaRPr lang="en-GB" sz="1500"/>
        </a:p>
      </dgm:t>
    </dgm:pt>
    <dgm:pt modelId="{C3F60484-6116-4329-9552-2A0D4ECA6D88}" type="sibTrans" cxnId="{AE26570A-FC07-4549-A831-B1B8DD19E2EE}">
      <dgm:prSet/>
      <dgm:spPr/>
      <dgm:t>
        <a:bodyPr/>
        <a:lstStyle/>
        <a:p>
          <a:endParaRPr lang="en-GB" sz="1500"/>
        </a:p>
      </dgm:t>
    </dgm:pt>
    <dgm:pt modelId="{EE3C7CE5-7047-4A5A-9239-810C168D74DD}">
      <dgm:prSet phldrT="[Text]" custT="1"/>
      <dgm:spPr/>
      <dgm:t>
        <a:bodyPr/>
        <a:lstStyle/>
        <a:p>
          <a:r>
            <a:rPr lang="en-GB" sz="1500" dirty="0"/>
            <a:t>DfE directive means the ‘three way’ meeting is no longer offered </a:t>
          </a:r>
        </a:p>
      </dgm:t>
    </dgm:pt>
    <dgm:pt modelId="{AFDE3BA8-CECD-48B9-BD0A-E9CDA5EAC44E}" type="parTrans" cxnId="{917A6D16-E092-4822-9F62-E8E78914E716}">
      <dgm:prSet/>
      <dgm:spPr/>
      <dgm:t>
        <a:bodyPr/>
        <a:lstStyle/>
        <a:p>
          <a:endParaRPr lang="en-GB" sz="1500"/>
        </a:p>
      </dgm:t>
    </dgm:pt>
    <dgm:pt modelId="{1690B533-642A-44F6-957D-09D8D714708C}" type="sibTrans" cxnId="{917A6D16-E092-4822-9F62-E8E78914E716}">
      <dgm:prSet/>
      <dgm:spPr/>
      <dgm:t>
        <a:bodyPr/>
        <a:lstStyle/>
        <a:p>
          <a:endParaRPr lang="en-GB" sz="1500"/>
        </a:p>
      </dgm:t>
    </dgm:pt>
    <dgm:pt modelId="{9C3FB7CA-E2AE-48B1-B637-889AACF9089F}">
      <dgm:prSet phldrT="[Text]" custT="1"/>
      <dgm:spPr/>
      <dgm:t>
        <a:bodyPr/>
        <a:lstStyle/>
        <a:p>
          <a:r>
            <a:rPr lang="en-GB" sz="1500" dirty="0"/>
            <a:t>School must refer via online referral link </a:t>
          </a:r>
        </a:p>
      </dgm:t>
    </dgm:pt>
    <dgm:pt modelId="{14F52997-E23B-44F4-A3FB-656761B4B5FE}" type="parTrans" cxnId="{BFD60353-373E-49DB-9EE7-EDC2C6069F67}">
      <dgm:prSet/>
      <dgm:spPr/>
      <dgm:t>
        <a:bodyPr/>
        <a:lstStyle/>
        <a:p>
          <a:endParaRPr lang="en-GB" sz="1500"/>
        </a:p>
      </dgm:t>
    </dgm:pt>
    <dgm:pt modelId="{E1442AF7-294A-48DE-8950-FE69FF49D9FE}" type="sibTrans" cxnId="{BFD60353-373E-49DB-9EE7-EDC2C6069F67}">
      <dgm:prSet/>
      <dgm:spPr/>
      <dgm:t>
        <a:bodyPr/>
        <a:lstStyle/>
        <a:p>
          <a:endParaRPr lang="en-GB" sz="1500"/>
        </a:p>
      </dgm:t>
    </dgm:pt>
    <dgm:pt modelId="{DF09B31F-2A6C-424D-A1BE-3189BB1C99F7}">
      <dgm:prSet phldrT="[Text]" custT="1"/>
      <dgm:spPr/>
      <dgm:t>
        <a:bodyPr/>
        <a:lstStyle/>
        <a:p>
          <a:r>
            <a:rPr lang="en-GB" sz="1500" dirty="0"/>
            <a:t>Following acceptance of referral, EWO will make contact with the school and begin their case work – which includes safeguarding checks </a:t>
          </a:r>
        </a:p>
      </dgm:t>
    </dgm:pt>
    <dgm:pt modelId="{B16ED81E-295A-45E9-8972-289ED6D0E387}" type="parTrans" cxnId="{4D26111D-AE3E-44E5-881B-7589B1B327D8}">
      <dgm:prSet/>
      <dgm:spPr/>
      <dgm:t>
        <a:bodyPr/>
        <a:lstStyle/>
        <a:p>
          <a:endParaRPr lang="en-GB" sz="1500"/>
        </a:p>
      </dgm:t>
    </dgm:pt>
    <dgm:pt modelId="{27509F78-2EE5-4BDA-9CFC-E22326C0D9F6}" type="sibTrans" cxnId="{4D26111D-AE3E-44E5-881B-7589B1B327D8}">
      <dgm:prSet/>
      <dgm:spPr/>
      <dgm:t>
        <a:bodyPr/>
        <a:lstStyle/>
        <a:p>
          <a:endParaRPr lang="en-GB" sz="1500"/>
        </a:p>
      </dgm:t>
    </dgm:pt>
    <dgm:pt modelId="{AB5D4A02-D33B-4F0D-B860-DA428E15D7CA}">
      <dgm:prSet phldrT="[Text]" custT="1"/>
      <dgm:spPr/>
      <dgm:t>
        <a:bodyPr/>
        <a:lstStyle/>
        <a:p>
          <a:r>
            <a:rPr lang="en-GB" sz="1500" dirty="0"/>
            <a:t>The child is now the responsibility of the Local Authority and, if there are no concerns, the child will be subject to an annual educational review </a:t>
          </a:r>
        </a:p>
      </dgm:t>
    </dgm:pt>
    <dgm:pt modelId="{0BC1CC68-C536-4DB7-89BE-389968184A75}" type="parTrans" cxnId="{5ED56E22-BD17-4EB9-B1A2-001D21C7E098}">
      <dgm:prSet/>
      <dgm:spPr/>
      <dgm:t>
        <a:bodyPr/>
        <a:lstStyle/>
        <a:p>
          <a:endParaRPr lang="en-GB" sz="1500"/>
        </a:p>
      </dgm:t>
    </dgm:pt>
    <dgm:pt modelId="{7B9C04FD-A058-4E8A-AABA-A6780F317213}" type="sibTrans" cxnId="{5ED56E22-BD17-4EB9-B1A2-001D21C7E098}">
      <dgm:prSet/>
      <dgm:spPr/>
      <dgm:t>
        <a:bodyPr/>
        <a:lstStyle/>
        <a:p>
          <a:endParaRPr lang="en-GB" sz="1500"/>
        </a:p>
      </dgm:t>
    </dgm:pt>
    <dgm:pt modelId="{A28027E9-D949-4C0B-9406-4F8B3C79E286}">
      <dgm:prSet phldrT="[Text]" custT="1"/>
      <dgm:spPr/>
      <dgm:t>
        <a:bodyPr/>
        <a:lstStyle/>
        <a:p>
          <a:r>
            <a:rPr lang="en-GB" sz="1500" dirty="0"/>
            <a:t>More vulnerable learners are checked more regularly and the EHE Manager and EHE Specialist meet weekly to discuss safeguarding concerns </a:t>
          </a:r>
        </a:p>
      </dgm:t>
    </dgm:pt>
    <dgm:pt modelId="{4B3811C4-9C99-422A-9979-DA135307A335}" type="parTrans" cxnId="{18F1C3B9-D089-4002-9D0B-8572B244134E}">
      <dgm:prSet/>
      <dgm:spPr/>
      <dgm:t>
        <a:bodyPr/>
        <a:lstStyle/>
        <a:p>
          <a:endParaRPr lang="en-GB" sz="1500"/>
        </a:p>
      </dgm:t>
    </dgm:pt>
    <dgm:pt modelId="{891B0517-B0C1-4F04-802A-EEEE773C3E7C}" type="sibTrans" cxnId="{18F1C3B9-D089-4002-9D0B-8572B244134E}">
      <dgm:prSet/>
      <dgm:spPr/>
      <dgm:t>
        <a:bodyPr/>
        <a:lstStyle/>
        <a:p>
          <a:endParaRPr lang="en-GB" sz="1500"/>
        </a:p>
      </dgm:t>
    </dgm:pt>
    <dgm:pt modelId="{34FDAF14-F6CF-426D-9355-275932429791}" type="pres">
      <dgm:prSet presAssocID="{CCE58A2F-D1AD-441C-8768-5979B47CCA13}" presName="vert0" presStyleCnt="0">
        <dgm:presLayoutVars>
          <dgm:dir/>
          <dgm:animOne val="branch"/>
          <dgm:animLvl val="lvl"/>
        </dgm:presLayoutVars>
      </dgm:prSet>
      <dgm:spPr/>
    </dgm:pt>
    <dgm:pt modelId="{06DD03C2-7451-44CD-9819-D6644911C0E1}" type="pres">
      <dgm:prSet presAssocID="{D7C1A0FE-6558-4F3A-AB14-C93B7DBE1F9B}" presName="thickLine" presStyleLbl="alignNode1" presStyleIdx="0" presStyleCnt="8"/>
      <dgm:spPr/>
    </dgm:pt>
    <dgm:pt modelId="{BBF320DC-6EE3-41C4-81C0-0852552DA0E5}" type="pres">
      <dgm:prSet presAssocID="{D7C1A0FE-6558-4F3A-AB14-C93B7DBE1F9B}" presName="horz1" presStyleCnt="0"/>
      <dgm:spPr/>
    </dgm:pt>
    <dgm:pt modelId="{92A2669B-A09F-4ABE-8E6A-4E7E7CAD187F}" type="pres">
      <dgm:prSet presAssocID="{D7C1A0FE-6558-4F3A-AB14-C93B7DBE1F9B}" presName="tx1" presStyleLbl="revTx" presStyleIdx="0" presStyleCnt="8"/>
      <dgm:spPr/>
    </dgm:pt>
    <dgm:pt modelId="{49728C1A-34F5-4BD1-BB50-73420F567567}" type="pres">
      <dgm:prSet presAssocID="{D7C1A0FE-6558-4F3A-AB14-C93B7DBE1F9B}" presName="vert1" presStyleCnt="0"/>
      <dgm:spPr/>
    </dgm:pt>
    <dgm:pt modelId="{733BB50A-3FF8-4D17-AF84-0BE70CCB4816}" type="pres">
      <dgm:prSet presAssocID="{3DBDC2E1-BF4F-4AA3-ADF6-50F88EB9D3C6}" presName="thickLine" presStyleLbl="alignNode1" presStyleIdx="1" presStyleCnt="8"/>
      <dgm:spPr/>
    </dgm:pt>
    <dgm:pt modelId="{0A6250D6-238B-4E5C-8CF7-4A52BEE7603B}" type="pres">
      <dgm:prSet presAssocID="{3DBDC2E1-BF4F-4AA3-ADF6-50F88EB9D3C6}" presName="horz1" presStyleCnt="0"/>
      <dgm:spPr/>
    </dgm:pt>
    <dgm:pt modelId="{87DF1E38-9E7D-4C51-BCDD-EB92B14A1394}" type="pres">
      <dgm:prSet presAssocID="{3DBDC2E1-BF4F-4AA3-ADF6-50F88EB9D3C6}" presName="tx1" presStyleLbl="revTx" presStyleIdx="1" presStyleCnt="8"/>
      <dgm:spPr/>
    </dgm:pt>
    <dgm:pt modelId="{456BD722-FBA7-4E26-880A-11E776967D6C}" type="pres">
      <dgm:prSet presAssocID="{3DBDC2E1-BF4F-4AA3-ADF6-50F88EB9D3C6}" presName="vert1" presStyleCnt="0"/>
      <dgm:spPr/>
    </dgm:pt>
    <dgm:pt modelId="{94C50D68-2868-4BFD-AA05-95F95F530DCD}" type="pres">
      <dgm:prSet presAssocID="{78E2AFF0-A3FD-422B-82A7-EC548ACE7773}" presName="thickLine" presStyleLbl="alignNode1" presStyleIdx="2" presStyleCnt="8"/>
      <dgm:spPr/>
    </dgm:pt>
    <dgm:pt modelId="{66A88C81-BA75-4600-8AB8-C0FDC7E9A4C2}" type="pres">
      <dgm:prSet presAssocID="{78E2AFF0-A3FD-422B-82A7-EC548ACE7773}" presName="horz1" presStyleCnt="0"/>
      <dgm:spPr/>
    </dgm:pt>
    <dgm:pt modelId="{174D27FE-082C-44AE-AA41-0A66AC7D2CB1}" type="pres">
      <dgm:prSet presAssocID="{78E2AFF0-A3FD-422B-82A7-EC548ACE7773}" presName="tx1" presStyleLbl="revTx" presStyleIdx="2" presStyleCnt="8"/>
      <dgm:spPr/>
    </dgm:pt>
    <dgm:pt modelId="{741AEF91-9332-4428-9EDF-41DE6E63004A}" type="pres">
      <dgm:prSet presAssocID="{78E2AFF0-A3FD-422B-82A7-EC548ACE7773}" presName="vert1" presStyleCnt="0"/>
      <dgm:spPr/>
    </dgm:pt>
    <dgm:pt modelId="{087E4DCF-CFE4-4066-ACD2-DE7FB0FA1126}" type="pres">
      <dgm:prSet presAssocID="{EE3C7CE5-7047-4A5A-9239-810C168D74DD}" presName="thickLine" presStyleLbl="alignNode1" presStyleIdx="3" presStyleCnt="8"/>
      <dgm:spPr/>
    </dgm:pt>
    <dgm:pt modelId="{1EC4142E-C504-4494-929E-96F5C5838C29}" type="pres">
      <dgm:prSet presAssocID="{EE3C7CE5-7047-4A5A-9239-810C168D74DD}" presName="horz1" presStyleCnt="0"/>
      <dgm:spPr/>
    </dgm:pt>
    <dgm:pt modelId="{7C68009A-EE8F-454E-A8D2-602FDE590AC8}" type="pres">
      <dgm:prSet presAssocID="{EE3C7CE5-7047-4A5A-9239-810C168D74DD}" presName="tx1" presStyleLbl="revTx" presStyleIdx="3" presStyleCnt="8"/>
      <dgm:spPr/>
    </dgm:pt>
    <dgm:pt modelId="{53A2AE7E-51CF-4DC7-9479-89173349C4E6}" type="pres">
      <dgm:prSet presAssocID="{EE3C7CE5-7047-4A5A-9239-810C168D74DD}" presName="vert1" presStyleCnt="0"/>
      <dgm:spPr/>
    </dgm:pt>
    <dgm:pt modelId="{B1D4F75F-437E-4A97-B49E-9032FF7D4394}" type="pres">
      <dgm:prSet presAssocID="{9C3FB7CA-E2AE-48B1-B637-889AACF9089F}" presName="thickLine" presStyleLbl="alignNode1" presStyleIdx="4" presStyleCnt="8"/>
      <dgm:spPr/>
    </dgm:pt>
    <dgm:pt modelId="{59C7B36D-782F-410F-93A0-660D54195D80}" type="pres">
      <dgm:prSet presAssocID="{9C3FB7CA-E2AE-48B1-B637-889AACF9089F}" presName="horz1" presStyleCnt="0"/>
      <dgm:spPr/>
    </dgm:pt>
    <dgm:pt modelId="{5BF6E5B3-43C7-46A5-8DF9-23B5934043BB}" type="pres">
      <dgm:prSet presAssocID="{9C3FB7CA-E2AE-48B1-B637-889AACF9089F}" presName="tx1" presStyleLbl="revTx" presStyleIdx="4" presStyleCnt="8"/>
      <dgm:spPr/>
    </dgm:pt>
    <dgm:pt modelId="{A096099A-EDDF-41DD-937E-84440AD01AE0}" type="pres">
      <dgm:prSet presAssocID="{9C3FB7CA-E2AE-48B1-B637-889AACF9089F}" presName="vert1" presStyleCnt="0"/>
      <dgm:spPr/>
    </dgm:pt>
    <dgm:pt modelId="{5581A22C-BA70-4C28-9E13-0EB6750B2074}" type="pres">
      <dgm:prSet presAssocID="{DF09B31F-2A6C-424D-A1BE-3189BB1C99F7}" presName="thickLine" presStyleLbl="alignNode1" presStyleIdx="5" presStyleCnt="8"/>
      <dgm:spPr/>
    </dgm:pt>
    <dgm:pt modelId="{A79A240E-3FB7-4240-AE01-2885449DCF28}" type="pres">
      <dgm:prSet presAssocID="{DF09B31F-2A6C-424D-A1BE-3189BB1C99F7}" presName="horz1" presStyleCnt="0"/>
      <dgm:spPr/>
    </dgm:pt>
    <dgm:pt modelId="{0A371909-0C0D-40B3-B323-F527488A1F05}" type="pres">
      <dgm:prSet presAssocID="{DF09B31F-2A6C-424D-A1BE-3189BB1C99F7}" presName="tx1" presStyleLbl="revTx" presStyleIdx="5" presStyleCnt="8"/>
      <dgm:spPr/>
    </dgm:pt>
    <dgm:pt modelId="{34176D9A-E1EB-4464-907F-9EE64057E8C3}" type="pres">
      <dgm:prSet presAssocID="{DF09B31F-2A6C-424D-A1BE-3189BB1C99F7}" presName="vert1" presStyleCnt="0"/>
      <dgm:spPr/>
    </dgm:pt>
    <dgm:pt modelId="{7775B059-98E7-4941-89E2-4210F2289CEB}" type="pres">
      <dgm:prSet presAssocID="{AB5D4A02-D33B-4F0D-B860-DA428E15D7CA}" presName="thickLine" presStyleLbl="alignNode1" presStyleIdx="6" presStyleCnt="8"/>
      <dgm:spPr/>
    </dgm:pt>
    <dgm:pt modelId="{A0B9E725-A6EC-439D-9A28-D1F1197AEEA1}" type="pres">
      <dgm:prSet presAssocID="{AB5D4A02-D33B-4F0D-B860-DA428E15D7CA}" presName="horz1" presStyleCnt="0"/>
      <dgm:spPr/>
    </dgm:pt>
    <dgm:pt modelId="{F1A5D8E5-D37A-4F02-A222-519C28ECB55F}" type="pres">
      <dgm:prSet presAssocID="{AB5D4A02-D33B-4F0D-B860-DA428E15D7CA}" presName="tx1" presStyleLbl="revTx" presStyleIdx="6" presStyleCnt="8"/>
      <dgm:spPr/>
    </dgm:pt>
    <dgm:pt modelId="{9427C006-B5D9-4726-A955-9B8C50A178FD}" type="pres">
      <dgm:prSet presAssocID="{AB5D4A02-D33B-4F0D-B860-DA428E15D7CA}" presName="vert1" presStyleCnt="0"/>
      <dgm:spPr/>
    </dgm:pt>
    <dgm:pt modelId="{06CE8768-6436-4CD7-9FB2-9CF372B8C3FC}" type="pres">
      <dgm:prSet presAssocID="{A28027E9-D949-4C0B-9406-4F8B3C79E286}" presName="thickLine" presStyleLbl="alignNode1" presStyleIdx="7" presStyleCnt="8"/>
      <dgm:spPr/>
    </dgm:pt>
    <dgm:pt modelId="{13A19C45-262A-4057-B165-9B77BEEB10AC}" type="pres">
      <dgm:prSet presAssocID="{A28027E9-D949-4C0B-9406-4F8B3C79E286}" presName="horz1" presStyleCnt="0"/>
      <dgm:spPr/>
    </dgm:pt>
    <dgm:pt modelId="{DF9B95E3-0B2E-4D7A-A74A-2CCFA28CFFA0}" type="pres">
      <dgm:prSet presAssocID="{A28027E9-D949-4C0B-9406-4F8B3C79E286}" presName="tx1" presStyleLbl="revTx" presStyleIdx="7" presStyleCnt="8"/>
      <dgm:spPr/>
    </dgm:pt>
    <dgm:pt modelId="{F211577A-E411-4BC1-9C00-6C71A81EB891}" type="pres">
      <dgm:prSet presAssocID="{A28027E9-D949-4C0B-9406-4F8B3C79E286}" presName="vert1" presStyleCnt="0"/>
      <dgm:spPr/>
    </dgm:pt>
  </dgm:ptLst>
  <dgm:cxnLst>
    <dgm:cxn modelId="{9FDCAF09-2E83-48B9-AF0D-602FB53321CC}" type="presOf" srcId="{9C3FB7CA-E2AE-48B1-B637-889AACF9089F}" destId="{5BF6E5B3-43C7-46A5-8DF9-23B5934043BB}" srcOrd="0" destOrd="0" presId="urn:microsoft.com/office/officeart/2008/layout/LinedList"/>
    <dgm:cxn modelId="{AE26570A-FC07-4549-A831-B1B8DD19E2EE}" srcId="{CCE58A2F-D1AD-441C-8768-5979B47CCA13}" destId="{78E2AFF0-A3FD-422B-82A7-EC548ACE7773}" srcOrd="2" destOrd="0" parTransId="{4497AA6F-1656-4A7C-A9F9-8E499F579FD7}" sibTransId="{C3F60484-6116-4329-9552-2A0D4ECA6D88}"/>
    <dgm:cxn modelId="{5225190F-6CD1-48E1-B3D6-D0AA849EFAE0}" srcId="{CCE58A2F-D1AD-441C-8768-5979B47CCA13}" destId="{D7C1A0FE-6558-4F3A-AB14-C93B7DBE1F9B}" srcOrd="0" destOrd="0" parTransId="{CD782F69-644B-42C6-96B4-8E45CC9F5DBF}" sibTransId="{2AC5F73F-8AFB-4CF7-8F26-E61B5C14AD3C}"/>
    <dgm:cxn modelId="{917A6D16-E092-4822-9F62-E8E78914E716}" srcId="{CCE58A2F-D1AD-441C-8768-5979B47CCA13}" destId="{EE3C7CE5-7047-4A5A-9239-810C168D74DD}" srcOrd="3" destOrd="0" parTransId="{AFDE3BA8-CECD-48B9-BD0A-E9CDA5EAC44E}" sibTransId="{1690B533-642A-44F6-957D-09D8D714708C}"/>
    <dgm:cxn modelId="{4D26111D-AE3E-44E5-881B-7589B1B327D8}" srcId="{CCE58A2F-D1AD-441C-8768-5979B47CCA13}" destId="{DF09B31F-2A6C-424D-A1BE-3189BB1C99F7}" srcOrd="5" destOrd="0" parTransId="{B16ED81E-295A-45E9-8972-289ED6D0E387}" sibTransId="{27509F78-2EE5-4BDA-9CFC-E22326C0D9F6}"/>
    <dgm:cxn modelId="{5ED56E22-BD17-4EB9-B1A2-001D21C7E098}" srcId="{CCE58A2F-D1AD-441C-8768-5979B47CCA13}" destId="{AB5D4A02-D33B-4F0D-B860-DA428E15D7CA}" srcOrd="6" destOrd="0" parTransId="{0BC1CC68-C536-4DB7-89BE-389968184A75}" sibTransId="{7B9C04FD-A058-4E8A-AABA-A6780F317213}"/>
    <dgm:cxn modelId="{6D1E8A71-A92F-44D5-84D0-22403D659A6D}" type="presOf" srcId="{3DBDC2E1-BF4F-4AA3-ADF6-50F88EB9D3C6}" destId="{87DF1E38-9E7D-4C51-BCDD-EB92B14A1394}" srcOrd="0" destOrd="0" presId="urn:microsoft.com/office/officeart/2008/layout/LinedList"/>
    <dgm:cxn modelId="{BFD60353-373E-49DB-9EE7-EDC2C6069F67}" srcId="{CCE58A2F-D1AD-441C-8768-5979B47CCA13}" destId="{9C3FB7CA-E2AE-48B1-B637-889AACF9089F}" srcOrd="4" destOrd="0" parTransId="{14F52997-E23B-44F4-A3FB-656761B4B5FE}" sibTransId="{E1442AF7-294A-48DE-8950-FE69FF49D9FE}"/>
    <dgm:cxn modelId="{64AACB79-B706-44F3-9750-5138F2389AAB}" type="presOf" srcId="{CCE58A2F-D1AD-441C-8768-5979B47CCA13}" destId="{34FDAF14-F6CF-426D-9355-275932429791}" srcOrd="0" destOrd="0" presId="urn:microsoft.com/office/officeart/2008/layout/LinedList"/>
    <dgm:cxn modelId="{949E4787-9130-4464-8D78-5206B07AF554}" type="presOf" srcId="{78E2AFF0-A3FD-422B-82A7-EC548ACE7773}" destId="{174D27FE-082C-44AE-AA41-0A66AC7D2CB1}" srcOrd="0" destOrd="0" presId="urn:microsoft.com/office/officeart/2008/layout/LinedList"/>
    <dgm:cxn modelId="{3641EE97-0FB8-4686-A1C5-E46656963DDD}" type="presOf" srcId="{D7C1A0FE-6558-4F3A-AB14-C93B7DBE1F9B}" destId="{92A2669B-A09F-4ABE-8E6A-4E7E7CAD187F}" srcOrd="0" destOrd="0" presId="urn:microsoft.com/office/officeart/2008/layout/LinedList"/>
    <dgm:cxn modelId="{AC0E3E9F-33A7-4C09-B2D9-8712DE036CEC}" type="presOf" srcId="{A28027E9-D949-4C0B-9406-4F8B3C79E286}" destId="{DF9B95E3-0B2E-4D7A-A74A-2CCFA28CFFA0}" srcOrd="0" destOrd="0" presId="urn:microsoft.com/office/officeart/2008/layout/LinedList"/>
    <dgm:cxn modelId="{18F1C3B9-D089-4002-9D0B-8572B244134E}" srcId="{CCE58A2F-D1AD-441C-8768-5979B47CCA13}" destId="{A28027E9-D949-4C0B-9406-4F8B3C79E286}" srcOrd="7" destOrd="0" parTransId="{4B3811C4-9C99-422A-9979-DA135307A335}" sibTransId="{891B0517-B0C1-4F04-802A-EEEE773C3E7C}"/>
    <dgm:cxn modelId="{85A53ACA-1536-4860-A8A0-30053F44F726}" type="presOf" srcId="{AB5D4A02-D33B-4F0D-B860-DA428E15D7CA}" destId="{F1A5D8E5-D37A-4F02-A222-519C28ECB55F}" srcOrd="0" destOrd="0" presId="urn:microsoft.com/office/officeart/2008/layout/LinedList"/>
    <dgm:cxn modelId="{B93E7FD0-3B8B-4C97-A138-5A3A8353048B}" srcId="{CCE58A2F-D1AD-441C-8768-5979B47CCA13}" destId="{3DBDC2E1-BF4F-4AA3-ADF6-50F88EB9D3C6}" srcOrd="1" destOrd="0" parTransId="{08B8AA19-74C2-437E-B19C-81A979DCBA02}" sibTransId="{6E6811A1-34DC-4CC9-8194-017C593256AE}"/>
    <dgm:cxn modelId="{727148F2-2017-4210-84E5-FD2A7C35323B}" type="presOf" srcId="{DF09B31F-2A6C-424D-A1BE-3189BB1C99F7}" destId="{0A371909-0C0D-40B3-B323-F527488A1F05}" srcOrd="0" destOrd="0" presId="urn:microsoft.com/office/officeart/2008/layout/LinedList"/>
    <dgm:cxn modelId="{8E5E1FFF-526E-4D9E-B662-329BC14E30D3}" type="presOf" srcId="{EE3C7CE5-7047-4A5A-9239-810C168D74DD}" destId="{7C68009A-EE8F-454E-A8D2-602FDE590AC8}" srcOrd="0" destOrd="0" presId="urn:microsoft.com/office/officeart/2008/layout/LinedList"/>
    <dgm:cxn modelId="{90424D6C-C92A-4C54-8904-C32721E9BC3C}" type="presParOf" srcId="{34FDAF14-F6CF-426D-9355-275932429791}" destId="{06DD03C2-7451-44CD-9819-D6644911C0E1}" srcOrd="0" destOrd="0" presId="urn:microsoft.com/office/officeart/2008/layout/LinedList"/>
    <dgm:cxn modelId="{DEEB9E23-4AEE-4250-B89F-A3511911E98E}" type="presParOf" srcId="{34FDAF14-F6CF-426D-9355-275932429791}" destId="{BBF320DC-6EE3-41C4-81C0-0852552DA0E5}" srcOrd="1" destOrd="0" presId="urn:microsoft.com/office/officeart/2008/layout/LinedList"/>
    <dgm:cxn modelId="{0F5AC158-E457-493A-A64C-FE6999BD4FC4}" type="presParOf" srcId="{BBF320DC-6EE3-41C4-81C0-0852552DA0E5}" destId="{92A2669B-A09F-4ABE-8E6A-4E7E7CAD187F}" srcOrd="0" destOrd="0" presId="urn:microsoft.com/office/officeart/2008/layout/LinedList"/>
    <dgm:cxn modelId="{991311D9-0AE6-4158-AEE9-355D1F54E942}" type="presParOf" srcId="{BBF320DC-6EE3-41C4-81C0-0852552DA0E5}" destId="{49728C1A-34F5-4BD1-BB50-73420F567567}" srcOrd="1" destOrd="0" presId="urn:microsoft.com/office/officeart/2008/layout/LinedList"/>
    <dgm:cxn modelId="{02BA9996-CCF8-4667-8ECA-729086A43E76}" type="presParOf" srcId="{34FDAF14-F6CF-426D-9355-275932429791}" destId="{733BB50A-3FF8-4D17-AF84-0BE70CCB4816}" srcOrd="2" destOrd="0" presId="urn:microsoft.com/office/officeart/2008/layout/LinedList"/>
    <dgm:cxn modelId="{EC3567BE-D130-4971-990F-54A445585FB1}" type="presParOf" srcId="{34FDAF14-F6CF-426D-9355-275932429791}" destId="{0A6250D6-238B-4E5C-8CF7-4A52BEE7603B}" srcOrd="3" destOrd="0" presId="urn:microsoft.com/office/officeart/2008/layout/LinedList"/>
    <dgm:cxn modelId="{C572B911-29E8-4923-9333-AE1B68090C39}" type="presParOf" srcId="{0A6250D6-238B-4E5C-8CF7-4A52BEE7603B}" destId="{87DF1E38-9E7D-4C51-BCDD-EB92B14A1394}" srcOrd="0" destOrd="0" presId="urn:microsoft.com/office/officeart/2008/layout/LinedList"/>
    <dgm:cxn modelId="{72EFC2A3-EED2-45F4-82EA-CB65320FEFC2}" type="presParOf" srcId="{0A6250D6-238B-4E5C-8CF7-4A52BEE7603B}" destId="{456BD722-FBA7-4E26-880A-11E776967D6C}" srcOrd="1" destOrd="0" presId="urn:microsoft.com/office/officeart/2008/layout/LinedList"/>
    <dgm:cxn modelId="{9EA3E061-19AA-4B8C-9273-1BB88EE775EA}" type="presParOf" srcId="{34FDAF14-F6CF-426D-9355-275932429791}" destId="{94C50D68-2868-4BFD-AA05-95F95F530DCD}" srcOrd="4" destOrd="0" presId="urn:microsoft.com/office/officeart/2008/layout/LinedList"/>
    <dgm:cxn modelId="{0B9ED5D0-54D8-4088-99A7-DEFFD2017A37}" type="presParOf" srcId="{34FDAF14-F6CF-426D-9355-275932429791}" destId="{66A88C81-BA75-4600-8AB8-C0FDC7E9A4C2}" srcOrd="5" destOrd="0" presId="urn:microsoft.com/office/officeart/2008/layout/LinedList"/>
    <dgm:cxn modelId="{59058ACD-6161-4BE7-A034-033CD40D1599}" type="presParOf" srcId="{66A88C81-BA75-4600-8AB8-C0FDC7E9A4C2}" destId="{174D27FE-082C-44AE-AA41-0A66AC7D2CB1}" srcOrd="0" destOrd="0" presId="urn:microsoft.com/office/officeart/2008/layout/LinedList"/>
    <dgm:cxn modelId="{A64F3833-25AE-466C-80D3-2F3D70D7CCFD}" type="presParOf" srcId="{66A88C81-BA75-4600-8AB8-C0FDC7E9A4C2}" destId="{741AEF91-9332-4428-9EDF-41DE6E63004A}" srcOrd="1" destOrd="0" presId="urn:microsoft.com/office/officeart/2008/layout/LinedList"/>
    <dgm:cxn modelId="{1A900DF4-F810-496B-9308-A66FBA73BDF5}" type="presParOf" srcId="{34FDAF14-F6CF-426D-9355-275932429791}" destId="{087E4DCF-CFE4-4066-ACD2-DE7FB0FA1126}" srcOrd="6" destOrd="0" presId="urn:microsoft.com/office/officeart/2008/layout/LinedList"/>
    <dgm:cxn modelId="{DA75C601-131C-4C1B-8530-CD56B3A567DE}" type="presParOf" srcId="{34FDAF14-F6CF-426D-9355-275932429791}" destId="{1EC4142E-C504-4494-929E-96F5C5838C29}" srcOrd="7" destOrd="0" presId="urn:microsoft.com/office/officeart/2008/layout/LinedList"/>
    <dgm:cxn modelId="{EFBACFD0-2846-49FC-8071-0CDA92803441}" type="presParOf" srcId="{1EC4142E-C504-4494-929E-96F5C5838C29}" destId="{7C68009A-EE8F-454E-A8D2-602FDE590AC8}" srcOrd="0" destOrd="0" presId="urn:microsoft.com/office/officeart/2008/layout/LinedList"/>
    <dgm:cxn modelId="{37428050-8170-4717-83F7-2FDF07AF3F30}" type="presParOf" srcId="{1EC4142E-C504-4494-929E-96F5C5838C29}" destId="{53A2AE7E-51CF-4DC7-9479-89173349C4E6}" srcOrd="1" destOrd="0" presId="urn:microsoft.com/office/officeart/2008/layout/LinedList"/>
    <dgm:cxn modelId="{926E7C90-41F6-475E-9F2B-D5507F6D1190}" type="presParOf" srcId="{34FDAF14-F6CF-426D-9355-275932429791}" destId="{B1D4F75F-437E-4A97-B49E-9032FF7D4394}" srcOrd="8" destOrd="0" presId="urn:microsoft.com/office/officeart/2008/layout/LinedList"/>
    <dgm:cxn modelId="{A28B1034-9D08-43D6-8D72-4EC0504EBA2F}" type="presParOf" srcId="{34FDAF14-F6CF-426D-9355-275932429791}" destId="{59C7B36D-782F-410F-93A0-660D54195D80}" srcOrd="9" destOrd="0" presId="urn:microsoft.com/office/officeart/2008/layout/LinedList"/>
    <dgm:cxn modelId="{571F99D3-54A9-451C-9D9E-5588B794531E}" type="presParOf" srcId="{59C7B36D-782F-410F-93A0-660D54195D80}" destId="{5BF6E5B3-43C7-46A5-8DF9-23B5934043BB}" srcOrd="0" destOrd="0" presId="urn:microsoft.com/office/officeart/2008/layout/LinedList"/>
    <dgm:cxn modelId="{513A1BF6-4138-4C77-BE78-B489F484A0CB}" type="presParOf" srcId="{59C7B36D-782F-410F-93A0-660D54195D80}" destId="{A096099A-EDDF-41DD-937E-84440AD01AE0}" srcOrd="1" destOrd="0" presId="urn:microsoft.com/office/officeart/2008/layout/LinedList"/>
    <dgm:cxn modelId="{B64098D1-165D-4FC5-9541-F5503C2F1122}" type="presParOf" srcId="{34FDAF14-F6CF-426D-9355-275932429791}" destId="{5581A22C-BA70-4C28-9E13-0EB6750B2074}" srcOrd="10" destOrd="0" presId="urn:microsoft.com/office/officeart/2008/layout/LinedList"/>
    <dgm:cxn modelId="{93E623AD-D24A-4360-A898-B722E03B4D37}" type="presParOf" srcId="{34FDAF14-F6CF-426D-9355-275932429791}" destId="{A79A240E-3FB7-4240-AE01-2885449DCF28}" srcOrd="11" destOrd="0" presId="urn:microsoft.com/office/officeart/2008/layout/LinedList"/>
    <dgm:cxn modelId="{D4ED5EF1-FEDD-453E-AE29-74E07C3E4147}" type="presParOf" srcId="{A79A240E-3FB7-4240-AE01-2885449DCF28}" destId="{0A371909-0C0D-40B3-B323-F527488A1F05}" srcOrd="0" destOrd="0" presId="urn:microsoft.com/office/officeart/2008/layout/LinedList"/>
    <dgm:cxn modelId="{2C0E453A-B685-41F4-AC2D-110E86C70135}" type="presParOf" srcId="{A79A240E-3FB7-4240-AE01-2885449DCF28}" destId="{34176D9A-E1EB-4464-907F-9EE64057E8C3}" srcOrd="1" destOrd="0" presId="urn:microsoft.com/office/officeart/2008/layout/LinedList"/>
    <dgm:cxn modelId="{60122064-652A-4617-A273-0AD884455D56}" type="presParOf" srcId="{34FDAF14-F6CF-426D-9355-275932429791}" destId="{7775B059-98E7-4941-89E2-4210F2289CEB}" srcOrd="12" destOrd="0" presId="urn:microsoft.com/office/officeart/2008/layout/LinedList"/>
    <dgm:cxn modelId="{63E1C9D9-EA6A-4B09-9016-8E6E27D27203}" type="presParOf" srcId="{34FDAF14-F6CF-426D-9355-275932429791}" destId="{A0B9E725-A6EC-439D-9A28-D1F1197AEEA1}" srcOrd="13" destOrd="0" presId="urn:microsoft.com/office/officeart/2008/layout/LinedList"/>
    <dgm:cxn modelId="{4C8A7BD3-E7F8-4B84-96CB-A21FA5118CFC}" type="presParOf" srcId="{A0B9E725-A6EC-439D-9A28-D1F1197AEEA1}" destId="{F1A5D8E5-D37A-4F02-A222-519C28ECB55F}" srcOrd="0" destOrd="0" presId="urn:microsoft.com/office/officeart/2008/layout/LinedList"/>
    <dgm:cxn modelId="{18C38791-DA54-45C5-98B8-5D797FD5F47D}" type="presParOf" srcId="{A0B9E725-A6EC-439D-9A28-D1F1197AEEA1}" destId="{9427C006-B5D9-4726-A955-9B8C50A178FD}" srcOrd="1" destOrd="0" presId="urn:microsoft.com/office/officeart/2008/layout/LinedList"/>
    <dgm:cxn modelId="{7C1AF739-06B9-444B-BD20-C54E4F7ED2D9}" type="presParOf" srcId="{34FDAF14-F6CF-426D-9355-275932429791}" destId="{06CE8768-6436-4CD7-9FB2-9CF372B8C3FC}" srcOrd="14" destOrd="0" presId="urn:microsoft.com/office/officeart/2008/layout/LinedList"/>
    <dgm:cxn modelId="{D66A9BB5-42B0-43A6-AE74-0098958C7BEE}" type="presParOf" srcId="{34FDAF14-F6CF-426D-9355-275932429791}" destId="{13A19C45-262A-4057-B165-9B77BEEB10AC}" srcOrd="15" destOrd="0" presId="urn:microsoft.com/office/officeart/2008/layout/LinedList"/>
    <dgm:cxn modelId="{2AA1FD98-135A-42DE-9B88-A62445E3FD8B}" type="presParOf" srcId="{13A19C45-262A-4057-B165-9B77BEEB10AC}" destId="{DF9B95E3-0B2E-4D7A-A74A-2CCFA28CFFA0}" srcOrd="0" destOrd="0" presId="urn:microsoft.com/office/officeart/2008/layout/LinedList"/>
    <dgm:cxn modelId="{9DCC505D-3F9C-41D7-B3F0-77D4BE199CA4}" type="presParOf" srcId="{13A19C45-262A-4057-B165-9B77BEEB10AC}" destId="{F211577A-E411-4BC1-9C00-6C71A81EB89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7D3F55-5BCF-4181-8C32-D7EA5A4327F9}"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2C5B0CB3-7CA2-4BDE-922C-10F8A9E3DD41}">
      <dgm:prSet custT="1"/>
      <dgm:spPr>
        <a:xfrm>
          <a:off x="0" y="3144"/>
          <a:ext cx="6622966" cy="686917"/>
        </a:xfrm>
        <a:prstGeom prst="roundRect">
          <a:avLst/>
        </a:prstGeom>
        <a:gradFill rotWithShape="0">
          <a:gsLst>
            <a:gs pos="0">
              <a:srgbClr val="54A021">
                <a:hueOff val="0"/>
                <a:satOff val="0"/>
                <a:lumOff val="0"/>
                <a:alphaOff val="0"/>
                <a:tint val="96000"/>
                <a:lumMod val="100000"/>
              </a:srgbClr>
            </a:gs>
            <a:gs pos="78000">
              <a:srgbClr val="54A021">
                <a:hueOff val="0"/>
                <a:satOff val="0"/>
                <a:lumOff val="0"/>
                <a:alphaOff val="0"/>
                <a:shade val="94000"/>
                <a:lumMod val="94000"/>
              </a:srgbClr>
            </a:gs>
          </a:gsLst>
          <a:lin ang="5400000" scaled="0"/>
        </a:gradFill>
        <a:ln>
          <a:noFill/>
        </a:ln>
        <a:effectLst>
          <a:outerShdw blurRad="38100" dist="25400" dir="5400000" rotWithShape="0">
            <a:srgbClr val="000000">
              <a:alpha val="35000"/>
            </a:srgbClr>
          </a:outerShdw>
        </a:effectLst>
      </dgm:spPr>
      <dgm:t>
        <a:bodyPr/>
        <a:lstStyle/>
        <a:p>
          <a:pPr>
            <a:buNone/>
          </a:pPr>
          <a:r>
            <a:rPr lang="en-GB" sz="1600">
              <a:solidFill>
                <a:sysClr val="window" lastClr="FFFFFF"/>
              </a:solidFill>
              <a:latin typeface="Trebuchet MS" panose="020B0603020202020204"/>
              <a:ea typeface="+mn-ea"/>
              <a:cs typeface="+mn-cs"/>
            </a:rPr>
            <a:t>North, Central and South</a:t>
          </a:r>
          <a:endParaRPr lang="en-US" sz="1600" dirty="0">
            <a:solidFill>
              <a:sysClr val="window" lastClr="FFFFFF"/>
            </a:solidFill>
            <a:latin typeface="Trebuchet MS" panose="020B0603020202020204"/>
            <a:ea typeface="+mn-ea"/>
            <a:cs typeface="+mn-cs"/>
          </a:endParaRPr>
        </a:p>
      </dgm:t>
    </dgm:pt>
    <dgm:pt modelId="{7A61C642-97EA-47EE-9A61-C67E7E26E2A7}" type="parTrans" cxnId="{87EB3D6E-6BBC-4887-B6A5-2A25322D42E5}">
      <dgm:prSet/>
      <dgm:spPr/>
      <dgm:t>
        <a:bodyPr/>
        <a:lstStyle/>
        <a:p>
          <a:endParaRPr lang="en-US" sz="2400"/>
        </a:p>
      </dgm:t>
    </dgm:pt>
    <dgm:pt modelId="{8539128F-6CC9-47CB-A746-E97BE090D4CF}" type="sibTrans" cxnId="{87EB3D6E-6BBC-4887-B6A5-2A25322D42E5}">
      <dgm:prSet/>
      <dgm:spPr/>
      <dgm:t>
        <a:bodyPr/>
        <a:lstStyle/>
        <a:p>
          <a:endParaRPr lang="en-US" sz="2400"/>
        </a:p>
      </dgm:t>
    </dgm:pt>
    <dgm:pt modelId="{973FEE21-56DA-41C5-94DC-191C69228845}">
      <dgm:prSet custT="1"/>
      <dgm:spPr>
        <a:xfrm>
          <a:off x="0" y="701804"/>
          <a:ext cx="6622966" cy="686917"/>
        </a:xfrm>
        <a:prstGeom prst="roundRect">
          <a:avLst/>
        </a:prstGeom>
        <a:gradFill rotWithShape="0">
          <a:gsLst>
            <a:gs pos="0">
              <a:srgbClr val="54A021">
                <a:hueOff val="-423469"/>
                <a:satOff val="2029"/>
                <a:lumOff val="1877"/>
                <a:alphaOff val="0"/>
                <a:tint val="96000"/>
                <a:lumMod val="100000"/>
              </a:srgbClr>
            </a:gs>
            <a:gs pos="78000">
              <a:srgbClr val="54A021">
                <a:hueOff val="-423469"/>
                <a:satOff val="2029"/>
                <a:lumOff val="1877"/>
                <a:alphaOff val="0"/>
                <a:shade val="94000"/>
                <a:lumMod val="94000"/>
              </a:srgbClr>
            </a:gs>
          </a:gsLst>
          <a:lin ang="5400000" scaled="0"/>
        </a:gradFill>
        <a:ln>
          <a:noFill/>
        </a:ln>
        <a:effectLst>
          <a:outerShdw blurRad="38100" dist="25400" dir="5400000" rotWithShape="0">
            <a:srgbClr val="000000">
              <a:alpha val="35000"/>
            </a:srgbClr>
          </a:outerShdw>
        </a:effectLst>
      </dgm:spPr>
      <dgm:t>
        <a:bodyPr/>
        <a:lstStyle/>
        <a:p>
          <a:pPr>
            <a:buNone/>
          </a:pPr>
          <a:r>
            <a:rPr lang="en-GB" sz="1600" dirty="0">
              <a:solidFill>
                <a:sysClr val="window" lastClr="FFFFFF"/>
              </a:solidFill>
              <a:latin typeface="Trebuchet MS" panose="020B0603020202020204"/>
              <a:ea typeface="+mn-ea"/>
              <a:cs typeface="+mn-cs"/>
            </a:rPr>
            <a:t>There will be one cluster meeting per term </a:t>
          </a:r>
          <a:endParaRPr lang="en-US" sz="1600" dirty="0">
            <a:solidFill>
              <a:sysClr val="window" lastClr="FFFFFF"/>
            </a:solidFill>
            <a:latin typeface="Trebuchet MS" panose="020B0603020202020204"/>
            <a:ea typeface="+mn-ea"/>
            <a:cs typeface="+mn-cs"/>
          </a:endParaRPr>
        </a:p>
      </dgm:t>
    </dgm:pt>
    <dgm:pt modelId="{8DF31282-488F-443C-A7F0-24CA6EBB9505}" type="parTrans" cxnId="{6DA2754A-AF33-4FB3-BE3C-85DD0B8E0B80}">
      <dgm:prSet/>
      <dgm:spPr/>
      <dgm:t>
        <a:bodyPr/>
        <a:lstStyle/>
        <a:p>
          <a:endParaRPr lang="en-US" sz="2400"/>
        </a:p>
      </dgm:t>
    </dgm:pt>
    <dgm:pt modelId="{29E327DD-6C1C-4122-840F-BFFF6B02BFC4}" type="sibTrans" cxnId="{6DA2754A-AF33-4FB3-BE3C-85DD0B8E0B80}">
      <dgm:prSet/>
      <dgm:spPr/>
      <dgm:t>
        <a:bodyPr/>
        <a:lstStyle/>
        <a:p>
          <a:endParaRPr lang="en-US" sz="2400"/>
        </a:p>
      </dgm:t>
    </dgm:pt>
    <dgm:pt modelId="{025B0BF7-A82D-4ED8-B10D-71ADEF385096}">
      <dgm:prSet custT="1"/>
      <dgm:spPr>
        <a:xfrm>
          <a:off x="0" y="1400464"/>
          <a:ext cx="6622966" cy="686917"/>
        </a:xfrm>
        <a:prstGeom prst="roundRect">
          <a:avLst/>
        </a:prstGeom>
        <a:gradFill rotWithShape="0">
          <a:gsLst>
            <a:gs pos="0">
              <a:srgbClr val="54A021">
                <a:hueOff val="-846939"/>
                <a:satOff val="4057"/>
                <a:lumOff val="3753"/>
                <a:alphaOff val="0"/>
                <a:tint val="96000"/>
                <a:lumMod val="100000"/>
              </a:srgbClr>
            </a:gs>
            <a:gs pos="78000">
              <a:srgbClr val="54A021">
                <a:hueOff val="-846939"/>
                <a:satOff val="4057"/>
                <a:lumOff val="3753"/>
                <a:alphaOff val="0"/>
                <a:shade val="94000"/>
                <a:lumMod val="94000"/>
              </a:srgbClr>
            </a:gs>
          </a:gsLst>
          <a:lin ang="5400000" scaled="0"/>
        </a:gradFill>
        <a:ln>
          <a:noFill/>
        </a:ln>
        <a:effectLst>
          <a:outerShdw blurRad="38100" dist="25400" dir="5400000" rotWithShape="0">
            <a:srgbClr val="000000">
              <a:alpha val="35000"/>
            </a:srgbClr>
          </a:outerShdw>
        </a:effectLst>
      </dgm:spPr>
      <dgm:t>
        <a:bodyPr/>
        <a:lstStyle/>
        <a:p>
          <a:pPr>
            <a:buNone/>
          </a:pPr>
          <a:r>
            <a:rPr lang="en-GB" sz="1600" dirty="0">
              <a:solidFill>
                <a:sysClr val="window" lastClr="FFFFFF"/>
              </a:solidFill>
              <a:latin typeface="Trebuchet MS" panose="020B0603020202020204"/>
              <a:ea typeface="+mn-ea"/>
              <a:cs typeface="+mn-cs"/>
            </a:rPr>
            <a:t>The additional Education Welfare Specialist will support with the implementation. Education Welfare Officers will take turns in chairing the meetings</a:t>
          </a:r>
          <a:endParaRPr lang="en-US" sz="1600" dirty="0">
            <a:solidFill>
              <a:sysClr val="window" lastClr="FFFFFF"/>
            </a:solidFill>
            <a:latin typeface="Trebuchet MS" panose="020B0603020202020204"/>
            <a:ea typeface="+mn-ea"/>
            <a:cs typeface="+mn-cs"/>
          </a:endParaRPr>
        </a:p>
      </dgm:t>
    </dgm:pt>
    <dgm:pt modelId="{EB4692C8-D9EB-4D48-B4FA-0694FD515D50}" type="parTrans" cxnId="{DFE7B0F5-6578-4017-8EBB-E13A8201BFFB}">
      <dgm:prSet/>
      <dgm:spPr/>
      <dgm:t>
        <a:bodyPr/>
        <a:lstStyle/>
        <a:p>
          <a:endParaRPr lang="en-US" sz="2400"/>
        </a:p>
      </dgm:t>
    </dgm:pt>
    <dgm:pt modelId="{17D37EA1-C520-45A4-9369-CA2798C0F51D}" type="sibTrans" cxnId="{DFE7B0F5-6578-4017-8EBB-E13A8201BFFB}">
      <dgm:prSet/>
      <dgm:spPr/>
      <dgm:t>
        <a:bodyPr/>
        <a:lstStyle/>
        <a:p>
          <a:endParaRPr lang="en-US" sz="2400"/>
        </a:p>
      </dgm:t>
    </dgm:pt>
    <dgm:pt modelId="{89C97495-E577-4E56-A37B-C3BECAAD1C9A}">
      <dgm:prSet custT="1"/>
      <dgm:spPr>
        <a:xfrm>
          <a:off x="0" y="2099124"/>
          <a:ext cx="6622966" cy="686917"/>
        </a:xfrm>
        <a:prstGeom prst="roundRect">
          <a:avLst/>
        </a:prstGeom>
        <a:gradFill rotWithShape="0">
          <a:gsLst>
            <a:gs pos="0">
              <a:srgbClr val="54A021">
                <a:hueOff val="-1270408"/>
                <a:satOff val="6086"/>
                <a:lumOff val="5630"/>
                <a:alphaOff val="0"/>
                <a:tint val="96000"/>
                <a:lumMod val="100000"/>
              </a:srgbClr>
            </a:gs>
            <a:gs pos="78000">
              <a:srgbClr val="54A021">
                <a:hueOff val="-1270408"/>
                <a:satOff val="6086"/>
                <a:lumOff val="5630"/>
                <a:alphaOff val="0"/>
                <a:shade val="94000"/>
                <a:lumMod val="94000"/>
              </a:srgbClr>
            </a:gs>
          </a:gsLst>
          <a:lin ang="5400000" scaled="0"/>
        </a:gradFill>
        <a:ln>
          <a:noFill/>
        </a:ln>
        <a:effectLst>
          <a:outerShdw blurRad="38100" dist="25400" dir="5400000" rotWithShape="0">
            <a:srgbClr val="000000">
              <a:alpha val="35000"/>
            </a:srgbClr>
          </a:outerShdw>
        </a:effectLst>
      </dgm:spPr>
      <dgm:t>
        <a:bodyPr/>
        <a:lstStyle/>
        <a:p>
          <a:pPr>
            <a:buNone/>
          </a:pPr>
          <a:r>
            <a:rPr lang="en-GB" sz="1600" dirty="0">
              <a:solidFill>
                <a:sysClr val="window" lastClr="FFFFFF"/>
              </a:solidFill>
              <a:latin typeface="Trebuchet MS" panose="020B0603020202020204"/>
              <a:ea typeface="+mn-ea"/>
              <a:cs typeface="+mn-cs"/>
            </a:rPr>
            <a:t>There will be a set agenda and minutes taken</a:t>
          </a:r>
          <a:endParaRPr lang="en-US" sz="1600" dirty="0">
            <a:solidFill>
              <a:sysClr val="window" lastClr="FFFFFF"/>
            </a:solidFill>
            <a:latin typeface="Trebuchet MS" panose="020B0603020202020204"/>
            <a:ea typeface="+mn-ea"/>
            <a:cs typeface="+mn-cs"/>
          </a:endParaRPr>
        </a:p>
      </dgm:t>
    </dgm:pt>
    <dgm:pt modelId="{B6E656B7-D372-4FA4-A33D-D77D8CA235E3}" type="parTrans" cxnId="{7706043A-3731-4F2F-ABA4-7765F88D59DC}">
      <dgm:prSet/>
      <dgm:spPr/>
      <dgm:t>
        <a:bodyPr/>
        <a:lstStyle/>
        <a:p>
          <a:endParaRPr lang="en-US" sz="2400"/>
        </a:p>
      </dgm:t>
    </dgm:pt>
    <dgm:pt modelId="{986344D2-3BBB-44F0-94AE-C177F4B7D380}" type="sibTrans" cxnId="{7706043A-3731-4F2F-ABA4-7765F88D59DC}">
      <dgm:prSet/>
      <dgm:spPr/>
      <dgm:t>
        <a:bodyPr/>
        <a:lstStyle/>
        <a:p>
          <a:endParaRPr lang="en-US" sz="2400"/>
        </a:p>
      </dgm:t>
    </dgm:pt>
    <dgm:pt modelId="{B2A5E398-65FA-4C20-AFA9-49E4AA1D6F42}">
      <dgm:prSet custT="1"/>
      <dgm:spPr>
        <a:xfrm>
          <a:off x="0" y="2797785"/>
          <a:ext cx="6622966" cy="686917"/>
        </a:xfrm>
        <a:prstGeom prst="roundRect">
          <a:avLst/>
        </a:prstGeom>
        <a:gradFill rotWithShape="0">
          <a:gsLst>
            <a:gs pos="0">
              <a:srgbClr val="54A021">
                <a:hueOff val="-1693878"/>
                <a:satOff val="8114"/>
                <a:lumOff val="7507"/>
                <a:alphaOff val="0"/>
                <a:tint val="96000"/>
                <a:lumMod val="100000"/>
              </a:srgbClr>
            </a:gs>
            <a:gs pos="78000">
              <a:srgbClr val="54A021">
                <a:hueOff val="-1693878"/>
                <a:satOff val="8114"/>
                <a:lumOff val="7507"/>
                <a:alphaOff val="0"/>
                <a:shade val="94000"/>
                <a:lumMod val="94000"/>
              </a:srgbClr>
            </a:gs>
          </a:gsLst>
          <a:lin ang="5400000" scaled="0"/>
        </a:gradFill>
        <a:ln>
          <a:noFill/>
        </a:ln>
        <a:effectLst>
          <a:outerShdw blurRad="38100" dist="25400" dir="5400000" rotWithShape="0">
            <a:srgbClr val="000000">
              <a:alpha val="35000"/>
            </a:srgbClr>
          </a:outerShdw>
        </a:effectLst>
      </dgm:spPr>
      <dgm:t>
        <a:bodyPr/>
        <a:lstStyle/>
        <a:p>
          <a:pPr>
            <a:buNone/>
          </a:pPr>
          <a:r>
            <a:rPr lang="en-GB" sz="1600" b="1" u="sng" dirty="0">
              <a:solidFill>
                <a:sysClr val="window" lastClr="FFFFFF"/>
              </a:solidFill>
              <a:latin typeface="Trebuchet MS" panose="020B0603020202020204"/>
              <a:ea typeface="+mn-ea"/>
              <a:cs typeface="+mn-cs"/>
            </a:rPr>
            <a:t>Aim of the cluster meetings (for schools):</a:t>
          </a:r>
          <a:endParaRPr lang="en-US" sz="1600" dirty="0">
            <a:solidFill>
              <a:sysClr val="window" lastClr="FFFFFF"/>
            </a:solidFill>
            <a:latin typeface="Trebuchet MS" panose="020B0603020202020204"/>
            <a:ea typeface="+mn-ea"/>
            <a:cs typeface="+mn-cs"/>
          </a:endParaRPr>
        </a:p>
      </dgm:t>
    </dgm:pt>
    <dgm:pt modelId="{AB5D5723-077F-47FA-B1DE-19DC61624193}" type="parTrans" cxnId="{EDF0C478-DE6A-4603-8C8A-A313A3D0EBE0}">
      <dgm:prSet/>
      <dgm:spPr/>
      <dgm:t>
        <a:bodyPr/>
        <a:lstStyle/>
        <a:p>
          <a:endParaRPr lang="en-US" sz="2400"/>
        </a:p>
      </dgm:t>
    </dgm:pt>
    <dgm:pt modelId="{F665A22B-B7FF-46E7-B4DF-0E849696D089}" type="sibTrans" cxnId="{EDF0C478-DE6A-4603-8C8A-A313A3D0EBE0}">
      <dgm:prSet/>
      <dgm:spPr/>
      <dgm:t>
        <a:bodyPr/>
        <a:lstStyle/>
        <a:p>
          <a:endParaRPr lang="en-US" sz="2400"/>
        </a:p>
      </dgm:t>
    </dgm:pt>
    <dgm:pt modelId="{DBEFA8BC-44C7-4B93-AA87-E3045157A623}">
      <dgm:prSet custT="1"/>
      <dgm:spPr>
        <a:xfrm>
          <a:off x="0" y="3496445"/>
          <a:ext cx="6622966" cy="686917"/>
        </a:xfrm>
        <a:prstGeom prst="roundRect">
          <a:avLst/>
        </a:prstGeom>
        <a:gradFill rotWithShape="0">
          <a:gsLst>
            <a:gs pos="0">
              <a:srgbClr val="54A021">
                <a:hueOff val="-2117347"/>
                <a:satOff val="10143"/>
                <a:lumOff val="9384"/>
                <a:alphaOff val="0"/>
                <a:tint val="96000"/>
                <a:lumMod val="100000"/>
              </a:srgbClr>
            </a:gs>
            <a:gs pos="78000">
              <a:srgbClr val="54A021">
                <a:hueOff val="-2117347"/>
                <a:satOff val="10143"/>
                <a:lumOff val="9384"/>
                <a:alphaOff val="0"/>
                <a:shade val="94000"/>
                <a:lumMod val="94000"/>
              </a:srgbClr>
            </a:gs>
          </a:gsLst>
          <a:lin ang="5400000" scaled="0"/>
        </a:gradFill>
        <a:ln>
          <a:noFill/>
        </a:ln>
        <a:effectLst>
          <a:outerShdw blurRad="38100" dist="25400" dir="5400000" rotWithShape="0">
            <a:srgbClr val="000000">
              <a:alpha val="35000"/>
            </a:srgbClr>
          </a:outerShdw>
        </a:effectLst>
      </dgm:spPr>
      <dgm:t>
        <a:bodyPr/>
        <a:lstStyle/>
        <a:p>
          <a:pPr>
            <a:buNone/>
          </a:pPr>
          <a:r>
            <a:rPr lang="en-GB" sz="1600">
              <a:solidFill>
                <a:sysClr val="window" lastClr="FFFFFF"/>
              </a:solidFill>
              <a:latin typeface="Trebuchet MS" panose="020B0603020202020204"/>
              <a:ea typeface="+mn-ea"/>
              <a:cs typeface="+mn-cs"/>
            </a:rPr>
            <a:t>To provide a space for collaboration between schools that are within the same geographical area, such as schools previously attended and the schools of any siblings</a:t>
          </a:r>
          <a:endParaRPr lang="en-US" sz="1600">
            <a:solidFill>
              <a:sysClr val="window" lastClr="FFFFFF"/>
            </a:solidFill>
            <a:latin typeface="Trebuchet MS" panose="020B0603020202020204"/>
            <a:ea typeface="+mn-ea"/>
            <a:cs typeface="+mn-cs"/>
          </a:endParaRPr>
        </a:p>
      </dgm:t>
    </dgm:pt>
    <dgm:pt modelId="{B59A1EA3-4628-4CEF-99CF-3135B33791C8}" type="parTrans" cxnId="{D299B521-EA13-412B-B402-4B811B8A8EDA}">
      <dgm:prSet/>
      <dgm:spPr/>
      <dgm:t>
        <a:bodyPr/>
        <a:lstStyle/>
        <a:p>
          <a:endParaRPr lang="en-US" sz="2400"/>
        </a:p>
      </dgm:t>
    </dgm:pt>
    <dgm:pt modelId="{BEDCD8D1-3263-4DE1-AA10-0B757CB8399A}" type="sibTrans" cxnId="{D299B521-EA13-412B-B402-4B811B8A8EDA}">
      <dgm:prSet/>
      <dgm:spPr/>
      <dgm:t>
        <a:bodyPr/>
        <a:lstStyle/>
        <a:p>
          <a:endParaRPr lang="en-US" sz="2400"/>
        </a:p>
      </dgm:t>
    </dgm:pt>
    <dgm:pt modelId="{8B804328-DEB3-4CCA-A7D9-AA228D8DE952}">
      <dgm:prSet custT="1"/>
      <dgm:spPr>
        <a:xfrm>
          <a:off x="0" y="4195105"/>
          <a:ext cx="6622966" cy="686917"/>
        </a:xfrm>
        <a:prstGeom prst="roundRect">
          <a:avLst/>
        </a:prstGeom>
        <a:gradFill rotWithShape="0">
          <a:gsLst>
            <a:gs pos="0">
              <a:srgbClr val="54A021">
                <a:hueOff val="-2540817"/>
                <a:satOff val="12171"/>
                <a:lumOff val="11260"/>
                <a:alphaOff val="0"/>
                <a:tint val="96000"/>
                <a:lumMod val="100000"/>
              </a:srgbClr>
            </a:gs>
            <a:gs pos="78000">
              <a:srgbClr val="54A021">
                <a:hueOff val="-2540817"/>
                <a:satOff val="12171"/>
                <a:lumOff val="11260"/>
                <a:alphaOff val="0"/>
                <a:shade val="94000"/>
                <a:lumMod val="94000"/>
              </a:srgbClr>
            </a:gs>
          </a:gsLst>
          <a:lin ang="5400000" scaled="0"/>
        </a:gradFill>
        <a:ln>
          <a:noFill/>
        </a:ln>
        <a:effectLst>
          <a:outerShdw blurRad="38100" dist="25400" dir="5400000" rotWithShape="0">
            <a:srgbClr val="000000">
              <a:alpha val="35000"/>
            </a:srgbClr>
          </a:outerShdw>
        </a:effectLst>
      </dgm:spPr>
      <dgm:t>
        <a:bodyPr/>
        <a:lstStyle/>
        <a:p>
          <a:pPr>
            <a:buNone/>
          </a:pPr>
          <a:r>
            <a:rPr lang="en-GB" sz="1600">
              <a:solidFill>
                <a:sysClr val="window" lastClr="FFFFFF"/>
              </a:solidFill>
              <a:latin typeface="Trebuchet MS" panose="020B0603020202020204"/>
              <a:ea typeface="+mn-ea"/>
              <a:cs typeface="+mn-cs"/>
            </a:rPr>
            <a:t>To work with schools and the Local Authority; sharing effective practice where there are common barriers to attendance</a:t>
          </a:r>
          <a:endParaRPr lang="en-US" sz="1600">
            <a:solidFill>
              <a:sysClr val="window" lastClr="FFFFFF"/>
            </a:solidFill>
            <a:latin typeface="Trebuchet MS" panose="020B0603020202020204"/>
            <a:ea typeface="+mn-ea"/>
            <a:cs typeface="+mn-cs"/>
          </a:endParaRPr>
        </a:p>
      </dgm:t>
    </dgm:pt>
    <dgm:pt modelId="{4A150BF2-3057-437D-9AA5-AD0FB21E307C}" type="parTrans" cxnId="{092CFA6B-1A9C-4EDA-A725-14D2CDF6C346}">
      <dgm:prSet/>
      <dgm:spPr/>
      <dgm:t>
        <a:bodyPr/>
        <a:lstStyle/>
        <a:p>
          <a:endParaRPr lang="en-US" sz="2400"/>
        </a:p>
      </dgm:t>
    </dgm:pt>
    <dgm:pt modelId="{210CF72A-AD89-4138-BBD4-D8478F86D49F}" type="sibTrans" cxnId="{092CFA6B-1A9C-4EDA-A725-14D2CDF6C346}">
      <dgm:prSet/>
      <dgm:spPr/>
      <dgm:t>
        <a:bodyPr/>
        <a:lstStyle/>
        <a:p>
          <a:endParaRPr lang="en-US" sz="2400"/>
        </a:p>
      </dgm:t>
    </dgm:pt>
    <dgm:pt modelId="{5145369A-5AE0-496D-83D1-948F8CC14F82}">
      <dgm:prSet custT="1"/>
      <dgm:spPr>
        <a:xfrm>
          <a:off x="0" y="4893765"/>
          <a:ext cx="6622966" cy="686917"/>
        </a:xfrm>
        <a:prstGeom prst="roundRect">
          <a:avLst/>
        </a:prstGeom>
        <a:gradFill rotWithShape="0">
          <a:gsLst>
            <a:gs pos="0">
              <a:srgbClr val="54A021">
                <a:hueOff val="-2964286"/>
                <a:satOff val="14200"/>
                <a:lumOff val="13137"/>
                <a:alphaOff val="0"/>
                <a:tint val="96000"/>
                <a:lumMod val="100000"/>
              </a:srgbClr>
            </a:gs>
            <a:gs pos="78000">
              <a:srgbClr val="54A021">
                <a:hueOff val="-2964286"/>
                <a:satOff val="14200"/>
                <a:lumOff val="13137"/>
                <a:alphaOff val="0"/>
                <a:shade val="94000"/>
                <a:lumMod val="94000"/>
              </a:srgbClr>
            </a:gs>
          </a:gsLst>
          <a:lin ang="5400000" scaled="0"/>
        </a:gradFill>
        <a:ln>
          <a:noFill/>
        </a:ln>
        <a:effectLst>
          <a:outerShdw blurRad="38100" dist="25400" dir="5400000" rotWithShape="0">
            <a:srgbClr val="000000">
              <a:alpha val="35000"/>
            </a:srgbClr>
          </a:outerShdw>
        </a:effectLst>
      </dgm:spPr>
      <dgm:t>
        <a:bodyPr/>
        <a:lstStyle/>
        <a:p>
          <a:pPr>
            <a:buNone/>
          </a:pPr>
          <a:r>
            <a:rPr lang="en-GB" sz="1600">
              <a:solidFill>
                <a:sysClr val="window" lastClr="FFFFFF"/>
              </a:solidFill>
              <a:latin typeface="Trebuchet MS" panose="020B0603020202020204"/>
              <a:ea typeface="+mn-ea"/>
              <a:cs typeface="+mn-cs"/>
            </a:rPr>
            <a:t>Speakers will be invited to the meetings</a:t>
          </a:r>
          <a:endParaRPr lang="en-US" sz="1600">
            <a:solidFill>
              <a:sysClr val="window" lastClr="FFFFFF"/>
            </a:solidFill>
            <a:latin typeface="Trebuchet MS" panose="020B0603020202020204"/>
            <a:ea typeface="+mn-ea"/>
            <a:cs typeface="+mn-cs"/>
          </a:endParaRPr>
        </a:p>
      </dgm:t>
    </dgm:pt>
    <dgm:pt modelId="{25AA8757-5A02-4403-98AC-209B4A3BE846}" type="parTrans" cxnId="{10C48A3C-4884-4345-B954-D65687405157}">
      <dgm:prSet/>
      <dgm:spPr/>
      <dgm:t>
        <a:bodyPr/>
        <a:lstStyle/>
        <a:p>
          <a:endParaRPr lang="en-US" sz="2400"/>
        </a:p>
      </dgm:t>
    </dgm:pt>
    <dgm:pt modelId="{45F5D347-AC1E-4E0F-9372-3E3C29133C13}" type="sibTrans" cxnId="{10C48A3C-4884-4345-B954-D65687405157}">
      <dgm:prSet/>
      <dgm:spPr/>
      <dgm:t>
        <a:bodyPr/>
        <a:lstStyle/>
        <a:p>
          <a:endParaRPr lang="en-US" sz="2400"/>
        </a:p>
      </dgm:t>
    </dgm:pt>
    <dgm:pt modelId="{9BAC48CE-CA67-4852-BEE1-F72A1632A0A6}" type="pres">
      <dgm:prSet presAssocID="{337D3F55-5BCF-4181-8C32-D7EA5A4327F9}" presName="linear" presStyleCnt="0">
        <dgm:presLayoutVars>
          <dgm:animLvl val="lvl"/>
          <dgm:resizeHandles val="exact"/>
        </dgm:presLayoutVars>
      </dgm:prSet>
      <dgm:spPr/>
    </dgm:pt>
    <dgm:pt modelId="{C904ED1D-A702-42A3-A7F0-DBB3404FF7C3}" type="pres">
      <dgm:prSet presAssocID="{2C5B0CB3-7CA2-4BDE-922C-10F8A9E3DD41}" presName="parentText" presStyleLbl="node1" presStyleIdx="0" presStyleCnt="8" custAng="0" custLinFactY="-7734" custLinFactNeighborX="5199" custLinFactNeighborY="-100000">
        <dgm:presLayoutVars>
          <dgm:chMax val="0"/>
          <dgm:bulletEnabled val="1"/>
        </dgm:presLayoutVars>
      </dgm:prSet>
      <dgm:spPr/>
    </dgm:pt>
    <dgm:pt modelId="{204A81D8-0C10-4AEF-821F-B9E8E4663BED}" type="pres">
      <dgm:prSet presAssocID="{8539128F-6CC9-47CB-A746-E97BE090D4CF}" presName="spacer" presStyleCnt="0"/>
      <dgm:spPr/>
    </dgm:pt>
    <dgm:pt modelId="{6BAD3E6F-3A49-46DB-B455-7CF2C04B50C6}" type="pres">
      <dgm:prSet presAssocID="{973FEE21-56DA-41C5-94DC-191C69228845}" presName="parentText" presStyleLbl="node1" presStyleIdx="1" presStyleCnt="8">
        <dgm:presLayoutVars>
          <dgm:chMax val="0"/>
          <dgm:bulletEnabled val="1"/>
        </dgm:presLayoutVars>
      </dgm:prSet>
      <dgm:spPr/>
    </dgm:pt>
    <dgm:pt modelId="{63DFA966-03D7-4745-B22C-A3B873E4C99E}" type="pres">
      <dgm:prSet presAssocID="{29E327DD-6C1C-4122-840F-BFFF6B02BFC4}" presName="spacer" presStyleCnt="0"/>
      <dgm:spPr/>
    </dgm:pt>
    <dgm:pt modelId="{96480D66-C5EE-4096-A977-350B608BE3E9}" type="pres">
      <dgm:prSet presAssocID="{025B0BF7-A82D-4ED8-B10D-71ADEF385096}" presName="parentText" presStyleLbl="node1" presStyleIdx="2" presStyleCnt="8">
        <dgm:presLayoutVars>
          <dgm:chMax val="0"/>
          <dgm:bulletEnabled val="1"/>
        </dgm:presLayoutVars>
      </dgm:prSet>
      <dgm:spPr/>
    </dgm:pt>
    <dgm:pt modelId="{B8B7911D-4658-4E28-8304-F5A4C7E0B0D6}" type="pres">
      <dgm:prSet presAssocID="{17D37EA1-C520-45A4-9369-CA2798C0F51D}" presName="spacer" presStyleCnt="0"/>
      <dgm:spPr/>
    </dgm:pt>
    <dgm:pt modelId="{4F6A86A7-44A8-4A93-9D1D-8AF871A4DAA0}" type="pres">
      <dgm:prSet presAssocID="{89C97495-E577-4E56-A37B-C3BECAAD1C9A}" presName="parentText" presStyleLbl="node1" presStyleIdx="3" presStyleCnt="8">
        <dgm:presLayoutVars>
          <dgm:chMax val="0"/>
          <dgm:bulletEnabled val="1"/>
        </dgm:presLayoutVars>
      </dgm:prSet>
      <dgm:spPr/>
    </dgm:pt>
    <dgm:pt modelId="{47C939E6-BD93-4AEB-A9D1-243A2687EC0D}" type="pres">
      <dgm:prSet presAssocID="{986344D2-3BBB-44F0-94AE-C177F4B7D380}" presName="spacer" presStyleCnt="0"/>
      <dgm:spPr/>
    </dgm:pt>
    <dgm:pt modelId="{7B066A0B-01E4-45A3-AFF6-E827B7953485}" type="pres">
      <dgm:prSet presAssocID="{B2A5E398-65FA-4C20-AFA9-49E4AA1D6F42}" presName="parentText" presStyleLbl="node1" presStyleIdx="4" presStyleCnt="8">
        <dgm:presLayoutVars>
          <dgm:chMax val="0"/>
          <dgm:bulletEnabled val="1"/>
        </dgm:presLayoutVars>
      </dgm:prSet>
      <dgm:spPr/>
    </dgm:pt>
    <dgm:pt modelId="{D6A3CE80-79CA-4364-B1B5-C5B96CF765DD}" type="pres">
      <dgm:prSet presAssocID="{F665A22B-B7FF-46E7-B4DF-0E849696D089}" presName="spacer" presStyleCnt="0"/>
      <dgm:spPr/>
    </dgm:pt>
    <dgm:pt modelId="{2AA7E359-E097-4AA5-A37A-9168FAC4D63E}" type="pres">
      <dgm:prSet presAssocID="{DBEFA8BC-44C7-4B93-AA87-E3045157A623}" presName="parentText" presStyleLbl="node1" presStyleIdx="5" presStyleCnt="8">
        <dgm:presLayoutVars>
          <dgm:chMax val="0"/>
          <dgm:bulletEnabled val="1"/>
        </dgm:presLayoutVars>
      </dgm:prSet>
      <dgm:spPr/>
    </dgm:pt>
    <dgm:pt modelId="{0260386E-1AA6-480E-85F9-8CCD4ABA411C}" type="pres">
      <dgm:prSet presAssocID="{BEDCD8D1-3263-4DE1-AA10-0B757CB8399A}" presName="spacer" presStyleCnt="0"/>
      <dgm:spPr/>
    </dgm:pt>
    <dgm:pt modelId="{8F7B0857-46B0-46F4-B60D-8A0F7ADEE38C}" type="pres">
      <dgm:prSet presAssocID="{8B804328-DEB3-4CCA-A7D9-AA228D8DE952}" presName="parentText" presStyleLbl="node1" presStyleIdx="6" presStyleCnt="8">
        <dgm:presLayoutVars>
          <dgm:chMax val="0"/>
          <dgm:bulletEnabled val="1"/>
        </dgm:presLayoutVars>
      </dgm:prSet>
      <dgm:spPr/>
    </dgm:pt>
    <dgm:pt modelId="{3839BEAE-E008-43F2-BEA7-83B1ACB5BDF8}" type="pres">
      <dgm:prSet presAssocID="{210CF72A-AD89-4138-BBD4-D8478F86D49F}" presName="spacer" presStyleCnt="0"/>
      <dgm:spPr/>
    </dgm:pt>
    <dgm:pt modelId="{400D2760-D20C-43EF-90E3-96E41887D9D9}" type="pres">
      <dgm:prSet presAssocID="{5145369A-5AE0-496D-83D1-948F8CC14F82}" presName="parentText" presStyleLbl="node1" presStyleIdx="7" presStyleCnt="8">
        <dgm:presLayoutVars>
          <dgm:chMax val="0"/>
          <dgm:bulletEnabled val="1"/>
        </dgm:presLayoutVars>
      </dgm:prSet>
      <dgm:spPr/>
    </dgm:pt>
  </dgm:ptLst>
  <dgm:cxnLst>
    <dgm:cxn modelId="{1881F914-1574-41C5-B897-5A1A5FD6727B}" type="presOf" srcId="{025B0BF7-A82D-4ED8-B10D-71ADEF385096}" destId="{96480D66-C5EE-4096-A977-350B608BE3E9}" srcOrd="0" destOrd="0" presId="urn:microsoft.com/office/officeart/2005/8/layout/vList2"/>
    <dgm:cxn modelId="{D299B521-EA13-412B-B402-4B811B8A8EDA}" srcId="{337D3F55-5BCF-4181-8C32-D7EA5A4327F9}" destId="{DBEFA8BC-44C7-4B93-AA87-E3045157A623}" srcOrd="5" destOrd="0" parTransId="{B59A1EA3-4628-4CEF-99CF-3135B33791C8}" sibTransId="{BEDCD8D1-3263-4DE1-AA10-0B757CB8399A}"/>
    <dgm:cxn modelId="{7706043A-3731-4F2F-ABA4-7765F88D59DC}" srcId="{337D3F55-5BCF-4181-8C32-D7EA5A4327F9}" destId="{89C97495-E577-4E56-A37B-C3BECAAD1C9A}" srcOrd="3" destOrd="0" parTransId="{B6E656B7-D372-4FA4-A33D-D77D8CA235E3}" sibTransId="{986344D2-3BBB-44F0-94AE-C177F4B7D380}"/>
    <dgm:cxn modelId="{10C48A3C-4884-4345-B954-D65687405157}" srcId="{337D3F55-5BCF-4181-8C32-D7EA5A4327F9}" destId="{5145369A-5AE0-496D-83D1-948F8CC14F82}" srcOrd="7" destOrd="0" parTransId="{25AA8757-5A02-4403-98AC-209B4A3BE846}" sibTransId="{45F5D347-AC1E-4E0F-9372-3E3C29133C13}"/>
    <dgm:cxn modelId="{4908355E-DE1A-4B69-A8BA-41AB8F6624BC}" type="presOf" srcId="{337D3F55-5BCF-4181-8C32-D7EA5A4327F9}" destId="{9BAC48CE-CA67-4852-BEE1-F72A1632A0A6}" srcOrd="0" destOrd="0" presId="urn:microsoft.com/office/officeart/2005/8/layout/vList2"/>
    <dgm:cxn modelId="{6DA2754A-AF33-4FB3-BE3C-85DD0B8E0B80}" srcId="{337D3F55-5BCF-4181-8C32-D7EA5A4327F9}" destId="{973FEE21-56DA-41C5-94DC-191C69228845}" srcOrd="1" destOrd="0" parTransId="{8DF31282-488F-443C-A7F0-24CA6EBB9505}" sibTransId="{29E327DD-6C1C-4122-840F-BFFF6B02BFC4}"/>
    <dgm:cxn modelId="{092CFA6B-1A9C-4EDA-A725-14D2CDF6C346}" srcId="{337D3F55-5BCF-4181-8C32-D7EA5A4327F9}" destId="{8B804328-DEB3-4CCA-A7D9-AA228D8DE952}" srcOrd="6" destOrd="0" parTransId="{4A150BF2-3057-437D-9AA5-AD0FB21E307C}" sibTransId="{210CF72A-AD89-4138-BBD4-D8478F86D49F}"/>
    <dgm:cxn modelId="{87EB3D6E-6BBC-4887-B6A5-2A25322D42E5}" srcId="{337D3F55-5BCF-4181-8C32-D7EA5A4327F9}" destId="{2C5B0CB3-7CA2-4BDE-922C-10F8A9E3DD41}" srcOrd="0" destOrd="0" parTransId="{7A61C642-97EA-47EE-9A61-C67E7E26E2A7}" sibTransId="{8539128F-6CC9-47CB-A746-E97BE090D4CF}"/>
    <dgm:cxn modelId="{4A359653-6939-4C6F-94DE-6867F0519633}" type="presOf" srcId="{DBEFA8BC-44C7-4B93-AA87-E3045157A623}" destId="{2AA7E359-E097-4AA5-A37A-9168FAC4D63E}" srcOrd="0" destOrd="0" presId="urn:microsoft.com/office/officeart/2005/8/layout/vList2"/>
    <dgm:cxn modelId="{EDF0C478-DE6A-4603-8C8A-A313A3D0EBE0}" srcId="{337D3F55-5BCF-4181-8C32-D7EA5A4327F9}" destId="{B2A5E398-65FA-4C20-AFA9-49E4AA1D6F42}" srcOrd="4" destOrd="0" parTransId="{AB5D5723-077F-47FA-B1DE-19DC61624193}" sibTransId="{F665A22B-B7FF-46E7-B4DF-0E849696D089}"/>
    <dgm:cxn modelId="{EC82F85A-7299-4C23-A71B-2323BF126C09}" type="presOf" srcId="{5145369A-5AE0-496D-83D1-948F8CC14F82}" destId="{400D2760-D20C-43EF-90E3-96E41887D9D9}" srcOrd="0" destOrd="0" presId="urn:microsoft.com/office/officeart/2005/8/layout/vList2"/>
    <dgm:cxn modelId="{16DF4F91-556B-4390-A037-2FBE0F44D2DF}" type="presOf" srcId="{B2A5E398-65FA-4C20-AFA9-49E4AA1D6F42}" destId="{7B066A0B-01E4-45A3-AFF6-E827B7953485}" srcOrd="0" destOrd="0" presId="urn:microsoft.com/office/officeart/2005/8/layout/vList2"/>
    <dgm:cxn modelId="{4A4D6FA7-C099-4965-A721-DB31037454B9}" type="presOf" srcId="{2C5B0CB3-7CA2-4BDE-922C-10F8A9E3DD41}" destId="{C904ED1D-A702-42A3-A7F0-DBB3404FF7C3}" srcOrd="0" destOrd="0" presId="urn:microsoft.com/office/officeart/2005/8/layout/vList2"/>
    <dgm:cxn modelId="{3D73D4A7-32FA-4647-9D2C-4198263DB97A}" type="presOf" srcId="{8B804328-DEB3-4CCA-A7D9-AA228D8DE952}" destId="{8F7B0857-46B0-46F4-B60D-8A0F7ADEE38C}" srcOrd="0" destOrd="0" presId="urn:microsoft.com/office/officeart/2005/8/layout/vList2"/>
    <dgm:cxn modelId="{FC6141B4-31B1-455E-88DA-80443229B783}" type="presOf" srcId="{973FEE21-56DA-41C5-94DC-191C69228845}" destId="{6BAD3E6F-3A49-46DB-B455-7CF2C04B50C6}" srcOrd="0" destOrd="0" presId="urn:microsoft.com/office/officeart/2005/8/layout/vList2"/>
    <dgm:cxn modelId="{33A35FDD-2E66-46A8-832E-F2866E4BE438}" type="presOf" srcId="{89C97495-E577-4E56-A37B-C3BECAAD1C9A}" destId="{4F6A86A7-44A8-4A93-9D1D-8AF871A4DAA0}" srcOrd="0" destOrd="0" presId="urn:microsoft.com/office/officeart/2005/8/layout/vList2"/>
    <dgm:cxn modelId="{DFE7B0F5-6578-4017-8EBB-E13A8201BFFB}" srcId="{337D3F55-5BCF-4181-8C32-D7EA5A4327F9}" destId="{025B0BF7-A82D-4ED8-B10D-71ADEF385096}" srcOrd="2" destOrd="0" parTransId="{EB4692C8-D9EB-4D48-B4FA-0694FD515D50}" sibTransId="{17D37EA1-C520-45A4-9369-CA2798C0F51D}"/>
    <dgm:cxn modelId="{52612260-DE85-48E7-BBE9-16CFDB1395DA}" type="presParOf" srcId="{9BAC48CE-CA67-4852-BEE1-F72A1632A0A6}" destId="{C904ED1D-A702-42A3-A7F0-DBB3404FF7C3}" srcOrd="0" destOrd="0" presId="urn:microsoft.com/office/officeart/2005/8/layout/vList2"/>
    <dgm:cxn modelId="{841CBDBF-7A6F-44CB-91B9-CD6B6B0D574C}" type="presParOf" srcId="{9BAC48CE-CA67-4852-BEE1-F72A1632A0A6}" destId="{204A81D8-0C10-4AEF-821F-B9E8E4663BED}" srcOrd="1" destOrd="0" presId="urn:microsoft.com/office/officeart/2005/8/layout/vList2"/>
    <dgm:cxn modelId="{5024D787-1896-4659-883B-8D0A9E50FC9A}" type="presParOf" srcId="{9BAC48CE-CA67-4852-BEE1-F72A1632A0A6}" destId="{6BAD3E6F-3A49-46DB-B455-7CF2C04B50C6}" srcOrd="2" destOrd="0" presId="urn:microsoft.com/office/officeart/2005/8/layout/vList2"/>
    <dgm:cxn modelId="{5BD41183-1A7D-47FA-9395-EA6A2D3329F5}" type="presParOf" srcId="{9BAC48CE-CA67-4852-BEE1-F72A1632A0A6}" destId="{63DFA966-03D7-4745-B22C-A3B873E4C99E}" srcOrd="3" destOrd="0" presId="urn:microsoft.com/office/officeart/2005/8/layout/vList2"/>
    <dgm:cxn modelId="{EB9C932E-D64D-40A1-A7B5-9D031303EEF4}" type="presParOf" srcId="{9BAC48CE-CA67-4852-BEE1-F72A1632A0A6}" destId="{96480D66-C5EE-4096-A977-350B608BE3E9}" srcOrd="4" destOrd="0" presId="urn:microsoft.com/office/officeart/2005/8/layout/vList2"/>
    <dgm:cxn modelId="{CD1E83CC-30C2-401E-B3AD-605E7E2041A6}" type="presParOf" srcId="{9BAC48CE-CA67-4852-BEE1-F72A1632A0A6}" destId="{B8B7911D-4658-4E28-8304-F5A4C7E0B0D6}" srcOrd="5" destOrd="0" presId="urn:microsoft.com/office/officeart/2005/8/layout/vList2"/>
    <dgm:cxn modelId="{02DD8170-1D7A-44DA-B9C4-4CE7DC093984}" type="presParOf" srcId="{9BAC48CE-CA67-4852-BEE1-F72A1632A0A6}" destId="{4F6A86A7-44A8-4A93-9D1D-8AF871A4DAA0}" srcOrd="6" destOrd="0" presId="urn:microsoft.com/office/officeart/2005/8/layout/vList2"/>
    <dgm:cxn modelId="{005A327F-3E7A-4A52-8E69-6A26EFAEC749}" type="presParOf" srcId="{9BAC48CE-CA67-4852-BEE1-F72A1632A0A6}" destId="{47C939E6-BD93-4AEB-A9D1-243A2687EC0D}" srcOrd="7" destOrd="0" presId="urn:microsoft.com/office/officeart/2005/8/layout/vList2"/>
    <dgm:cxn modelId="{05115ABE-C46D-4546-850D-51F00CA25C23}" type="presParOf" srcId="{9BAC48CE-CA67-4852-BEE1-F72A1632A0A6}" destId="{7B066A0B-01E4-45A3-AFF6-E827B7953485}" srcOrd="8" destOrd="0" presId="urn:microsoft.com/office/officeart/2005/8/layout/vList2"/>
    <dgm:cxn modelId="{D0001A7F-FA88-40EF-8CC8-5335B7BF757F}" type="presParOf" srcId="{9BAC48CE-CA67-4852-BEE1-F72A1632A0A6}" destId="{D6A3CE80-79CA-4364-B1B5-C5B96CF765DD}" srcOrd="9" destOrd="0" presId="urn:microsoft.com/office/officeart/2005/8/layout/vList2"/>
    <dgm:cxn modelId="{7493F506-91E1-44AF-90FD-69A706C6B40D}" type="presParOf" srcId="{9BAC48CE-CA67-4852-BEE1-F72A1632A0A6}" destId="{2AA7E359-E097-4AA5-A37A-9168FAC4D63E}" srcOrd="10" destOrd="0" presId="urn:microsoft.com/office/officeart/2005/8/layout/vList2"/>
    <dgm:cxn modelId="{9C48C0AD-20BF-46D0-B645-4036758A314A}" type="presParOf" srcId="{9BAC48CE-CA67-4852-BEE1-F72A1632A0A6}" destId="{0260386E-1AA6-480E-85F9-8CCD4ABA411C}" srcOrd="11" destOrd="0" presId="urn:microsoft.com/office/officeart/2005/8/layout/vList2"/>
    <dgm:cxn modelId="{5E645204-0171-4839-8E68-D736234EBD9B}" type="presParOf" srcId="{9BAC48CE-CA67-4852-BEE1-F72A1632A0A6}" destId="{8F7B0857-46B0-46F4-B60D-8A0F7ADEE38C}" srcOrd="12" destOrd="0" presId="urn:microsoft.com/office/officeart/2005/8/layout/vList2"/>
    <dgm:cxn modelId="{EA4FE8EA-D925-40D9-BCBA-1AF167DF0582}" type="presParOf" srcId="{9BAC48CE-CA67-4852-BEE1-F72A1632A0A6}" destId="{3839BEAE-E008-43F2-BEA7-83B1ACB5BDF8}" srcOrd="13" destOrd="0" presId="urn:microsoft.com/office/officeart/2005/8/layout/vList2"/>
    <dgm:cxn modelId="{A28B89CA-E191-4939-A5C8-1AC93D216C3F}" type="presParOf" srcId="{9BAC48CE-CA67-4852-BEE1-F72A1632A0A6}" destId="{400D2760-D20C-43EF-90E3-96E41887D9D9}"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089553-DFD6-425F-8964-2E98FB2802D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7FC2198-DB5A-45FE-8A5A-B34F2ED508E6}">
      <dgm:prSet/>
      <dgm:spPr/>
      <dgm:t>
        <a:bodyPr/>
        <a:lstStyle/>
        <a:p>
          <a:r>
            <a:rPr lang="en-GB" dirty="0"/>
            <a:t>Attendance Officers termly meeting – 6</a:t>
          </a:r>
          <a:r>
            <a:rPr lang="en-GB" baseline="30000" dirty="0"/>
            <a:t>th</a:t>
          </a:r>
          <a:r>
            <a:rPr lang="en-GB" dirty="0"/>
            <a:t> March 2024 </a:t>
          </a:r>
          <a:endParaRPr lang="en-US" dirty="0"/>
        </a:p>
      </dgm:t>
    </dgm:pt>
    <dgm:pt modelId="{75C9A910-7E27-4A05-93F8-563FD9108333}" type="parTrans" cxnId="{B7197964-6352-4DA6-B9C7-7AB2C39C2387}">
      <dgm:prSet/>
      <dgm:spPr/>
      <dgm:t>
        <a:bodyPr/>
        <a:lstStyle/>
        <a:p>
          <a:endParaRPr lang="en-US"/>
        </a:p>
      </dgm:t>
    </dgm:pt>
    <dgm:pt modelId="{4D4483F4-41C3-49F2-B74E-536B5AC46441}" type="sibTrans" cxnId="{B7197964-6352-4DA6-B9C7-7AB2C39C2387}">
      <dgm:prSet/>
      <dgm:spPr/>
      <dgm:t>
        <a:bodyPr/>
        <a:lstStyle/>
        <a:p>
          <a:endParaRPr lang="en-US"/>
        </a:p>
      </dgm:t>
    </dgm:pt>
    <dgm:pt modelId="{8C4B58C4-AD72-4B4A-89ED-383906307BC5}">
      <dgm:prSet/>
      <dgm:spPr/>
      <dgm:t>
        <a:bodyPr/>
        <a:lstStyle/>
        <a:p>
          <a:r>
            <a:rPr lang="en-GB" dirty="0"/>
            <a:t>North, Central, South Cluster meeting – TBC </a:t>
          </a:r>
          <a:endParaRPr lang="en-US" dirty="0"/>
        </a:p>
      </dgm:t>
    </dgm:pt>
    <dgm:pt modelId="{AFD9D42F-AB4E-40DE-98FF-427E1D127BC5}" type="parTrans" cxnId="{966476EE-8E3C-473D-B14E-5E8B74BB533F}">
      <dgm:prSet/>
      <dgm:spPr/>
      <dgm:t>
        <a:bodyPr/>
        <a:lstStyle/>
        <a:p>
          <a:endParaRPr lang="en-US"/>
        </a:p>
      </dgm:t>
    </dgm:pt>
    <dgm:pt modelId="{0450CDD1-8265-48C3-882F-EEAD25491960}" type="sibTrans" cxnId="{966476EE-8E3C-473D-B14E-5E8B74BB533F}">
      <dgm:prSet/>
      <dgm:spPr/>
      <dgm:t>
        <a:bodyPr/>
        <a:lstStyle/>
        <a:p>
          <a:endParaRPr lang="en-US"/>
        </a:p>
      </dgm:t>
    </dgm:pt>
    <dgm:pt modelId="{60103B7F-BAC1-451C-AEA8-17DC687ED094}">
      <dgm:prSet/>
      <dgm:spPr/>
      <dgm:t>
        <a:bodyPr/>
        <a:lstStyle/>
        <a:p>
          <a:r>
            <a:rPr lang="en-GB" dirty="0"/>
            <a:t>Invitations will be sent out accordingly  </a:t>
          </a:r>
          <a:endParaRPr lang="en-US" dirty="0"/>
        </a:p>
      </dgm:t>
    </dgm:pt>
    <dgm:pt modelId="{97E00B4C-4C35-4761-9246-B80F63F14CAD}" type="parTrans" cxnId="{F5549FE2-4759-4B2B-9AB5-06D7DE6B7154}">
      <dgm:prSet/>
      <dgm:spPr/>
      <dgm:t>
        <a:bodyPr/>
        <a:lstStyle/>
        <a:p>
          <a:endParaRPr lang="en-US"/>
        </a:p>
      </dgm:t>
    </dgm:pt>
    <dgm:pt modelId="{AA8EDEB7-B705-430D-B423-D0DAF5C6FBE5}" type="sibTrans" cxnId="{F5549FE2-4759-4B2B-9AB5-06D7DE6B7154}">
      <dgm:prSet/>
      <dgm:spPr/>
      <dgm:t>
        <a:bodyPr/>
        <a:lstStyle/>
        <a:p>
          <a:endParaRPr lang="en-US"/>
        </a:p>
      </dgm:t>
    </dgm:pt>
    <dgm:pt modelId="{58C12ED0-26F6-44C6-A3EA-067AF4940336}">
      <dgm:prSet/>
      <dgm:spPr/>
      <dgm:t>
        <a:bodyPr/>
        <a:lstStyle/>
        <a:p>
          <a:r>
            <a:rPr lang="en-GB" dirty="0"/>
            <a:t>In the first instance we advise that you contact your linked EWO however, you can also contact the admin email box which is managed by Specialists: </a:t>
          </a:r>
          <a:r>
            <a:rPr lang="en-GB" dirty="0">
              <a:hlinkClick xmlns:r="http://schemas.openxmlformats.org/officeDocument/2006/relationships" r:id="rId1"/>
            </a:rPr>
            <a:t>admin.educationwelfare@nottinghamcity.gov.uk</a:t>
          </a:r>
          <a:r>
            <a:rPr lang="en-GB" dirty="0"/>
            <a:t> </a:t>
          </a:r>
          <a:endParaRPr lang="en-US" dirty="0"/>
        </a:p>
      </dgm:t>
    </dgm:pt>
    <dgm:pt modelId="{9BE9F318-8740-44FB-BDC7-C43CC5F29C80}" type="parTrans" cxnId="{434974F2-89D9-47E7-9CDB-C6A7F70FB0DD}">
      <dgm:prSet/>
      <dgm:spPr/>
      <dgm:t>
        <a:bodyPr/>
        <a:lstStyle/>
        <a:p>
          <a:endParaRPr lang="en-US"/>
        </a:p>
      </dgm:t>
    </dgm:pt>
    <dgm:pt modelId="{C00B72DB-97B0-4EE8-A824-A80EE2195A69}" type="sibTrans" cxnId="{434974F2-89D9-47E7-9CDB-C6A7F70FB0DD}">
      <dgm:prSet/>
      <dgm:spPr/>
      <dgm:t>
        <a:bodyPr/>
        <a:lstStyle/>
        <a:p>
          <a:endParaRPr lang="en-US"/>
        </a:p>
      </dgm:t>
    </dgm:pt>
    <dgm:pt modelId="{AD071B94-4561-4EF3-A6BB-034CCDD19A39}" type="pres">
      <dgm:prSet presAssocID="{29089553-DFD6-425F-8964-2E98FB2802D0}" presName="root" presStyleCnt="0">
        <dgm:presLayoutVars>
          <dgm:dir/>
          <dgm:resizeHandles val="exact"/>
        </dgm:presLayoutVars>
      </dgm:prSet>
      <dgm:spPr/>
    </dgm:pt>
    <dgm:pt modelId="{D34B8AE0-7831-4558-AD10-D7A7DD3B8AC6}" type="pres">
      <dgm:prSet presAssocID="{97FC2198-DB5A-45FE-8A5A-B34F2ED508E6}" presName="compNode" presStyleCnt="0"/>
      <dgm:spPr/>
    </dgm:pt>
    <dgm:pt modelId="{43B5CDF4-32CC-4B02-8A01-56D979CB9FB1}" type="pres">
      <dgm:prSet presAssocID="{97FC2198-DB5A-45FE-8A5A-B34F2ED508E6}" presName="bgRect" presStyleLbl="bgShp" presStyleIdx="0" presStyleCnt="4" custLinFactNeighborX="-1868" custLinFactNeighborY="1622"/>
      <dgm:spPr/>
    </dgm:pt>
    <dgm:pt modelId="{B76A8B8A-CC48-4E52-AE53-8F2A312FD408}" type="pres">
      <dgm:prSet presAssocID="{97FC2198-DB5A-45FE-8A5A-B34F2ED508E6}"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eeting"/>
        </a:ext>
      </dgm:extLst>
    </dgm:pt>
    <dgm:pt modelId="{2B7938F4-CF23-4F01-9BB6-4EB6100829BA}" type="pres">
      <dgm:prSet presAssocID="{97FC2198-DB5A-45FE-8A5A-B34F2ED508E6}" presName="spaceRect" presStyleCnt="0"/>
      <dgm:spPr/>
    </dgm:pt>
    <dgm:pt modelId="{F74AFAD0-8AD3-4522-A9A8-2D0E1CA17C17}" type="pres">
      <dgm:prSet presAssocID="{97FC2198-DB5A-45FE-8A5A-B34F2ED508E6}" presName="parTx" presStyleLbl="revTx" presStyleIdx="0" presStyleCnt="4">
        <dgm:presLayoutVars>
          <dgm:chMax val="0"/>
          <dgm:chPref val="0"/>
        </dgm:presLayoutVars>
      </dgm:prSet>
      <dgm:spPr/>
    </dgm:pt>
    <dgm:pt modelId="{1A7D394B-4A4B-4374-BB1D-7692DC627CFD}" type="pres">
      <dgm:prSet presAssocID="{4D4483F4-41C3-49F2-B74E-536B5AC46441}" presName="sibTrans" presStyleCnt="0"/>
      <dgm:spPr/>
    </dgm:pt>
    <dgm:pt modelId="{82DDBAD7-3F4D-4324-856B-69893FC49F62}" type="pres">
      <dgm:prSet presAssocID="{8C4B58C4-AD72-4B4A-89ED-383906307BC5}" presName="compNode" presStyleCnt="0"/>
      <dgm:spPr/>
    </dgm:pt>
    <dgm:pt modelId="{0CEB1147-3DCC-4710-87C4-52939FE9DC98}" type="pres">
      <dgm:prSet presAssocID="{8C4B58C4-AD72-4B4A-89ED-383906307BC5}" presName="bgRect" presStyleLbl="bgShp" presStyleIdx="1" presStyleCnt="4"/>
      <dgm:spPr/>
    </dgm:pt>
    <dgm:pt modelId="{694C43BB-A8A3-48C9-999C-564471A8DC09}" type="pres">
      <dgm:prSet presAssocID="{8C4B58C4-AD72-4B4A-89ED-383906307BC5}"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ap compass"/>
        </a:ext>
      </dgm:extLst>
    </dgm:pt>
    <dgm:pt modelId="{61F43447-82F3-4002-98D3-F9543FC067D6}" type="pres">
      <dgm:prSet presAssocID="{8C4B58C4-AD72-4B4A-89ED-383906307BC5}" presName="spaceRect" presStyleCnt="0"/>
      <dgm:spPr/>
    </dgm:pt>
    <dgm:pt modelId="{1E4A9BAB-4CC8-4772-8234-FD9504B7BEDB}" type="pres">
      <dgm:prSet presAssocID="{8C4B58C4-AD72-4B4A-89ED-383906307BC5}" presName="parTx" presStyleLbl="revTx" presStyleIdx="1" presStyleCnt="4">
        <dgm:presLayoutVars>
          <dgm:chMax val="0"/>
          <dgm:chPref val="0"/>
        </dgm:presLayoutVars>
      </dgm:prSet>
      <dgm:spPr/>
    </dgm:pt>
    <dgm:pt modelId="{D28830B5-7B11-4E54-8C49-848F3B86CF40}" type="pres">
      <dgm:prSet presAssocID="{0450CDD1-8265-48C3-882F-EEAD25491960}" presName="sibTrans" presStyleCnt="0"/>
      <dgm:spPr/>
    </dgm:pt>
    <dgm:pt modelId="{2FB11D0F-EF68-4B91-8997-FA5E484A2104}" type="pres">
      <dgm:prSet presAssocID="{60103B7F-BAC1-451C-AEA8-17DC687ED094}" presName="compNode" presStyleCnt="0"/>
      <dgm:spPr/>
    </dgm:pt>
    <dgm:pt modelId="{338632B2-4660-4045-9D3D-397D75F40FEE}" type="pres">
      <dgm:prSet presAssocID="{60103B7F-BAC1-451C-AEA8-17DC687ED094}" presName="bgRect" presStyleLbl="bgShp" presStyleIdx="2" presStyleCnt="4"/>
      <dgm:spPr/>
    </dgm:pt>
    <dgm:pt modelId="{2D3D17B6-6E2C-49AB-8CE1-ECAD3F3312E3}" type="pres">
      <dgm:prSet presAssocID="{60103B7F-BAC1-451C-AEA8-17DC687ED094}"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Open envelope"/>
        </a:ext>
      </dgm:extLst>
    </dgm:pt>
    <dgm:pt modelId="{5C45A7F3-4385-43DF-9DD2-0E1C95166904}" type="pres">
      <dgm:prSet presAssocID="{60103B7F-BAC1-451C-AEA8-17DC687ED094}" presName="spaceRect" presStyleCnt="0"/>
      <dgm:spPr/>
    </dgm:pt>
    <dgm:pt modelId="{28205B47-92A4-4AB0-9CF0-01D9B9CA0CF1}" type="pres">
      <dgm:prSet presAssocID="{60103B7F-BAC1-451C-AEA8-17DC687ED094}" presName="parTx" presStyleLbl="revTx" presStyleIdx="2" presStyleCnt="4">
        <dgm:presLayoutVars>
          <dgm:chMax val="0"/>
          <dgm:chPref val="0"/>
        </dgm:presLayoutVars>
      </dgm:prSet>
      <dgm:spPr/>
    </dgm:pt>
    <dgm:pt modelId="{ABEBE673-9521-4B7C-AC98-7D67C69F9A24}" type="pres">
      <dgm:prSet presAssocID="{AA8EDEB7-B705-430D-B423-D0DAF5C6FBE5}" presName="sibTrans" presStyleCnt="0"/>
      <dgm:spPr/>
    </dgm:pt>
    <dgm:pt modelId="{C5ED0DF4-19CB-4C56-B25F-0CB9E521510A}" type="pres">
      <dgm:prSet presAssocID="{58C12ED0-26F6-44C6-A3EA-067AF4940336}" presName="compNode" presStyleCnt="0"/>
      <dgm:spPr/>
    </dgm:pt>
    <dgm:pt modelId="{21A3FA3B-D2E3-469E-B806-38D62FCC9C0F}" type="pres">
      <dgm:prSet presAssocID="{58C12ED0-26F6-44C6-A3EA-067AF4940336}" presName="bgRect" presStyleLbl="bgShp" presStyleIdx="3" presStyleCnt="4"/>
      <dgm:spPr/>
    </dgm:pt>
    <dgm:pt modelId="{6AE8CABB-79A7-4778-871B-15C1B7482055}" type="pres">
      <dgm:prSet presAssocID="{58C12ED0-26F6-44C6-A3EA-067AF4940336}"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Envelope"/>
        </a:ext>
      </dgm:extLst>
    </dgm:pt>
    <dgm:pt modelId="{CE997879-D77D-47E4-A183-A55AD949E3F7}" type="pres">
      <dgm:prSet presAssocID="{58C12ED0-26F6-44C6-A3EA-067AF4940336}" presName="spaceRect" presStyleCnt="0"/>
      <dgm:spPr/>
    </dgm:pt>
    <dgm:pt modelId="{365FCEEA-EC09-48D5-828F-FC668E262CF5}" type="pres">
      <dgm:prSet presAssocID="{58C12ED0-26F6-44C6-A3EA-067AF4940336}" presName="parTx" presStyleLbl="revTx" presStyleIdx="3" presStyleCnt="4">
        <dgm:presLayoutVars>
          <dgm:chMax val="0"/>
          <dgm:chPref val="0"/>
        </dgm:presLayoutVars>
      </dgm:prSet>
      <dgm:spPr/>
    </dgm:pt>
  </dgm:ptLst>
  <dgm:cxnLst>
    <dgm:cxn modelId="{0C016F09-86AE-4B70-89E8-6A7C4CEB5C6F}" type="presOf" srcId="{58C12ED0-26F6-44C6-A3EA-067AF4940336}" destId="{365FCEEA-EC09-48D5-828F-FC668E262CF5}" srcOrd="0" destOrd="0" presId="urn:microsoft.com/office/officeart/2018/2/layout/IconVerticalSolidList"/>
    <dgm:cxn modelId="{61EBDD0F-92C3-4548-98C7-32E7C9B4530B}" type="presOf" srcId="{8C4B58C4-AD72-4B4A-89ED-383906307BC5}" destId="{1E4A9BAB-4CC8-4772-8234-FD9504B7BEDB}" srcOrd="0" destOrd="0" presId="urn:microsoft.com/office/officeart/2018/2/layout/IconVerticalSolidList"/>
    <dgm:cxn modelId="{B7197964-6352-4DA6-B9C7-7AB2C39C2387}" srcId="{29089553-DFD6-425F-8964-2E98FB2802D0}" destId="{97FC2198-DB5A-45FE-8A5A-B34F2ED508E6}" srcOrd="0" destOrd="0" parTransId="{75C9A910-7E27-4A05-93F8-563FD9108333}" sibTransId="{4D4483F4-41C3-49F2-B74E-536B5AC46441}"/>
    <dgm:cxn modelId="{5016A451-0400-418F-A1DB-AAD400D2A174}" type="presOf" srcId="{29089553-DFD6-425F-8964-2E98FB2802D0}" destId="{AD071B94-4561-4EF3-A6BB-034CCDD19A39}" srcOrd="0" destOrd="0" presId="urn:microsoft.com/office/officeart/2018/2/layout/IconVerticalSolidList"/>
    <dgm:cxn modelId="{822537C1-0ED0-4CC4-826C-2F02226CD991}" type="presOf" srcId="{97FC2198-DB5A-45FE-8A5A-B34F2ED508E6}" destId="{F74AFAD0-8AD3-4522-A9A8-2D0E1CA17C17}" srcOrd="0" destOrd="0" presId="urn:microsoft.com/office/officeart/2018/2/layout/IconVerticalSolidList"/>
    <dgm:cxn modelId="{F5549FE2-4759-4B2B-9AB5-06D7DE6B7154}" srcId="{29089553-DFD6-425F-8964-2E98FB2802D0}" destId="{60103B7F-BAC1-451C-AEA8-17DC687ED094}" srcOrd="2" destOrd="0" parTransId="{97E00B4C-4C35-4761-9246-B80F63F14CAD}" sibTransId="{AA8EDEB7-B705-430D-B423-D0DAF5C6FBE5}"/>
    <dgm:cxn modelId="{966476EE-8E3C-473D-B14E-5E8B74BB533F}" srcId="{29089553-DFD6-425F-8964-2E98FB2802D0}" destId="{8C4B58C4-AD72-4B4A-89ED-383906307BC5}" srcOrd="1" destOrd="0" parTransId="{AFD9D42F-AB4E-40DE-98FF-427E1D127BC5}" sibTransId="{0450CDD1-8265-48C3-882F-EEAD25491960}"/>
    <dgm:cxn modelId="{434974F2-89D9-47E7-9CDB-C6A7F70FB0DD}" srcId="{29089553-DFD6-425F-8964-2E98FB2802D0}" destId="{58C12ED0-26F6-44C6-A3EA-067AF4940336}" srcOrd="3" destOrd="0" parTransId="{9BE9F318-8740-44FB-BDC7-C43CC5F29C80}" sibTransId="{C00B72DB-97B0-4EE8-A824-A80EE2195A69}"/>
    <dgm:cxn modelId="{AE22D8F9-6837-4868-B4D3-6506123029DC}" type="presOf" srcId="{60103B7F-BAC1-451C-AEA8-17DC687ED094}" destId="{28205B47-92A4-4AB0-9CF0-01D9B9CA0CF1}" srcOrd="0" destOrd="0" presId="urn:microsoft.com/office/officeart/2018/2/layout/IconVerticalSolidList"/>
    <dgm:cxn modelId="{82CF2386-60C3-4EC2-B092-86F7FC5ABCC3}" type="presParOf" srcId="{AD071B94-4561-4EF3-A6BB-034CCDD19A39}" destId="{D34B8AE0-7831-4558-AD10-D7A7DD3B8AC6}" srcOrd="0" destOrd="0" presId="urn:microsoft.com/office/officeart/2018/2/layout/IconVerticalSolidList"/>
    <dgm:cxn modelId="{4C233E88-0136-4DC5-B03E-EDBDB7153C0A}" type="presParOf" srcId="{D34B8AE0-7831-4558-AD10-D7A7DD3B8AC6}" destId="{43B5CDF4-32CC-4B02-8A01-56D979CB9FB1}" srcOrd="0" destOrd="0" presId="urn:microsoft.com/office/officeart/2018/2/layout/IconVerticalSolidList"/>
    <dgm:cxn modelId="{AD950485-4521-4036-ADD1-089475EAEC45}" type="presParOf" srcId="{D34B8AE0-7831-4558-AD10-D7A7DD3B8AC6}" destId="{B76A8B8A-CC48-4E52-AE53-8F2A312FD408}" srcOrd="1" destOrd="0" presId="urn:microsoft.com/office/officeart/2018/2/layout/IconVerticalSolidList"/>
    <dgm:cxn modelId="{4A025770-93C5-4E8F-B0CE-17B178E804C0}" type="presParOf" srcId="{D34B8AE0-7831-4558-AD10-D7A7DD3B8AC6}" destId="{2B7938F4-CF23-4F01-9BB6-4EB6100829BA}" srcOrd="2" destOrd="0" presId="urn:microsoft.com/office/officeart/2018/2/layout/IconVerticalSolidList"/>
    <dgm:cxn modelId="{CCF6EA37-6067-4165-91AF-5222BF309D1D}" type="presParOf" srcId="{D34B8AE0-7831-4558-AD10-D7A7DD3B8AC6}" destId="{F74AFAD0-8AD3-4522-A9A8-2D0E1CA17C17}" srcOrd="3" destOrd="0" presId="urn:microsoft.com/office/officeart/2018/2/layout/IconVerticalSolidList"/>
    <dgm:cxn modelId="{9ED2E337-2F63-46C5-A14D-AEDF8EB34EE5}" type="presParOf" srcId="{AD071B94-4561-4EF3-A6BB-034CCDD19A39}" destId="{1A7D394B-4A4B-4374-BB1D-7692DC627CFD}" srcOrd="1" destOrd="0" presId="urn:microsoft.com/office/officeart/2018/2/layout/IconVerticalSolidList"/>
    <dgm:cxn modelId="{E5EC79C9-CEDC-48F4-ADB8-A25BA49A05EF}" type="presParOf" srcId="{AD071B94-4561-4EF3-A6BB-034CCDD19A39}" destId="{82DDBAD7-3F4D-4324-856B-69893FC49F62}" srcOrd="2" destOrd="0" presId="urn:microsoft.com/office/officeart/2018/2/layout/IconVerticalSolidList"/>
    <dgm:cxn modelId="{9CC92B26-B462-4998-96A8-2770C953500C}" type="presParOf" srcId="{82DDBAD7-3F4D-4324-856B-69893FC49F62}" destId="{0CEB1147-3DCC-4710-87C4-52939FE9DC98}" srcOrd="0" destOrd="0" presId="urn:microsoft.com/office/officeart/2018/2/layout/IconVerticalSolidList"/>
    <dgm:cxn modelId="{7128D51B-401E-46A5-BDD9-F98E1BE29259}" type="presParOf" srcId="{82DDBAD7-3F4D-4324-856B-69893FC49F62}" destId="{694C43BB-A8A3-48C9-999C-564471A8DC09}" srcOrd="1" destOrd="0" presId="urn:microsoft.com/office/officeart/2018/2/layout/IconVerticalSolidList"/>
    <dgm:cxn modelId="{B076EF94-2FB4-4C20-9A61-A5F06EB906D3}" type="presParOf" srcId="{82DDBAD7-3F4D-4324-856B-69893FC49F62}" destId="{61F43447-82F3-4002-98D3-F9543FC067D6}" srcOrd="2" destOrd="0" presId="urn:microsoft.com/office/officeart/2018/2/layout/IconVerticalSolidList"/>
    <dgm:cxn modelId="{B2CF3D5A-1B61-4F6C-B1B1-F1639A7A1EA4}" type="presParOf" srcId="{82DDBAD7-3F4D-4324-856B-69893FC49F62}" destId="{1E4A9BAB-4CC8-4772-8234-FD9504B7BEDB}" srcOrd="3" destOrd="0" presId="urn:microsoft.com/office/officeart/2018/2/layout/IconVerticalSolidList"/>
    <dgm:cxn modelId="{C7011743-85B5-411D-8E75-A12A8F30EA05}" type="presParOf" srcId="{AD071B94-4561-4EF3-A6BB-034CCDD19A39}" destId="{D28830B5-7B11-4E54-8C49-848F3B86CF40}" srcOrd="3" destOrd="0" presId="urn:microsoft.com/office/officeart/2018/2/layout/IconVerticalSolidList"/>
    <dgm:cxn modelId="{D0E5FDCD-51D6-4BA0-8A42-1DCECDBCE045}" type="presParOf" srcId="{AD071B94-4561-4EF3-A6BB-034CCDD19A39}" destId="{2FB11D0F-EF68-4B91-8997-FA5E484A2104}" srcOrd="4" destOrd="0" presId="urn:microsoft.com/office/officeart/2018/2/layout/IconVerticalSolidList"/>
    <dgm:cxn modelId="{3CC02F11-5201-4B45-BEB5-B99E082C26C8}" type="presParOf" srcId="{2FB11D0F-EF68-4B91-8997-FA5E484A2104}" destId="{338632B2-4660-4045-9D3D-397D75F40FEE}" srcOrd="0" destOrd="0" presId="urn:microsoft.com/office/officeart/2018/2/layout/IconVerticalSolidList"/>
    <dgm:cxn modelId="{0B7D2897-A3B0-4481-9896-939032BAB558}" type="presParOf" srcId="{2FB11D0F-EF68-4B91-8997-FA5E484A2104}" destId="{2D3D17B6-6E2C-49AB-8CE1-ECAD3F3312E3}" srcOrd="1" destOrd="0" presId="urn:microsoft.com/office/officeart/2018/2/layout/IconVerticalSolidList"/>
    <dgm:cxn modelId="{23A7DB9A-5E7E-464A-B271-48D76F1F87C3}" type="presParOf" srcId="{2FB11D0F-EF68-4B91-8997-FA5E484A2104}" destId="{5C45A7F3-4385-43DF-9DD2-0E1C95166904}" srcOrd="2" destOrd="0" presId="urn:microsoft.com/office/officeart/2018/2/layout/IconVerticalSolidList"/>
    <dgm:cxn modelId="{3D2A3D52-3001-49EF-8E22-38C91B34C181}" type="presParOf" srcId="{2FB11D0F-EF68-4B91-8997-FA5E484A2104}" destId="{28205B47-92A4-4AB0-9CF0-01D9B9CA0CF1}" srcOrd="3" destOrd="0" presId="urn:microsoft.com/office/officeart/2018/2/layout/IconVerticalSolidList"/>
    <dgm:cxn modelId="{B2137991-5D7D-49E0-B6B1-13D035847CE6}" type="presParOf" srcId="{AD071B94-4561-4EF3-A6BB-034CCDD19A39}" destId="{ABEBE673-9521-4B7C-AC98-7D67C69F9A24}" srcOrd="5" destOrd="0" presId="urn:microsoft.com/office/officeart/2018/2/layout/IconVerticalSolidList"/>
    <dgm:cxn modelId="{75C588D1-7BC0-408A-9933-F61D4BEE13F4}" type="presParOf" srcId="{AD071B94-4561-4EF3-A6BB-034CCDD19A39}" destId="{C5ED0DF4-19CB-4C56-B25F-0CB9E521510A}" srcOrd="6" destOrd="0" presId="urn:microsoft.com/office/officeart/2018/2/layout/IconVerticalSolidList"/>
    <dgm:cxn modelId="{0635E191-DCEB-4288-8B73-5C9ED17909C8}" type="presParOf" srcId="{C5ED0DF4-19CB-4C56-B25F-0CB9E521510A}" destId="{21A3FA3B-D2E3-469E-B806-38D62FCC9C0F}" srcOrd="0" destOrd="0" presId="urn:microsoft.com/office/officeart/2018/2/layout/IconVerticalSolidList"/>
    <dgm:cxn modelId="{65FECB51-75C3-4B44-9C2D-B68A8BE6C105}" type="presParOf" srcId="{C5ED0DF4-19CB-4C56-B25F-0CB9E521510A}" destId="{6AE8CABB-79A7-4778-871B-15C1B7482055}" srcOrd="1" destOrd="0" presId="urn:microsoft.com/office/officeart/2018/2/layout/IconVerticalSolidList"/>
    <dgm:cxn modelId="{26E805D9-D4D7-4208-8B0A-E2943D844E93}" type="presParOf" srcId="{C5ED0DF4-19CB-4C56-B25F-0CB9E521510A}" destId="{CE997879-D77D-47E4-A183-A55AD949E3F7}" srcOrd="2" destOrd="0" presId="urn:microsoft.com/office/officeart/2018/2/layout/IconVerticalSolidList"/>
    <dgm:cxn modelId="{CA5935D3-A548-41E7-80EA-EA9F6617CF48}" type="presParOf" srcId="{C5ED0DF4-19CB-4C56-B25F-0CB9E521510A}" destId="{365FCEEA-EC09-48D5-828F-FC668E262CF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06388F-822D-4E6B-8CBF-B5D37CEE89B3}">
      <dsp:nvSpPr>
        <dsp:cNvPr id="0" name=""/>
        <dsp:cNvSpPr/>
      </dsp:nvSpPr>
      <dsp:spPr>
        <a:xfrm>
          <a:off x="2473881" y="1307985"/>
          <a:ext cx="545222" cy="91440"/>
        </a:xfrm>
        <a:custGeom>
          <a:avLst/>
          <a:gdLst/>
          <a:ahLst/>
          <a:cxnLst/>
          <a:rect l="0" t="0" r="0" b="0"/>
          <a:pathLst>
            <a:path>
              <a:moveTo>
                <a:pt x="0" y="45720"/>
              </a:moveTo>
              <a:lnTo>
                <a:pt x="545222" y="45720"/>
              </a:lnTo>
            </a:path>
          </a:pathLst>
        </a:custGeom>
        <a:noFill/>
        <a:ln w="12700" cap="rnd" cmpd="sng" algn="ctr">
          <a:solidFill>
            <a:srgbClr val="54A021">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Trebuchet MS" panose="020B0603020202020204"/>
            <a:ea typeface="+mn-ea"/>
            <a:cs typeface="+mn-cs"/>
          </a:endParaRPr>
        </a:p>
      </dsp:txBody>
      <dsp:txXfrm>
        <a:off x="2732097" y="1350856"/>
        <a:ext cx="0" cy="0"/>
      </dsp:txXfrm>
    </dsp:sp>
    <dsp:sp modelId="{69A41156-5159-4560-AC44-C28FB976A0B8}">
      <dsp:nvSpPr>
        <dsp:cNvPr id="0" name=""/>
        <dsp:cNvSpPr/>
      </dsp:nvSpPr>
      <dsp:spPr>
        <a:xfrm>
          <a:off x="729" y="611220"/>
          <a:ext cx="2474952" cy="1484971"/>
        </a:xfrm>
        <a:prstGeom prst="rect">
          <a:avLst/>
        </a:prstGeom>
        <a:solidFill>
          <a:srgbClr val="54A021">
            <a:hueOff val="0"/>
            <a:satOff val="0"/>
            <a:lumOff val="0"/>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275" tIns="127299" rIns="121275" bIns="127299"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 lastClr="FFFFFF"/>
              </a:solidFill>
              <a:latin typeface="Trebuchet MS" panose="020B0603020202020204"/>
              <a:ea typeface="+mn-ea"/>
              <a:cs typeface="+mn-cs"/>
            </a:rPr>
            <a:t>Nottingham City Council Attendance Improvement   Strategy 2023/24	</a:t>
          </a:r>
        </a:p>
      </dsp:txBody>
      <dsp:txXfrm>
        <a:off x="729" y="611220"/>
        <a:ext cx="2474952" cy="1484971"/>
      </dsp:txXfrm>
    </dsp:sp>
    <dsp:sp modelId="{DAC526F8-A321-48A0-9BB6-BECCDFFD5AA9}">
      <dsp:nvSpPr>
        <dsp:cNvPr id="0" name=""/>
        <dsp:cNvSpPr/>
      </dsp:nvSpPr>
      <dsp:spPr>
        <a:xfrm>
          <a:off x="5524656" y="1307985"/>
          <a:ext cx="538639" cy="91440"/>
        </a:xfrm>
        <a:custGeom>
          <a:avLst/>
          <a:gdLst/>
          <a:ahLst/>
          <a:cxnLst/>
          <a:rect l="0" t="0" r="0" b="0"/>
          <a:pathLst>
            <a:path>
              <a:moveTo>
                <a:pt x="0" y="45720"/>
              </a:moveTo>
              <a:lnTo>
                <a:pt x="538639" y="45720"/>
              </a:lnTo>
            </a:path>
          </a:pathLst>
        </a:custGeom>
        <a:noFill/>
        <a:ln w="12700" cap="rnd" cmpd="sng" algn="ctr">
          <a:solidFill>
            <a:srgbClr val="E6B91E">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Trebuchet MS" panose="020B0603020202020204"/>
            <a:ea typeface="+mn-ea"/>
            <a:cs typeface="+mn-cs"/>
          </a:endParaRPr>
        </a:p>
      </dsp:txBody>
      <dsp:txXfrm>
        <a:off x="5779744" y="1350856"/>
        <a:ext cx="0" cy="0"/>
      </dsp:txXfrm>
    </dsp:sp>
    <dsp:sp modelId="{3F4774A7-45DE-4FBD-96CC-40B2C14AAE07}">
      <dsp:nvSpPr>
        <dsp:cNvPr id="0" name=""/>
        <dsp:cNvSpPr/>
      </dsp:nvSpPr>
      <dsp:spPr>
        <a:xfrm>
          <a:off x="3051504" y="611220"/>
          <a:ext cx="2474952" cy="1484971"/>
        </a:xfrm>
        <a:prstGeom prst="rect">
          <a:avLst/>
        </a:prstGeom>
        <a:solidFill>
          <a:srgbClr val="E6B91E">
            <a:hueOff val="0"/>
            <a:satOff val="0"/>
            <a:lumOff val="0"/>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275" tIns="127299" rIns="121275" bIns="127299"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 lastClr="FFFFFF"/>
              </a:solidFill>
              <a:latin typeface="Trebuchet MS" panose="020B0603020202020204"/>
              <a:ea typeface="+mn-ea"/>
              <a:cs typeface="+mn-cs"/>
            </a:rPr>
            <a:t>Produced in response to the DfE guidance ‘Working Together to Improve School Attendance’</a:t>
          </a:r>
        </a:p>
      </dsp:txBody>
      <dsp:txXfrm>
        <a:off x="3051504" y="611220"/>
        <a:ext cx="2474952" cy="1484971"/>
      </dsp:txXfrm>
    </dsp:sp>
    <dsp:sp modelId="{E4CEEB5B-2412-4DF3-BFDD-2BAFAAD6F62A}">
      <dsp:nvSpPr>
        <dsp:cNvPr id="0" name=""/>
        <dsp:cNvSpPr/>
      </dsp:nvSpPr>
      <dsp:spPr>
        <a:xfrm>
          <a:off x="1244788" y="2094391"/>
          <a:ext cx="6088382" cy="620943"/>
        </a:xfrm>
        <a:custGeom>
          <a:avLst/>
          <a:gdLst/>
          <a:ahLst/>
          <a:cxnLst/>
          <a:rect l="0" t="0" r="0" b="0"/>
          <a:pathLst>
            <a:path>
              <a:moveTo>
                <a:pt x="6088382" y="0"/>
              </a:moveTo>
              <a:lnTo>
                <a:pt x="6088382" y="327571"/>
              </a:lnTo>
              <a:lnTo>
                <a:pt x="0" y="327571"/>
              </a:lnTo>
              <a:lnTo>
                <a:pt x="0" y="620943"/>
              </a:lnTo>
            </a:path>
          </a:pathLst>
        </a:custGeom>
        <a:noFill/>
        <a:ln w="12700" cap="rnd" cmpd="sng" algn="ctr">
          <a:solidFill>
            <a:srgbClr val="E76618">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Trebuchet MS" panose="020B0603020202020204"/>
            <a:ea typeface="+mn-ea"/>
            <a:cs typeface="+mn-cs"/>
          </a:endParaRPr>
        </a:p>
      </dsp:txBody>
      <dsp:txXfrm>
        <a:off x="4135901" y="2402014"/>
        <a:ext cx="0" cy="0"/>
      </dsp:txXfrm>
    </dsp:sp>
    <dsp:sp modelId="{937639E7-78C4-4381-A72C-08514DAB1C68}">
      <dsp:nvSpPr>
        <dsp:cNvPr id="0" name=""/>
        <dsp:cNvSpPr/>
      </dsp:nvSpPr>
      <dsp:spPr>
        <a:xfrm>
          <a:off x="6095695" y="611220"/>
          <a:ext cx="2474952" cy="1484971"/>
        </a:xfrm>
        <a:prstGeom prst="rect">
          <a:avLst/>
        </a:prstGeom>
        <a:solidFill>
          <a:srgbClr val="E76618">
            <a:hueOff val="0"/>
            <a:satOff val="0"/>
            <a:lumOff val="0"/>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275" tIns="127299" rIns="121275" bIns="127299"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 lastClr="FFFFFF"/>
              </a:solidFill>
              <a:latin typeface="Trebuchet MS" panose="020B0603020202020204"/>
              <a:ea typeface="+mn-ea"/>
              <a:cs typeface="+mn-cs"/>
            </a:rPr>
            <a:t>Cover’s NCCs universal offer to work in partnership to improve attendance</a:t>
          </a:r>
        </a:p>
      </dsp:txBody>
      <dsp:txXfrm>
        <a:off x="6095695" y="611220"/>
        <a:ext cx="2474952" cy="1484971"/>
      </dsp:txXfrm>
    </dsp:sp>
    <dsp:sp modelId="{4DE012D2-4C72-4D25-A012-71BF3796AD79}">
      <dsp:nvSpPr>
        <dsp:cNvPr id="0" name=""/>
        <dsp:cNvSpPr/>
      </dsp:nvSpPr>
      <dsp:spPr>
        <a:xfrm>
          <a:off x="2480465" y="3441991"/>
          <a:ext cx="416252" cy="91440"/>
        </a:xfrm>
        <a:custGeom>
          <a:avLst/>
          <a:gdLst/>
          <a:ahLst/>
          <a:cxnLst/>
          <a:rect l="0" t="0" r="0" b="0"/>
          <a:pathLst>
            <a:path>
              <a:moveTo>
                <a:pt x="0" y="48229"/>
              </a:moveTo>
              <a:lnTo>
                <a:pt x="225226" y="48229"/>
              </a:lnTo>
              <a:lnTo>
                <a:pt x="225226" y="45720"/>
              </a:lnTo>
              <a:lnTo>
                <a:pt x="416252" y="45720"/>
              </a:lnTo>
            </a:path>
          </a:pathLst>
        </a:custGeom>
        <a:noFill/>
        <a:ln w="12700" cap="rnd" cmpd="sng" algn="ctr">
          <a:solidFill>
            <a:sysClr val="windowText" lastClr="000000"/>
          </a:solidFill>
          <a:prstDash val="solid"/>
          <a:miter lim="800000"/>
          <a:tailEnd type="arrow"/>
        </a:ln>
        <a:effectLst/>
      </dsp:spPr>
      <dsp:style>
        <a:lnRef idx="1">
          <a:schemeClr val="dk1"/>
        </a:lnRef>
        <a:fillRef idx="0">
          <a:schemeClr val="dk1"/>
        </a:fillRef>
        <a:effectRef idx="0">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Trebuchet MS" panose="020B0603020202020204"/>
            <a:ea typeface="+mn-ea"/>
            <a:cs typeface="+mn-cs"/>
          </a:endParaRPr>
        </a:p>
      </dsp:txBody>
      <dsp:txXfrm>
        <a:off x="2677419" y="3484862"/>
        <a:ext cx="0" cy="0"/>
      </dsp:txXfrm>
    </dsp:sp>
    <dsp:sp modelId="{74808768-1931-4F56-8E40-32CC3B8799A6}">
      <dsp:nvSpPr>
        <dsp:cNvPr id="0" name=""/>
        <dsp:cNvSpPr/>
      </dsp:nvSpPr>
      <dsp:spPr>
        <a:xfrm>
          <a:off x="7312" y="2747735"/>
          <a:ext cx="2474952" cy="1484971"/>
        </a:xfrm>
        <a:prstGeom prst="rect">
          <a:avLst/>
        </a:prstGeom>
        <a:solidFill>
          <a:srgbClr val="C42F1A">
            <a:hueOff val="0"/>
            <a:satOff val="0"/>
            <a:lumOff val="0"/>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275" tIns="127299" rIns="121275" bIns="127299"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 lastClr="FFFFFF"/>
              </a:solidFill>
              <a:latin typeface="Trebuchet MS" panose="020B0603020202020204"/>
              <a:ea typeface="+mn-ea"/>
              <a:cs typeface="+mn-cs"/>
            </a:rPr>
            <a:t>Based on learning from 2 pilot projects </a:t>
          </a:r>
        </a:p>
      </dsp:txBody>
      <dsp:txXfrm>
        <a:off x="7312" y="2747735"/>
        <a:ext cx="2474952" cy="1484971"/>
      </dsp:txXfrm>
    </dsp:sp>
    <dsp:sp modelId="{5CD60ED0-363A-4DB3-8931-EEC0790D47CB}">
      <dsp:nvSpPr>
        <dsp:cNvPr id="0" name=""/>
        <dsp:cNvSpPr/>
      </dsp:nvSpPr>
      <dsp:spPr>
        <a:xfrm>
          <a:off x="6082807" y="3441991"/>
          <a:ext cx="661025" cy="91440"/>
        </a:xfrm>
        <a:custGeom>
          <a:avLst/>
          <a:gdLst/>
          <a:ahLst/>
          <a:cxnLst/>
          <a:rect l="0" t="0" r="0" b="0"/>
          <a:pathLst>
            <a:path>
              <a:moveTo>
                <a:pt x="0" y="45720"/>
              </a:moveTo>
              <a:lnTo>
                <a:pt x="347612" y="45720"/>
              </a:lnTo>
              <a:lnTo>
                <a:pt x="347612" y="48229"/>
              </a:lnTo>
              <a:lnTo>
                <a:pt x="661025" y="48229"/>
              </a:lnTo>
            </a:path>
          </a:pathLst>
        </a:custGeom>
        <a:noFill/>
        <a:ln w="12700" cap="rnd" cmpd="sng" algn="ctr">
          <a:solidFill>
            <a:srgbClr val="918655">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ysClr val="windowText" lastClr="000000">
                <a:hueOff val="0"/>
                <a:satOff val="0"/>
                <a:lumOff val="0"/>
                <a:alphaOff val="0"/>
              </a:sysClr>
            </a:solidFill>
            <a:latin typeface="Trebuchet MS" panose="020B0603020202020204"/>
            <a:ea typeface="+mn-ea"/>
            <a:cs typeface="+mn-cs"/>
          </a:endParaRPr>
        </a:p>
      </dsp:txBody>
      <dsp:txXfrm>
        <a:off x="6396029" y="3484862"/>
        <a:ext cx="0" cy="0"/>
      </dsp:txXfrm>
    </dsp:sp>
    <dsp:sp modelId="{BDE1A09B-CC20-4CD7-B1A1-0163744579C3}">
      <dsp:nvSpPr>
        <dsp:cNvPr id="0" name=""/>
        <dsp:cNvSpPr/>
      </dsp:nvSpPr>
      <dsp:spPr>
        <a:xfrm>
          <a:off x="2929117" y="2662920"/>
          <a:ext cx="3155489" cy="1649580"/>
        </a:xfrm>
        <a:prstGeom prst="rect">
          <a:avLst/>
        </a:prstGeom>
        <a:solidFill>
          <a:srgbClr val="918655">
            <a:hueOff val="0"/>
            <a:satOff val="0"/>
            <a:lumOff val="0"/>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275" tIns="127299" rIns="121275" bIns="127299"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 lastClr="FFFFFF"/>
              </a:solidFill>
              <a:latin typeface="Trebuchet MS" panose="020B0603020202020204"/>
              <a:ea typeface="+mn-ea"/>
              <a:cs typeface="+mn-cs"/>
            </a:rPr>
            <a:t>NCC are responsible for 4 core functions:</a:t>
          </a:r>
        </a:p>
        <a:p>
          <a:pPr marL="0" lvl="0" indent="0" algn="ctr" defTabSz="533400">
            <a:lnSpc>
              <a:spcPct val="90000"/>
            </a:lnSpc>
            <a:spcBef>
              <a:spcPct val="0"/>
            </a:spcBef>
            <a:spcAft>
              <a:spcPct val="35000"/>
            </a:spcAft>
            <a:buNone/>
          </a:pPr>
          <a:r>
            <a:rPr lang="en-US" sz="1200" kern="1200" dirty="0">
              <a:solidFill>
                <a:sysClr val="window" lastClr="FFFFFF"/>
              </a:solidFill>
              <a:latin typeface="Trebuchet MS" panose="020B0603020202020204"/>
              <a:ea typeface="+mn-ea"/>
              <a:cs typeface="+mn-cs"/>
            </a:rPr>
            <a:t>1: Communication and advice </a:t>
          </a:r>
        </a:p>
        <a:p>
          <a:pPr marL="0" lvl="0" indent="0" algn="ctr" defTabSz="533400">
            <a:lnSpc>
              <a:spcPct val="90000"/>
            </a:lnSpc>
            <a:spcBef>
              <a:spcPct val="0"/>
            </a:spcBef>
            <a:spcAft>
              <a:spcPct val="35000"/>
            </a:spcAft>
            <a:buNone/>
          </a:pPr>
          <a:r>
            <a:rPr lang="en-US" sz="1200" kern="1200" dirty="0">
              <a:solidFill>
                <a:sysClr val="window" lastClr="FFFFFF"/>
              </a:solidFill>
              <a:latin typeface="Trebuchet MS" panose="020B0603020202020204"/>
              <a:ea typeface="+mn-ea"/>
              <a:cs typeface="+mn-cs"/>
            </a:rPr>
            <a:t>2: Targeting Support Meetings</a:t>
          </a:r>
        </a:p>
        <a:p>
          <a:pPr marL="0" lvl="0" indent="0" algn="ctr" defTabSz="533400">
            <a:lnSpc>
              <a:spcPct val="90000"/>
            </a:lnSpc>
            <a:spcBef>
              <a:spcPct val="0"/>
            </a:spcBef>
            <a:spcAft>
              <a:spcPct val="35000"/>
            </a:spcAft>
            <a:buNone/>
          </a:pPr>
          <a:r>
            <a:rPr lang="en-US" sz="1200" kern="1200" dirty="0">
              <a:solidFill>
                <a:sysClr val="window" lastClr="FFFFFF"/>
              </a:solidFill>
              <a:latin typeface="Trebuchet MS" panose="020B0603020202020204"/>
              <a:ea typeface="+mn-ea"/>
              <a:cs typeface="+mn-cs"/>
            </a:rPr>
            <a:t>3: Multi disciplinary support for families </a:t>
          </a:r>
        </a:p>
        <a:p>
          <a:pPr marL="0" lvl="0" indent="0" algn="ctr" defTabSz="533400">
            <a:lnSpc>
              <a:spcPct val="90000"/>
            </a:lnSpc>
            <a:spcBef>
              <a:spcPct val="0"/>
            </a:spcBef>
            <a:spcAft>
              <a:spcPct val="35000"/>
            </a:spcAft>
            <a:buNone/>
          </a:pPr>
          <a:r>
            <a:rPr lang="en-US" sz="1200" kern="1200" dirty="0">
              <a:solidFill>
                <a:sysClr val="window" lastClr="FFFFFF"/>
              </a:solidFill>
              <a:latin typeface="Trebuchet MS" panose="020B0603020202020204"/>
              <a:ea typeface="+mn-ea"/>
              <a:cs typeface="+mn-cs"/>
            </a:rPr>
            <a:t>4: Legal intervention  </a:t>
          </a:r>
        </a:p>
      </dsp:txBody>
      <dsp:txXfrm>
        <a:off x="2929117" y="2662920"/>
        <a:ext cx="3155489" cy="1649580"/>
      </dsp:txXfrm>
    </dsp:sp>
    <dsp:sp modelId="{63D5D0F9-9A75-4294-86E9-2569FDDB0307}">
      <dsp:nvSpPr>
        <dsp:cNvPr id="0" name=""/>
        <dsp:cNvSpPr/>
      </dsp:nvSpPr>
      <dsp:spPr>
        <a:xfrm>
          <a:off x="6776232" y="2747735"/>
          <a:ext cx="2474952" cy="1484971"/>
        </a:xfrm>
        <a:prstGeom prst="rect">
          <a:avLst/>
        </a:prstGeom>
        <a:solidFill>
          <a:srgbClr val="54A021">
            <a:hueOff val="0"/>
            <a:satOff val="0"/>
            <a:lumOff val="0"/>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275" tIns="127299" rIns="121275" bIns="127299"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 lastClr="FFFFFF"/>
              </a:solidFill>
              <a:latin typeface="Trebuchet MS" panose="020B0603020202020204"/>
              <a:ea typeface="+mn-ea"/>
              <a:cs typeface="+mn-cs"/>
            </a:rPr>
            <a:t>NO additional resource for the service </a:t>
          </a:r>
        </a:p>
      </dsp:txBody>
      <dsp:txXfrm>
        <a:off x="6776232" y="2747735"/>
        <a:ext cx="2474952" cy="14849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1AECD-84C0-4CF6-95CA-1AFC2C43B449}">
      <dsp:nvSpPr>
        <dsp:cNvPr id="0" name=""/>
        <dsp:cNvSpPr/>
      </dsp:nvSpPr>
      <dsp:spPr>
        <a:xfrm>
          <a:off x="414339" y="1491"/>
          <a:ext cx="2292090" cy="1375254"/>
        </a:xfrm>
        <a:prstGeom prst="rect">
          <a:avLst/>
        </a:prstGeom>
        <a:solidFill>
          <a:srgbClr val="90C226">
            <a:hueOff val="0"/>
            <a:satOff val="0"/>
            <a:lumOff val="0"/>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solidFill>
                <a:sysClr val="window" lastClr="FFFFFF"/>
              </a:solidFill>
              <a:latin typeface="Trebuchet MS" panose="020B0603020202020204"/>
              <a:ea typeface="+mn-ea"/>
              <a:cs typeface="+mn-cs"/>
            </a:rPr>
            <a:t>North, South and Central clusters </a:t>
          </a:r>
        </a:p>
      </dsp:txBody>
      <dsp:txXfrm>
        <a:off x="414339" y="1491"/>
        <a:ext cx="2292090" cy="1375254"/>
      </dsp:txXfrm>
    </dsp:sp>
    <dsp:sp modelId="{F6321EA3-8F3A-4BBB-B60C-3873AAEE2A9D}">
      <dsp:nvSpPr>
        <dsp:cNvPr id="0" name=""/>
        <dsp:cNvSpPr/>
      </dsp:nvSpPr>
      <dsp:spPr>
        <a:xfrm>
          <a:off x="2935639" y="1491"/>
          <a:ext cx="2292090" cy="1375254"/>
        </a:xfrm>
        <a:prstGeom prst="rect">
          <a:avLst/>
        </a:prstGeom>
        <a:solidFill>
          <a:srgbClr val="90C226">
            <a:hueOff val="0"/>
            <a:satOff val="0"/>
            <a:lumOff val="0"/>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solidFill>
                <a:sysClr val="window" lastClr="FFFFFF"/>
              </a:solidFill>
              <a:latin typeface="Trebuchet MS" panose="020B0603020202020204"/>
              <a:ea typeface="+mn-ea"/>
              <a:cs typeface="+mn-cs"/>
            </a:rPr>
            <a:t>Linked EWO for each school </a:t>
          </a:r>
        </a:p>
      </dsp:txBody>
      <dsp:txXfrm>
        <a:off x="2935639" y="1491"/>
        <a:ext cx="2292090" cy="1375254"/>
      </dsp:txXfrm>
    </dsp:sp>
    <dsp:sp modelId="{C6DB9698-837E-4B74-B02A-374ABC05106E}">
      <dsp:nvSpPr>
        <dsp:cNvPr id="0" name=""/>
        <dsp:cNvSpPr/>
      </dsp:nvSpPr>
      <dsp:spPr>
        <a:xfrm>
          <a:off x="414339" y="1605954"/>
          <a:ext cx="2292090" cy="1375254"/>
        </a:xfrm>
        <a:prstGeom prst="rect">
          <a:avLst/>
        </a:prstGeom>
        <a:solidFill>
          <a:srgbClr val="0070C0"/>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solidFill>
                <a:sysClr val="window" lastClr="FFFFFF"/>
              </a:solidFill>
              <a:latin typeface="Trebuchet MS" panose="020B0603020202020204"/>
              <a:ea typeface="+mn-ea"/>
              <a:cs typeface="+mn-cs"/>
            </a:rPr>
            <a:t>Dedicated day per week for school to contact their EWO </a:t>
          </a:r>
        </a:p>
      </dsp:txBody>
      <dsp:txXfrm>
        <a:off x="414339" y="1605954"/>
        <a:ext cx="2292090" cy="1375254"/>
      </dsp:txXfrm>
    </dsp:sp>
    <dsp:sp modelId="{B40A753D-B64B-4DEC-ACEA-4588071664A5}">
      <dsp:nvSpPr>
        <dsp:cNvPr id="0" name=""/>
        <dsp:cNvSpPr/>
      </dsp:nvSpPr>
      <dsp:spPr>
        <a:xfrm>
          <a:off x="2935639" y="1605954"/>
          <a:ext cx="2292090" cy="1375254"/>
        </a:xfrm>
        <a:prstGeom prst="rect">
          <a:avLst/>
        </a:prstGeom>
        <a:solidFill>
          <a:srgbClr val="0070C0"/>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solidFill>
                <a:sysClr val="window" lastClr="FFFFFF"/>
              </a:solidFill>
              <a:latin typeface="Trebuchet MS" panose="020B0603020202020204"/>
              <a:ea typeface="+mn-ea"/>
              <a:cs typeface="+mn-cs"/>
            </a:rPr>
            <a:t>Potential cases for consideration can be discussed at this time – book a slot! </a:t>
          </a:r>
        </a:p>
      </dsp:txBody>
      <dsp:txXfrm>
        <a:off x="2935639" y="1605954"/>
        <a:ext cx="2292090" cy="1375254"/>
      </dsp:txXfrm>
    </dsp:sp>
    <dsp:sp modelId="{ABB31569-B7B1-4013-B1A8-C80FFC19B6C4}">
      <dsp:nvSpPr>
        <dsp:cNvPr id="0" name=""/>
        <dsp:cNvSpPr/>
      </dsp:nvSpPr>
      <dsp:spPr>
        <a:xfrm>
          <a:off x="414339" y="3210418"/>
          <a:ext cx="2292090" cy="1375254"/>
        </a:xfrm>
        <a:prstGeom prst="rect">
          <a:avLst/>
        </a:prstGeom>
        <a:solidFill>
          <a:srgbClr val="E6B91E"/>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solidFill>
                <a:sysClr val="window" lastClr="FFFFFF"/>
              </a:solidFill>
              <a:latin typeface="Trebuchet MS" panose="020B0603020202020204"/>
              <a:ea typeface="+mn-ea"/>
              <a:cs typeface="+mn-cs"/>
            </a:rPr>
            <a:t>3 Targeting Support Meetings a year </a:t>
          </a:r>
        </a:p>
      </dsp:txBody>
      <dsp:txXfrm>
        <a:off x="414339" y="3210418"/>
        <a:ext cx="2292090" cy="1375254"/>
      </dsp:txXfrm>
    </dsp:sp>
    <dsp:sp modelId="{725D7D36-2A0C-45C3-A4B6-0F5E1D09E08A}">
      <dsp:nvSpPr>
        <dsp:cNvPr id="0" name=""/>
        <dsp:cNvSpPr/>
      </dsp:nvSpPr>
      <dsp:spPr>
        <a:xfrm>
          <a:off x="2935639" y="3210418"/>
          <a:ext cx="2292090" cy="1375254"/>
        </a:xfrm>
        <a:prstGeom prst="rect">
          <a:avLst/>
        </a:prstGeom>
        <a:solidFill>
          <a:srgbClr val="E6B91E"/>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solidFill>
                <a:sysClr val="window" lastClr="FFFFFF"/>
              </a:solidFill>
              <a:latin typeface="Trebuchet MS" panose="020B0603020202020204"/>
              <a:ea typeface="+mn-ea"/>
              <a:cs typeface="+mn-cs"/>
            </a:rPr>
            <a:t>Purpose is to identify, discuss and agree targeted actions for vulnerable groups, PA and SA pupils and those at risk </a:t>
          </a:r>
        </a:p>
      </dsp:txBody>
      <dsp:txXfrm>
        <a:off x="2935639" y="3210418"/>
        <a:ext cx="2292090" cy="13752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1AECD-84C0-4CF6-95CA-1AFC2C43B449}">
      <dsp:nvSpPr>
        <dsp:cNvPr id="0" name=""/>
        <dsp:cNvSpPr/>
      </dsp:nvSpPr>
      <dsp:spPr>
        <a:xfrm>
          <a:off x="414339" y="1491"/>
          <a:ext cx="2292090" cy="1375254"/>
        </a:xfrm>
        <a:prstGeom prst="rect">
          <a:avLst/>
        </a:prstGeom>
        <a:solidFill>
          <a:srgbClr val="90C226">
            <a:hueOff val="0"/>
            <a:satOff val="0"/>
            <a:lumOff val="0"/>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solidFill>
                <a:sysClr val="window" lastClr="FFFFFF"/>
              </a:solidFill>
              <a:latin typeface="Trebuchet MS" panose="020B0603020202020204"/>
              <a:ea typeface="+mn-ea"/>
              <a:cs typeface="+mn-cs"/>
            </a:rPr>
            <a:t>3,247 Penalty Notices issued</a:t>
          </a:r>
        </a:p>
      </dsp:txBody>
      <dsp:txXfrm>
        <a:off x="414339" y="1491"/>
        <a:ext cx="2292090" cy="1375254"/>
      </dsp:txXfrm>
    </dsp:sp>
    <dsp:sp modelId="{F6321EA3-8F3A-4BBB-B60C-3873AAEE2A9D}">
      <dsp:nvSpPr>
        <dsp:cNvPr id="0" name=""/>
        <dsp:cNvSpPr/>
      </dsp:nvSpPr>
      <dsp:spPr>
        <a:xfrm>
          <a:off x="2935639" y="1491"/>
          <a:ext cx="2292090" cy="1375254"/>
        </a:xfrm>
        <a:prstGeom prst="rect">
          <a:avLst/>
        </a:prstGeom>
        <a:solidFill>
          <a:schemeClr val="accent2">
            <a:lumMod val="75000"/>
          </a:scheme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solidFill>
                <a:sysClr val="window" lastClr="FFFFFF"/>
              </a:solidFill>
              <a:latin typeface="Trebuchet MS" panose="020B0603020202020204"/>
              <a:ea typeface="+mn-ea"/>
              <a:cs typeface="+mn-cs"/>
            </a:rPr>
            <a:t>79%</a:t>
          </a:r>
          <a:r>
            <a:rPr lang="en-GB" sz="2700" kern="1200" baseline="0" dirty="0">
              <a:solidFill>
                <a:sysClr val="window" lastClr="FFFFFF"/>
              </a:solidFill>
              <a:latin typeface="Trebuchet MS" panose="020B0603020202020204"/>
              <a:ea typeface="+mn-ea"/>
              <a:cs typeface="+mn-cs"/>
            </a:rPr>
            <a:t> PN payment rate</a:t>
          </a:r>
          <a:endParaRPr lang="en-GB" sz="2700" kern="1200" dirty="0">
            <a:solidFill>
              <a:sysClr val="window" lastClr="FFFFFF"/>
            </a:solidFill>
            <a:latin typeface="Trebuchet MS" panose="020B0603020202020204"/>
            <a:ea typeface="+mn-ea"/>
            <a:cs typeface="+mn-cs"/>
          </a:endParaRPr>
        </a:p>
      </dsp:txBody>
      <dsp:txXfrm>
        <a:off x="2935639" y="1491"/>
        <a:ext cx="2292090" cy="1375254"/>
      </dsp:txXfrm>
    </dsp:sp>
    <dsp:sp modelId="{C6DB9698-837E-4B74-B02A-374ABC05106E}">
      <dsp:nvSpPr>
        <dsp:cNvPr id="0" name=""/>
        <dsp:cNvSpPr/>
      </dsp:nvSpPr>
      <dsp:spPr>
        <a:xfrm>
          <a:off x="376244" y="1605954"/>
          <a:ext cx="2292090" cy="1375254"/>
        </a:xfrm>
        <a:prstGeom prst="rect">
          <a:avLst/>
        </a:prstGeom>
        <a:solidFill>
          <a:srgbClr val="5D258F"/>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108 received results 444(1) prosecutions</a:t>
          </a:r>
          <a:endParaRPr lang="en-GB" sz="2700" kern="1200" dirty="0">
            <a:solidFill>
              <a:sysClr val="window" lastClr="FFFFFF"/>
            </a:solidFill>
            <a:latin typeface="Trebuchet MS" panose="020B0603020202020204"/>
            <a:ea typeface="+mn-ea"/>
            <a:cs typeface="+mn-cs"/>
          </a:endParaRPr>
        </a:p>
      </dsp:txBody>
      <dsp:txXfrm>
        <a:off x="376244" y="1605954"/>
        <a:ext cx="2292090" cy="1375254"/>
      </dsp:txXfrm>
    </dsp:sp>
    <dsp:sp modelId="{B40A753D-B64B-4DEC-ACEA-4588071664A5}">
      <dsp:nvSpPr>
        <dsp:cNvPr id="0" name=""/>
        <dsp:cNvSpPr/>
      </dsp:nvSpPr>
      <dsp:spPr>
        <a:xfrm>
          <a:off x="2935639" y="1605954"/>
          <a:ext cx="2292090" cy="1375254"/>
        </a:xfrm>
        <a:prstGeom prst="rect">
          <a:avLst/>
        </a:prstGeom>
        <a:solidFill>
          <a:srgbClr val="0070C0"/>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35 444(1A) prosecutions</a:t>
          </a:r>
          <a:endParaRPr lang="en-GB" sz="2700" kern="1200" dirty="0">
            <a:solidFill>
              <a:sysClr val="window" lastClr="FFFFFF"/>
            </a:solidFill>
            <a:latin typeface="Trebuchet MS" panose="020B0603020202020204"/>
            <a:ea typeface="+mn-ea"/>
            <a:cs typeface="+mn-cs"/>
          </a:endParaRPr>
        </a:p>
      </dsp:txBody>
      <dsp:txXfrm>
        <a:off x="2935639" y="1605954"/>
        <a:ext cx="2292090" cy="1375254"/>
      </dsp:txXfrm>
    </dsp:sp>
    <dsp:sp modelId="{4FEAB444-C182-492B-BFF8-F63816D6028B}">
      <dsp:nvSpPr>
        <dsp:cNvPr id="0" name=""/>
        <dsp:cNvSpPr/>
      </dsp:nvSpPr>
      <dsp:spPr>
        <a:xfrm>
          <a:off x="1674989" y="3210418"/>
          <a:ext cx="2292090" cy="1375254"/>
        </a:xfrm>
        <a:prstGeom prst="rect">
          <a:avLst/>
        </a:prstGeom>
        <a:solidFill>
          <a:srgbClr val="F9B2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t>18 warrants</a:t>
          </a:r>
          <a:endParaRPr lang="en-GB" sz="2700" kern="1200" dirty="0"/>
        </a:p>
      </dsp:txBody>
      <dsp:txXfrm>
        <a:off x="1674989" y="3210418"/>
        <a:ext cx="2292090" cy="13752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D03C2-7451-44CD-9819-D6644911C0E1}">
      <dsp:nvSpPr>
        <dsp:cNvPr id="0" name=""/>
        <dsp:cNvSpPr/>
      </dsp:nvSpPr>
      <dsp:spPr>
        <a:xfrm>
          <a:off x="0" y="0"/>
          <a:ext cx="590581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A2669B-A09F-4ABE-8E6A-4E7E7CAD187F}">
      <dsp:nvSpPr>
        <dsp:cNvPr id="0" name=""/>
        <dsp:cNvSpPr/>
      </dsp:nvSpPr>
      <dsp:spPr>
        <a:xfrm>
          <a:off x="0" y="0"/>
          <a:ext cx="5905818" cy="654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dirty="0"/>
            <a:t>School receives written notification from parent that a pupil is receiving education otherwise than at school </a:t>
          </a:r>
        </a:p>
      </dsp:txBody>
      <dsp:txXfrm>
        <a:off x="0" y="0"/>
        <a:ext cx="5905818" cy="654685"/>
      </dsp:txXfrm>
    </dsp:sp>
    <dsp:sp modelId="{733BB50A-3FF8-4D17-AF84-0BE70CCB4816}">
      <dsp:nvSpPr>
        <dsp:cNvPr id="0" name=""/>
        <dsp:cNvSpPr/>
      </dsp:nvSpPr>
      <dsp:spPr>
        <a:xfrm>
          <a:off x="0" y="654684"/>
          <a:ext cx="590581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DF1E38-9E7D-4C51-BCDD-EB92B14A1394}">
      <dsp:nvSpPr>
        <dsp:cNvPr id="0" name=""/>
        <dsp:cNvSpPr/>
      </dsp:nvSpPr>
      <dsp:spPr>
        <a:xfrm>
          <a:off x="0" y="654685"/>
          <a:ext cx="5905818" cy="654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dirty="0"/>
            <a:t>DfE guidance states schools must remove the child from roll from this point </a:t>
          </a:r>
        </a:p>
      </dsp:txBody>
      <dsp:txXfrm>
        <a:off x="0" y="654685"/>
        <a:ext cx="5905818" cy="654685"/>
      </dsp:txXfrm>
    </dsp:sp>
    <dsp:sp modelId="{94C50D68-2868-4BFD-AA05-95F95F530DCD}">
      <dsp:nvSpPr>
        <dsp:cNvPr id="0" name=""/>
        <dsp:cNvSpPr/>
      </dsp:nvSpPr>
      <dsp:spPr>
        <a:xfrm>
          <a:off x="0" y="1309369"/>
          <a:ext cx="590581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4D27FE-082C-44AE-AA41-0A66AC7D2CB1}">
      <dsp:nvSpPr>
        <dsp:cNvPr id="0" name=""/>
        <dsp:cNvSpPr/>
      </dsp:nvSpPr>
      <dsp:spPr>
        <a:xfrm>
          <a:off x="0" y="1309370"/>
          <a:ext cx="5905818" cy="654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dirty="0"/>
            <a:t>Removal from roll is at the discretion of the Head Teacher </a:t>
          </a:r>
        </a:p>
      </dsp:txBody>
      <dsp:txXfrm>
        <a:off x="0" y="1309370"/>
        <a:ext cx="5905818" cy="654685"/>
      </dsp:txXfrm>
    </dsp:sp>
    <dsp:sp modelId="{087E4DCF-CFE4-4066-ACD2-DE7FB0FA1126}">
      <dsp:nvSpPr>
        <dsp:cNvPr id="0" name=""/>
        <dsp:cNvSpPr/>
      </dsp:nvSpPr>
      <dsp:spPr>
        <a:xfrm>
          <a:off x="0" y="1964054"/>
          <a:ext cx="590581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68009A-EE8F-454E-A8D2-602FDE590AC8}">
      <dsp:nvSpPr>
        <dsp:cNvPr id="0" name=""/>
        <dsp:cNvSpPr/>
      </dsp:nvSpPr>
      <dsp:spPr>
        <a:xfrm>
          <a:off x="0" y="1964055"/>
          <a:ext cx="5905818" cy="654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dirty="0"/>
            <a:t>DfE directive means the ‘three way’ meeting is no longer offered </a:t>
          </a:r>
        </a:p>
      </dsp:txBody>
      <dsp:txXfrm>
        <a:off x="0" y="1964055"/>
        <a:ext cx="5905818" cy="654685"/>
      </dsp:txXfrm>
    </dsp:sp>
    <dsp:sp modelId="{B1D4F75F-437E-4A97-B49E-9032FF7D4394}">
      <dsp:nvSpPr>
        <dsp:cNvPr id="0" name=""/>
        <dsp:cNvSpPr/>
      </dsp:nvSpPr>
      <dsp:spPr>
        <a:xfrm>
          <a:off x="0" y="2618739"/>
          <a:ext cx="590581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F6E5B3-43C7-46A5-8DF9-23B5934043BB}">
      <dsp:nvSpPr>
        <dsp:cNvPr id="0" name=""/>
        <dsp:cNvSpPr/>
      </dsp:nvSpPr>
      <dsp:spPr>
        <a:xfrm>
          <a:off x="0" y="2618740"/>
          <a:ext cx="5905818" cy="654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dirty="0"/>
            <a:t>School must refer via online referral link </a:t>
          </a:r>
        </a:p>
      </dsp:txBody>
      <dsp:txXfrm>
        <a:off x="0" y="2618740"/>
        <a:ext cx="5905818" cy="654685"/>
      </dsp:txXfrm>
    </dsp:sp>
    <dsp:sp modelId="{5581A22C-BA70-4C28-9E13-0EB6750B2074}">
      <dsp:nvSpPr>
        <dsp:cNvPr id="0" name=""/>
        <dsp:cNvSpPr/>
      </dsp:nvSpPr>
      <dsp:spPr>
        <a:xfrm>
          <a:off x="0" y="3273425"/>
          <a:ext cx="590581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371909-0C0D-40B3-B323-F527488A1F05}">
      <dsp:nvSpPr>
        <dsp:cNvPr id="0" name=""/>
        <dsp:cNvSpPr/>
      </dsp:nvSpPr>
      <dsp:spPr>
        <a:xfrm>
          <a:off x="0" y="3273424"/>
          <a:ext cx="5905818" cy="654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dirty="0"/>
            <a:t>Following acceptance of referral, EWO will make contact with the school and begin their case work – which includes safeguarding checks </a:t>
          </a:r>
        </a:p>
      </dsp:txBody>
      <dsp:txXfrm>
        <a:off x="0" y="3273424"/>
        <a:ext cx="5905818" cy="654685"/>
      </dsp:txXfrm>
    </dsp:sp>
    <dsp:sp modelId="{7775B059-98E7-4941-89E2-4210F2289CEB}">
      <dsp:nvSpPr>
        <dsp:cNvPr id="0" name=""/>
        <dsp:cNvSpPr/>
      </dsp:nvSpPr>
      <dsp:spPr>
        <a:xfrm>
          <a:off x="0" y="3928109"/>
          <a:ext cx="590581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A5D8E5-D37A-4F02-A222-519C28ECB55F}">
      <dsp:nvSpPr>
        <dsp:cNvPr id="0" name=""/>
        <dsp:cNvSpPr/>
      </dsp:nvSpPr>
      <dsp:spPr>
        <a:xfrm>
          <a:off x="0" y="3928109"/>
          <a:ext cx="5905818" cy="654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dirty="0"/>
            <a:t>The child is now the responsibility of the Local Authority and, if there are no concerns, the child will be subject to an annual educational review </a:t>
          </a:r>
        </a:p>
      </dsp:txBody>
      <dsp:txXfrm>
        <a:off x="0" y="3928109"/>
        <a:ext cx="5905818" cy="654685"/>
      </dsp:txXfrm>
    </dsp:sp>
    <dsp:sp modelId="{06CE8768-6436-4CD7-9FB2-9CF372B8C3FC}">
      <dsp:nvSpPr>
        <dsp:cNvPr id="0" name=""/>
        <dsp:cNvSpPr/>
      </dsp:nvSpPr>
      <dsp:spPr>
        <a:xfrm>
          <a:off x="0" y="4582795"/>
          <a:ext cx="590581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9B95E3-0B2E-4D7A-A74A-2CCFA28CFFA0}">
      <dsp:nvSpPr>
        <dsp:cNvPr id="0" name=""/>
        <dsp:cNvSpPr/>
      </dsp:nvSpPr>
      <dsp:spPr>
        <a:xfrm>
          <a:off x="0" y="4582794"/>
          <a:ext cx="5905818" cy="654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dirty="0"/>
            <a:t>More vulnerable learners are checked more regularly and the EHE Manager and EHE Specialist meet weekly to discuss safeguarding concerns </a:t>
          </a:r>
        </a:p>
      </dsp:txBody>
      <dsp:txXfrm>
        <a:off x="0" y="4582794"/>
        <a:ext cx="5905818" cy="6546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04ED1D-A702-42A3-A7F0-DBB3404FF7C3}">
      <dsp:nvSpPr>
        <dsp:cNvPr id="0" name=""/>
        <dsp:cNvSpPr/>
      </dsp:nvSpPr>
      <dsp:spPr>
        <a:xfrm>
          <a:off x="0" y="0"/>
          <a:ext cx="6449359" cy="612878"/>
        </a:xfrm>
        <a:prstGeom prst="roundRect">
          <a:avLst/>
        </a:prstGeom>
        <a:gradFill rotWithShape="0">
          <a:gsLst>
            <a:gs pos="0">
              <a:srgbClr val="54A021">
                <a:hueOff val="0"/>
                <a:satOff val="0"/>
                <a:lumOff val="0"/>
                <a:alphaOff val="0"/>
                <a:tint val="96000"/>
                <a:lumMod val="100000"/>
              </a:srgbClr>
            </a:gs>
            <a:gs pos="78000">
              <a:srgbClr val="54A021">
                <a:hueOff val="0"/>
                <a:satOff val="0"/>
                <a:lumOff val="0"/>
                <a:alphaOff val="0"/>
                <a:shade val="94000"/>
                <a:lumMod val="94000"/>
              </a:srgb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solidFill>
                <a:sysClr val="window" lastClr="FFFFFF"/>
              </a:solidFill>
              <a:latin typeface="Trebuchet MS" panose="020B0603020202020204"/>
              <a:ea typeface="+mn-ea"/>
              <a:cs typeface="+mn-cs"/>
            </a:rPr>
            <a:t>North, Central and South</a:t>
          </a:r>
          <a:endParaRPr lang="en-US" sz="1600" kern="1200" dirty="0">
            <a:solidFill>
              <a:sysClr val="window" lastClr="FFFFFF"/>
            </a:solidFill>
            <a:latin typeface="Trebuchet MS" panose="020B0603020202020204"/>
            <a:ea typeface="+mn-ea"/>
            <a:cs typeface="+mn-cs"/>
          </a:endParaRPr>
        </a:p>
      </dsp:txBody>
      <dsp:txXfrm>
        <a:off x="29918" y="29918"/>
        <a:ext cx="6389523" cy="553042"/>
      </dsp:txXfrm>
    </dsp:sp>
    <dsp:sp modelId="{6BAD3E6F-3A49-46DB-B455-7CF2C04B50C6}">
      <dsp:nvSpPr>
        <dsp:cNvPr id="0" name=""/>
        <dsp:cNvSpPr/>
      </dsp:nvSpPr>
      <dsp:spPr>
        <a:xfrm>
          <a:off x="0" y="624319"/>
          <a:ext cx="6449359" cy="612878"/>
        </a:xfrm>
        <a:prstGeom prst="roundRect">
          <a:avLst/>
        </a:prstGeom>
        <a:gradFill rotWithShape="0">
          <a:gsLst>
            <a:gs pos="0">
              <a:srgbClr val="54A021">
                <a:hueOff val="-423469"/>
                <a:satOff val="2029"/>
                <a:lumOff val="1877"/>
                <a:alphaOff val="0"/>
                <a:tint val="96000"/>
                <a:lumMod val="100000"/>
              </a:srgbClr>
            </a:gs>
            <a:gs pos="78000">
              <a:srgbClr val="54A021">
                <a:hueOff val="-423469"/>
                <a:satOff val="2029"/>
                <a:lumOff val="1877"/>
                <a:alphaOff val="0"/>
                <a:shade val="94000"/>
                <a:lumMod val="94000"/>
              </a:srgb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solidFill>
                <a:sysClr val="window" lastClr="FFFFFF"/>
              </a:solidFill>
              <a:latin typeface="Trebuchet MS" panose="020B0603020202020204"/>
              <a:ea typeface="+mn-ea"/>
              <a:cs typeface="+mn-cs"/>
            </a:rPr>
            <a:t>There will be one cluster meeting per term </a:t>
          </a:r>
          <a:endParaRPr lang="en-US" sz="1600" kern="1200" dirty="0">
            <a:solidFill>
              <a:sysClr val="window" lastClr="FFFFFF"/>
            </a:solidFill>
            <a:latin typeface="Trebuchet MS" panose="020B0603020202020204"/>
            <a:ea typeface="+mn-ea"/>
            <a:cs typeface="+mn-cs"/>
          </a:endParaRPr>
        </a:p>
      </dsp:txBody>
      <dsp:txXfrm>
        <a:off x="29918" y="654237"/>
        <a:ext cx="6389523" cy="553042"/>
      </dsp:txXfrm>
    </dsp:sp>
    <dsp:sp modelId="{96480D66-C5EE-4096-A977-350B608BE3E9}">
      <dsp:nvSpPr>
        <dsp:cNvPr id="0" name=""/>
        <dsp:cNvSpPr/>
      </dsp:nvSpPr>
      <dsp:spPr>
        <a:xfrm>
          <a:off x="0" y="1247674"/>
          <a:ext cx="6449359" cy="612878"/>
        </a:xfrm>
        <a:prstGeom prst="roundRect">
          <a:avLst/>
        </a:prstGeom>
        <a:gradFill rotWithShape="0">
          <a:gsLst>
            <a:gs pos="0">
              <a:srgbClr val="54A021">
                <a:hueOff val="-846939"/>
                <a:satOff val="4057"/>
                <a:lumOff val="3753"/>
                <a:alphaOff val="0"/>
                <a:tint val="96000"/>
                <a:lumMod val="100000"/>
              </a:srgbClr>
            </a:gs>
            <a:gs pos="78000">
              <a:srgbClr val="54A021">
                <a:hueOff val="-846939"/>
                <a:satOff val="4057"/>
                <a:lumOff val="3753"/>
                <a:alphaOff val="0"/>
                <a:shade val="94000"/>
                <a:lumMod val="94000"/>
              </a:srgb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solidFill>
                <a:sysClr val="window" lastClr="FFFFFF"/>
              </a:solidFill>
              <a:latin typeface="Trebuchet MS" panose="020B0603020202020204"/>
              <a:ea typeface="+mn-ea"/>
              <a:cs typeface="+mn-cs"/>
            </a:rPr>
            <a:t>The additional Education Welfare Specialist will support with the implementation. Education Welfare Officers will take turns in chairing the meetings</a:t>
          </a:r>
          <a:endParaRPr lang="en-US" sz="1600" kern="1200" dirty="0">
            <a:solidFill>
              <a:sysClr val="window" lastClr="FFFFFF"/>
            </a:solidFill>
            <a:latin typeface="Trebuchet MS" panose="020B0603020202020204"/>
            <a:ea typeface="+mn-ea"/>
            <a:cs typeface="+mn-cs"/>
          </a:endParaRPr>
        </a:p>
      </dsp:txBody>
      <dsp:txXfrm>
        <a:off x="29918" y="1277592"/>
        <a:ext cx="6389523" cy="553042"/>
      </dsp:txXfrm>
    </dsp:sp>
    <dsp:sp modelId="{4F6A86A7-44A8-4A93-9D1D-8AF871A4DAA0}">
      <dsp:nvSpPr>
        <dsp:cNvPr id="0" name=""/>
        <dsp:cNvSpPr/>
      </dsp:nvSpPr>
      <dsp:spPr>
        <a:xfrm>
          <a:off x="0" y="1871030"/>
          <a:ext cx="6449359" cy="612878"/>
        </a:xfrm>
        <a:prstGeom prst="roundRect">
          <a:avLst/>
        </a:prstGeom>
        <a:gradFill rotWithShape="0">
          <a:gsLst>
            <a:gs pos="0">
              <a:srgbClr val="54A021">
                <a:hueOff val="-1270408"/>
                <a:satOff val="6086"/>
                <a:lumOff val="5630"/>
                <a:alphaOff val="0"/>
                <a:tint val="96000"/>
                <a:lumMod val="100000"/>
              </a:srgbClr>
            </a:gs>
            <a:gs pos="78000">
              <a:srgbClr val="54A021">
                <a:hueOff val="-1270408"/>
                <a:satOff val="6086"/>
                <a:lumOff val="5630"/>
                <a:alphaOff val="0"/>
                <a:shade val="94000"/>
                <a:lumMod val="94000"/>
              </a:srgb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solidFill>
                <a:sysClr val="window" lastClr="FFFFFF"/>
              </a:solidFill>
              <a:latin typeface="Trebuchet MS" panose="020B0603020202020204"/>
              <a:ea typeface="+mn-ea"/>
              <a:cs typeface="+mn-cs"/>
            </a:rPr>
            <a:t>There will be a set agenda and minutes taken</a:t>
          </a:r>
          <a:endParaRPr lang="en-US" sz="1600" kern="1200" dirty="0">
            <a:solidFill>
              <a:sysClr val="window" lastClr="FFFFFF"/>
            </a:solidFill>
            <a:latin typeface="Trebuchet MS" panose="020B0603020202020204"/>
            <a:ea typeface="+mn-ea"/>
            <a:cs typeface="+mn-cs"/>
          </a:endParaRPr>
        </a:p>
      </dsp:txBody>
      <dsp:txXfrm>
        <a:off x="29918" y="1900948"/>
        <a:ext cx="6389523" cy="553042"/>
      </dsp:txXfrm>
    </dsp:sp>
    <dsp:sp modelId="{7B066A0B-01E4-45A3-AFF6-E827B7953485}">
      <dsp:nvSpPr>
        <dsp:cNvPr id="0" name=""/>
        <dsp:cNvSpPr/>
      </dsp:nvSpPr>
      <dsp:spPr>
        <a:xfrm>
          <a:off x="0" y="2494385"/>
          <a:ext cx="6449359" cy="612878"/>
        </a:xfrm>
        <a:prstGeom prst="roundRect">
          <a:avLst/>
        </a:prstGeom>
        <a:gradFill rotWithShape="0">
          <a:gsLst>
            <a:gs pos="0">
              <a:srgbClr val="54A021">
                <a:hueOff val="-1693878"/>
                <a:satOff val="8114"/>
                <a:lumOff val="7507"/>
                <a:alphaOff val="0"/>
                <a:tint val="96000"/>
                <a:lumMod val="100000"/>
              </a:srgbClr>
            </a:gs>
            <a:gs pos="78000">
              <a:srgbClr val="54A021">
                <a:hueOff val="-1693878"/>
                <a:satOff val="8114"/>
                <a:lumOff val="7507"/>
                <a:alphaOff val="0"/>
                <a:shade val="94000"/>
                <a:lumMod val="94000"/>
              </a:srgb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u="sng" kern="1200" dirty="0">
              <a:solidFill>
                <a:sysClr val="window" lastClr="FFFFFF"/>
              </a:solidFill>
              <a:latin typeface="Trebuchet MS" panose="020B0603020202020204"/>
              <a:ea typeface="+mn-ea"/>
              <a:cs typeface="+mn-cs"/>
            </a:rPr>
            <a:t>Aim of the cluster meetings (for schools):</a:t>
          </a:r>
          <a:endParaRPr lang="en-US" sz="1600" kern="1200" dirty="0">
            <a:solidFill>
              <a:sysClr val="window" lastClr="FFFFFF"/>
            </a:solidFill>
            <a:latin typeface="Trebuchet MS" panose="020B0603020202020204"/>
            <a:ea typeface="+mn-ea"/>
            <a:cs typeface="+mn-cs"/>
          </a:endParaRPr>
        </a:p>
      </dsp:txBody>
      <dsp:txXfrm>
        <a:off x="29918" y="2524303"/>
        <a:ext cx="6389523" cy="553042"/>
      </dsp:txXfrm>
    </dsp:sp>
    <dsp:sp modelId="{2AA7E359-E097-4AA5-A37A-9168FAC4D63E}">
      <dsp:nvSpPr>
        <dsp:cNvPr id="0" name=""/>
        <dsp:cNvSpPr/>
      </dsp:nvSpPr>
      <dsp:spPr>
        <a:xfrm>
          <a:off x="0" y="3117741"/>
          <a:ext cx="6449359" cy="612878"/>
        </a:xfrm>
        <a:prstGeom prst="roundRect">
          <a:avLst/>
        </a:prstGeom>
        <a:gradFill rotWithShape="0">
          <a:gsLst>
            <a:gs pos="0">
              <a:srgbClr val="54A021">
                <a:hueOff val="-2117347"/>
                <a:satOff val="10143"/>
                <a:lumOff val="9384"/>
                <a:alphaOff val="0"/>
                <a:tint val="96000"/>
                <a:lumMod val="100000"/>
              </a:srgbClr>
            </a:gs>
            <a:gs pos="78000">
              <a:srgbClr val="54A021">
                <a:hueOff val="-2117347"/>
                <a:satOff val="10143"/>
                <a:lumOff val="9384"/>
                <a:alphaOff val="0"/>
                <a:shade val="94000"/>
                <a:lumMod val="94000"/>
              </a:srgb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solidFill>
                <a:sysClr val="window" lastClr="FFFFFF"/>
              </a:solidFill>
              <a:latin typeface="Trebuchet MS" panose="020B0603020202020204"/>
              <a:ea typeface="+mn-ea"/>
              <a:cs typeface="+mn-cs"/>
            </a:rPr>
            <a:t>To provide a space for collaboration between schools that are within the same geographical area, such as schools previously attended and the schools of any siblings</a:t>
          </a:r>
          <a:endParaRPr lang="en-US" sz="1600" kern="1200">
            <a:solidFill>
              <a:sysClr val="window" lastClr="FFFFFF"/>
            </a:solidFill>
            <a:latin typeface="Trebuchet MS" panose="020B0603020202020204"/>
            <a:ea typeface="+mn-ea"/>
            <a:cs typeface="+mn-cs"/>
          </a:endParaRPr>
        </a:p>
      </dsp:txBody>
      <dsp:txXfrm>
        <a:off x="29918" y="3147659"/>
        <a:ext cx="6389523" cy="553042"/>
      </dsp:txXfrm>
    </dsp:sp>
    <dsp:sp modelId="{8F7B0857-46B0-46F4-B60D-8A0F7ADEE38C}">
      <dsp:nvSpPr>
        <dsp:cNvPr id="0" name=""/>
        <dsp:cNvSpPr/>
      </dsp:nvSpPr>
      <dsp:spPr>
        <a:xfrm>
          <a:off x="0" y="3741096"/>
          <a:ext cx="6449359" cy="612878"/>
        </a:xfrm>
        <a:prstGeom prst="roundRect">
          <a:avLst/>
        </a:prstGeom>
        <a:gradFill rotWithShape="0">
          <a:gsLst>
            <a:gs pos="0">
              <a:srgbClr val="54A021">
                <a:hueOff val="-2540817"/>
                <a:satOff val="12171"/>
                <a:lumOff val="11260"/>
                <a:alphaOff val="0"/>
                <a:tint val="96000"/>
                <a:lumMod val="100000"/>
              </a:srgbClr>
            </a:gs>
            <a:gs pos="78000">
              <a:srgbClr val="54A021">
                <a:hueOff val="-2540817"/>
                <a:satOff val="12171"/>
                <a:lumOff val="11260"/>
                <a:alphaOff val="0"/>
                <a:shade val="94000"/>
                <a:lumMod val="94000"/>
              </a:srgb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solidFill>
                <a:sysClr val="window" lastClr="FFFFFF"/>
              </a:solidFill>
              <a:latin typeface="Trebuchet MS" panose="020B0603020202020204"/>
              <a:ea typeface="+mn-ea"/>
              <a:cs typeface="+mn-cs"/>
            </a:rPr>
            <a:t>To work with schools and the Local Authority; sharing effective practice where there are common barriers to attendance</a:t>
          </a:r>
          <a:endParaRPr lang="en-US" sz="1600" kern="1200">
            <a:solidFill>
              <a:sysClr val="window" lastClr="FFFFFF"/>
            </a:solidFill>
            <a:latin typeface="Trebuchet MS" panose="020B0603020202020204"/>
            <a:ea typeface="+mn-ea"/>
            <a:cs typeface="+mn-cs"/>
          </a:endParaRPr>
        </a:p>
      </dsp:txBody>
      <dsp:txXfrm>
        <a:off x="29918" y="3771014"/>
        <a:ext cx="6389523" cy="553042"/>
      </dsp:txXfrm>
    </dsp:sp>
    <dsp:sp modelId="{400D2760-D20C-43EF-90E3-96E41887D9D9}">
      <dsp:nvSpPr>
        <dsp:cNvPr id="0" name=""/>
        <dsp:cNvSpPr/>
      </dsp:nvSpPr>
      <dsp:spPr>
        <a:xfrm>
          <a:off x="0" y="4364452"/>
          <a:ext cx="6449359" cy="612878"/>
        </a:xfrm>
        <a:prstGeom prst="roundRect">
          <a:avLst/>
        </a:prstGeom>
        <a:gradFill rotWithShape="0">
          <a:gsLst>
            <a:gs pos="0">
              <a:srgbClr val="54A021">
                <a:hueOff val="-2964286"/>
                <a:satOff val="14200"/>
                <a:lumOff val="13137"/>
                <a:alphaOff val="0"/>
                <a:tint val="96000"/>
                <a:lumMod val="100000"/>
              </a:srgbClr>
            </a:gs>
            <a:gs pos="78000">
              <a:srgbClr val="54A021">
                <a:hueOff val="-2964286"/>
                <a:satOff val="14200"/>
                <a:lumOff val="13137"/>
                <a:alphaOff val="0"/>
                <a:shade val="94000"/>
                <a:lumMod val="94000"/>
              </a:srgb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solidFill>
                <a:sysClr val="window" lastClr="FFFFFF"/>
              </a:solidFill>
              <a:latin typeface="Trebuchet MS" panose="020B0603020202020204"/>
              <a:ea typeface="+mn-ea"/>
              <a:cs typeface="+mn-cs"/>
            </a:rPr>
            <a:t>Speakers will be invited to the meetings</a:t>
          </a:r>
          <a:endParaRPr lang="en-US" sz="1600" kern="1200">
            <a:solidFill>
              <a:sysClr val="window" lastClr="FFFFFF"/>
            </a:solidFill>
            <a:latin typeface="Trebuchet MS" panose="020B0603020202020204"/>
            <a:ea typeface="+mn-ea"/>
            <a:cs typeface="+mn-cs"/>
          </a:endParaRPr>
        </a:p>
      </dsp:txBody>
      <dsp:txXfrm>
        <a:off x="29918" y="4394370"/>
        <a:ext cx="6389523" cy="5530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B5CDF4-32CC-4B02-8A01-56D979CB9FB1}">
      <dsp:nvSpPr>
        <dsp:cNvPr id="0" name=""/>
        <dsp:cNvSpPr/>
      </dsp:nvSpPr>
      <dsp:spPr>
        <a:xfrm>
          <a:off x="0" y="19056"/>
          <a:ext cx="6628804" cy="1047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6A8B8A-CC48-4E52-AE53-8F2A312FD408}">
      <dsp:nvSpPr>
        <dsp:cNvPr id="0" name=""/>
        <dsp:cNvSpPr/>
      </dsp:nvSpPr>
      <dsp:spPr>
        <a:xfrm>
          <a:off x="316857" y="237745"/>
          <a:ext cx="576104" cy="5761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4AFAD0-8AD3-4522-A9A8-2D0E1CA17C17}">
      <dsp:nvSpPr>
        <dsp:cNvPr id="0" name=""/>
        <dsp:cNvSpPr/>
      </dsp:nvSpPr>
      <dsp:spPr>
        <a:xfrm>
          <a:off x="1209819" y="2066"/>
          <a:ext cx="5418984"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622300">
            <a:lnSpc>
              <a:spcPct val="90000"/>
            </a:lnSpc>
            <a:spcBef>
              <a:spcPct val="0"/>
            </a:spcBef>
            <a:spcAft>
              <a:spcPct val="35000"/>
            </a:spcAft>
            <a:buNone/>
          </a:pPr>
          <a:r>
            <a:rPr lang="en-GB" sz="1400" kern="1200" dirty="0"/>
            <a:t>Attendance Officers termly meeting – 6</a:t>
          </a:r>
          <a:r>
            <a:rPr lang="en-GB" sz="1400" kern="1200" baseline="30000" dirty="0"/>
            <a:t>th</a:t>
          </a:r>
          <a:r>
            <a:rPr lang="en-GB" sz="1400" kern="1200" dirty="0"/>
            <a:t> March 2024 </a:t>
          </a:r>
          <a:endParaRPr lang="en-US" sz="1400" kern="1200" dirty="0"/>
        </a:p>
      </dsp:txBody>
      <dsp:txXfrm>
        <a:off x="1209819" y="2066"/>
        <a:ext cx="5418984" cy="1047462"/>
      </dsp:txXfrm>
    </dsp:sp>
    <dsp:sp modelId="{0CEB1147-3DCC-4710-87C4-52939FE9DC98}">
      <dsp:nvSpPr>
        <dsp:cNvPr id="0" name=""/>
        <dsp:cNvSpPr/>
      </dsp:nvSpPr>
      <dsp:spPr>
        <a:xfrm>
          <a:off x="0" y="1311395"/>
          <a:ext cx="6628804" cy="1047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4C43BB-A8A3-48C9-999C-564471A8DC09}">
      <dsp:nvSpPr>
        <dsp:cNvPr id="0" name=""/>
        <dsp:cNvSpPr/>
      </dsp:nvSpPr>
      <dsp:spPr>
        <a:xfrm>
          <a:off x="316857" y="1547074"/>
          <a:ext cx="576104" cy="5761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4A9BAB-4CC8-4772-8234-FD9504B7BEDB}">
      <dsp:nvSpPr>
        <dsp:cNvPr id="0" name=""/>
        <dsp:cNvSpPr/>
      </dsp:nvSpPr>
      <dsp:spPr>
        <a:xfrm>
          <a:off x="1209819" y="1311395"/>
          <a:ext cx="5418984"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622300">
            <a:lnSpc>
              <a:spcPct val="90000"/>
            </a:lnSpc>
            <a:spcBef>
              <a:spcPct val="0"/>
            </a:spcBef>
            <a:spcAft>
              <a:spcPct val="35000"/>
            </a:spcAft>
            <a:buNone/>
          </a:pPr>
          <a:r>
            <a:rPr lang="en-GB" sz="1400" kern="1200" dirty="0"/>
            <a:t>North, Central, South Cluster meeting – TBC </a:t>
          </a:r>
          <a:endParaRPr lang="en-US" sz="1400" kern="1200" dirty="0"/>
        </a:p>
      </dsp:txBody>
      <dsp:txXfrm>
        <a:off x="1209819" y="1311395"/>
        <a:ext cx="5418984" cy="1047462"/>
      </dsp:txXfrm>
    </dsp:sp>
    <dsp:sp modelId="{338632B2-4660-4045-9D3D-397D75F40FEE}">
      <dsp:nvSpPr>
        <dsp:cNvPr id="0" name=""/>
        <dsp:cNvSpPr/>
      </dsp:nvSpPr>
      <dsp:spPr>
        <a:xfrm>
          <a:off x="0" y="2620723"/>
          <a:ext cx="6628804" cy="1047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3D17B6-6E2C-49AB-8CE1-ECAD3F3312E3}">
      <dsp:nvSpPr>
        <dsp:cNvPr id="0" name=""/>
        <dsp:cNvSpPr/>
      </dsp:nvSpPr>
      <dsp:spPr>
        <a:xfrm>
          <a:off x="316857" y="2856402"/>
          <a:ext cx="576104" cy="5761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205B47-92A4-4AB0-9CF0-01D9B9CA0CF1}">
      <dsp:nvSpPr>
        <dsp:cNvPr id="0" name=""/>
        <dsp:cNvSpPr/>
      </dsp:nvSpPr>
      <dsp:spPr>
        <a:xfrm>
          <a:off x="1209819" y="2620723"/>
          <a:ext cx="5418984"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622300">
            <a:lnSpc>
              <a:spcPct val="90000"/>
            </a:lnSpc>
            <a:spcBef>
              <a:spcPct val="0"/>
            </a:spcBef>
            <a:spcAft>
              <a:spcPct val="35000"/>
            </a:spcAft>
            <a:buNone/>
          </a:pPr>
          <a:r>
            <a:rPr lang="en-GB" sz="1400" kern="1200" dirty="0"/>
            <a:t>Invitations will be sent out accordingly  </a:t>
          </a:r>
          <a:endParaRPr lang="en-US" sz="1400" kern="1200" dirty="0"/>
        </a:p>
      </dsp:txBody>
      <dsp:txXfrm>
        <a:off x="1209819" y="2620723"/>
        <a:ext cx="5418984" cy="1047462"/>
      </dsp:txXfrm>
    </dsp:sp>
    <dsp:sp modelId="{21A3FA3B-D2E3-469E-B806-38D62FCC9C0F}">
      <dsp:nvSpPr>
        <dsp:cNvPr id="0" name=""/>
        <dsp:cNvSpPr/>
      </dsp:nvSpPr>
      <dsp:spPr>
        <a:xfrm>
          <a:off x="0" y="3930051"/>
          <a:ext cx="6628804" cy="1047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E8CABB-79A7-4778-871B-15C1B7482055}">
      <dsp:nvSpPr>
        <dsp:cNvPr id="0" name=""/>
        <dsp:cNvSpPr/>
      </dsp:nvSpPr>
      <dsp:spPr>
        <a:xfrm>
          <a:off x="316857" y="4165730"/>
          <a:ext cx="576104" cy="5761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5FCEEA-EC09-48D5-828F-FC668E262CF5}">
      <dsp:nvSpPr>
        <dsp:cNvPr id="0" name=""/>
        <dsp:cNvSpPr/>
      </dsp:nvSpPr>
      <dsp:spPr>
        <a:xfrm>
          <a:off x="1209819" y="3930051"/>
          <a:ext cx="5418984"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622300">
            <a:lnSpc>
              <a:spcPct val="90000"/>
            </a:lnSpc>
            <a:spcBef>
              <a:spcPct val="0"/>
            </a:spcBef>
            <a:spcAft>
              <a:spcPct val="35000"/>
            </a:spcAft>
            <a:buNone/>
          </a:pPr>
          <a:r>
            <a:rPr lang="en-GB" sz="1400" kern="1200" dirty="0"/>
            <a:t>In the first instance we advise that you contact your linked EWO however, you can also contact the admin email box which is managed by Specialists: </a:t>
          </a:r>
          <a:r>
            <a:rPr lang="en-GB" sz="1400" kern="1200" dirty="0">
              <a:hlinkClick xmlns:r="http://schemas.openxmlformats.org/officeDocument/2006/relationships" r:id="rId9"/>
            </a:rPr>
            <a:t>admin.educationwelfare@nottinghamcity.gov.uk</a:t>
          </a:r>
          <a:r>
            <a:rPr lang="en-GB" sz="1400" kern="1200" dirty="0"/>
            <a:t> </a:t>
          </a:r>
          <a:endParaRPr lang="en-US" sz="1400" kern="1200" dirty="0"/>
        </a:p>
      </dsp:txBody>
      <dsp:txXfrm>
        <a:off x="1209819" y="3930051"/>
        <a:ext cx="5418984" cy="1047462"/>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7:38:33.652"/>
    </inkml:context>
    <inkml:brush xml:id="br0">
      <inkml:brushProperty name="width" value="0.035" units="cm"/>
      <inkml:brushProperty name="height" value="0.035" units="cm"/>
      <inkml:brushProperty name="color" value="#004F8B"/>
    </inkml:brush>
  </inkml:definitions>
  <inkml:trace contextRef="#ctx0" brushRef="#br0">890 29 24575,'-570'0'0,"544"2"0,-1 1 0,1 1 0,0 1 0,0 2 0,1 0 0,-37 17 0,56-21 0,0 0 0,0 0 0,1 1 0,-1 0 0,1 0 0,0 0 0,0 1 0,0-1 0,1 1 0,0 1 0,0-1 0,0 0 0,1 1 0,-1 0 0,1 0 0,1 0 0,-4 7 0,2 2 0,0 1 0,0-1 0,1 0 0,1 1 0,1 0 0,0 17 0,1-27 0,0-1 0,1 1 0,-1-1 0,1 1 0,0-1 0,1 0 0,-1 1 0,1-1 0,0 0 0,0 0 0,0 0 0,1-1 0,4 8 0,1-4 0,0 1 0,1-1 0,0-1 0,17 12 0,-5-3 0,-9-7 0,0-1 0,1 0 0,0 0 0,0-1 0,0-1 0,1 0 0,0-1 0,0 0 0,0-2 0,22 4 0,84 19 0,-90-18 0,0-1 0,0-1 0,58 3 0,356-11 0,-424 1 0,0-2 0,38-8 0,2 0 0,-46 9 0,0 0 0,0-1 0,0 0 0,0-1 0,-1-1 0,17-7 0,-25 9 0,0 0 0,-1 0 0,1-1 0,-1 1 0,1-1 0,-1 0 0,0 0 0,-1-1 0,1 1 0,-1-1 0,0 0 0,0 1 0,0-2 0,-1 1 0,1 0 0,-1 0 0,-1-1 0,2-6 0,1-5 0,-1 0 0,0-1 0,-2 0 0,0 1 0,-1-19 0,-1 29 0,1 0 0,-1 0 0,0 0 0,-1 0 0,0 1 0,0-1 0,0 1 0,-1-1 0,1 1 0,-2 0 0,1 0 0,-1 0 0,0 1 0,0-1 0,-9-8 0,-34-26 0,-2 3 0,-86-49 0,124 80-136,-1 2-1,0 0 1,0 0-1,0 1 1,0 0-1,-1 1 1,1 0-1,0 1 0,-25 2 1,15-1-6690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7:38:41.940"/>
    </inkml:context>
    <inkml:brush xml:id="br0">
      <inkml:brushProperty name="width" value="0.035" units="cm"/>
      <inkml:brushProperty name="height" value="0.035" units="cm"/>
      <inkml:brushProperty name="color" value="#004F8B"/>
    </inkml:brush>
  </inkml:definitions>
  <inkml:trace contextRef="#ctx0" brushRef="#br0">323 29 24575,'-71'-2'0,"42"0"0,0 1 0,0 1 0,-57 9 0,82-7 0,0-1 0,0 1 0,0 0 0,0 1 0,0-1 0,0 0 0,1 1 0,-1 0 0,1 0 0,0 0 0,0 0 0,0 1 0,0-1 0,0 1 0,1 0 0,0 0 0,0-1 0,0 2 0,0-1 0,0 0 0,1 0 0,0 0 0,0 1 0,0-1 0,0 5 0,-3 17 0,1 0 0,2 0 0,1 29 0,1-36 0,-1-11 0,1 0 0,0-1 0,0 1 0,0-1 0,1 0 0,0 1 0,1-1 0,0 0 0,0 0 0,0 0 0,1-1 0,0 1 0,1-1 0,-1 0 0,1 0 0,0 0 0,0-1 0,1 1 0,0-1 0,0-1 0,0 1 0,0-1 0,1 0 0,0-1 0,10 5 0,4 0 0,-1-1 0,1-1 0,0-1 0,0 0 0,1-2 0,0-1 0,38 0 0,435-4 0,-455 4 0,0 2 0,64 14 0,-65-9 0,2-2 0,64 2 0,-66-9 0,0-2 0,60-10 0,-79 8 0,-1-1 0,0-1 0,0 0 0,-1-2 0,0 0 0,33-21 0,-43 25 0,0-1 0,-1 0 0,0 0 0,0-1 0,0 1 0,-1-2 0,0 1 0,0-1 0,0 0 0,-1 0 0,0 0 0,0-1 0,-1 0 0,0 0 0,-1 0 0,4-11 0,-3 6 0,1-6 0,0 0 0,0 0 0,-2 0 0,1-23 0,-4 38 0,0 0 0,0-1 0,0 1 0,0 0 0,-1 0 0,0-1 0,0 1 0,0 0 0,-1 0 0,1 0 0,-1 0 0,0 0 0,0 0 0,0 1 0,-1-1 0,1 0 0,-1 1 0,0 0 0,0 0 0,0 0 0,0 0 0,0 0 0,-1 1 0,-6-4 0,-14-7 0,-1 2 0,0 1 0,0 1 0,-1 1 0,-44-8 0,13 6 0,32 5 0,-1 0 0,-39 0 0,-27 3 0,-138 6 0,213-2 0,0 2 0,1 0 0,-27 10 0,28-8 0,0-1 0,0-1 0,-1 0 0,-26 3 0,-152-6 89,92-3-1543,81 2-5372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7:38:46.679"/>
    </inkml:context>
    <inkml:brush xml:id="br0">
      <inkml:brushProperty name="width" value="0.035" units="cm"/>
      <inkml:brushProperty name="height" value="0.035" units="cm"/>
      <inkml:brushProperty name="color" value="#004F8B"/>
    </inkml:brush>
  </inkml:definitions>
  <inkml:trace contextRef="#ctx0" brushRef="#br0">400 50 24575,'-103'-1'0,"-112"3"0,212-2 0,-1 1 0,0 0 0,1 0 0,-1 0 0,0 0 0,1 1 0,0-1 0,-1 1 0,1 0 0,0 0 0,0 0 0,0 1 0,0-1 0,0 0 0,0 1 0,1 0 0,-1 0 0,1 0 0,0 0 0,0 0 0,0 0 0,0 1 0,1-1 0,-1 1 0,1-1 0,0 1 0,0-1 0,-1 8 0,0 2 0,0 0 0,1 0 0,0 0 0,1 0 0,1 0 0,0 0 0,4 16 0,-4-26 0,0 1 0,0-1 0,0 1 0,1-1 0,-1 1 0,1-1 0,0 0 0,0 0 0,0 0 0,1 0 0,-1 0 0,1-1 0,0 1 0,-1-1 0,1 1 0,0-1 0,0 0 0,1 0 0,-1 0 0,0-1 0,1 1 0,3 1 0,9 2 0,1-1 0,-1-1 0,31 3 0,-4 0 0,-5 0 0,46 0 0,-50-4 0,-1 1 0,36 8 0,-41-7 0,1 0 0,0-2 0,38-1 0,-34-2 0,0 2 0,38 6 0,-38-1 0,23 4 0,74 22 0,-106-25 0,1-2 0,0 0 0,-1-2 0,42 1 0,99-11 0,-141 5 0,0-2 0,0 0 0,0-2 0,-1 0 0,42-18 0,-62 22 0,1 0 0,0 0 0,-1-1 0,1 0 0,-1 0 0,0 0 0,0 0 0,0 0 0,0 0 0,-1-1 0,1 0 0,-1 1 0,0-1 0,0 0 0,3-7 0,-3 3 0,1-1 0,-2 0 0,1 0 0,-1 1 0,0-1 0,-1 0 0,-1-13 0,0 6 0,-1 0 0,-1 1 0,0-1 0,-2 1 0,1 0 0,-2 0 0,0 0 0,-11-19 0,11 26 0,-1 1 0,1-1 0,-1 1 0,0 0 0,-1 1 0,1 0 0,-1 0 0,-1 1 0,1 0 0,-1 0 0,0 1 0,0 0 0,0 1 0,0 0 0,-1 0 0,1 1 0,-13-2 0,-21-1 0,1 2 0,-73 3 0,69 0 0,-571 1 0,614-2-91,-1 1 0,0 0 0,0 0 0,0 1 0,0-1 0,0 1 0,1 0 0,-1-1 0,0 2 0,0-1 0,1 0 0,-1 1 0,1 0 0,-4 2 0,-3 6-6735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5T17:38:56.044"/>
    </inkml:context>
    <inkml:brush xml:id="br0">
      <inkml:brushProperty name="width" value="0.035" units="cm"/>
      <inkml:brushProperty name="height" value="0.035" units="cm"/>
      <inkml:brushProperty name="color" value="#004F8B"/>
    </inkml:brush>
  </inkml:definitions>
  <inkml:trace contextRef="#ctx0" brushRef="#br0">595 101 24575,'-55'-1'0,"-1"2"0,1 3 0,0 3 0,-56 13 0,91-16 0,0 2 0,0 0 0,1 1 0,-1 1 0,2 1 0,-29 18 0,32-18 0,6-3 0,0 0 0,0 1 0,1-1 0,-11 13 0,16-15 0,0 0 0,0 1 0,0-1 0,1 1 0,-1 0 0,1 0 0,1 0 0,-1 0 0,1 0 0,-1 0 0,2 0 0,-2 6 0,1-6 0,1 0 0,-1 0 0,1 0 0,-1 0 0,1-1 0,1 1 0,-1 0 0,1 0 0,0 0 0,0 0 0,0-1 0,1 1 0,-1 0 0,1-1 0,1 1 0,-1-1 0,0 0 0,1 0 0,0 0 0,0 0 0,0 0 0,0-1 0,1 1 0,0-1 0,-1 0 0,1 0 0,0 0 0,0 0 0,1-1 0,-1 0 0,1 0 0,-1 0 0,7 2 0,14 5 0,-1-1 0,2-1 0,-1-1 0,0-1 0,44 2 0,102 17 0,-97-14 0,-33-3 0,56 0 0,752-8 0,-825-1 0,0-2 0,0-1 0,0 0 0,-1-2 0,1-1 0,-1-1 0,33-17 0,1 0 0,-54 25 0,-1 0 0,1-1 0,-1 1 0,1-1 0,-1 0 0,0 0 0,1 0 0,-1 0 0,0 0 0,0 0 0,-1-1 0,1 1 0,0-1 0,-1 1 0,0-1 0,2-3 0,0-1 0,-1-1 0,0 1 0,-1 0 0,1-1 0,-1 1 0,-1-10 0,0-2 0,-1 1 0,-1-1 0,0 1 0,-9-29 0,6 30 0,-1 0 0,0 0 0,-2 1 0,1-1 0,-2 2 0,-13-20 0,17 29 0,0 0 0,0 0 0,0 1 0,-1 0 0,0 0 0,0 0 0,0 0 0,0 1 0,-1 0 0,1 1 0,-1-1 0,0 1 0,0 1 0,-1-1 0,1 1 0,-1 0 0,-9-1 0,-62-7 0,39 4 0,-65-2 0,-415 9 0,500 1 0,1 1 0,-1 1-1,1 1 1,0 0 0,0 2-1,0 0 1,-24 14 0,-25 8-1363,49-22-5463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2:00:01.213"/>
    </inkml:context>
    <inkml:brush xml:id="br0">
      <inkml:brushProperty name="width" value="0.035" units="cm"/>
      <inkml:brushProperty name="height" value="0.035" units="cm"/>
      <inkml:brushProperty name="color" value="#008C3A"/>
    </inkml:brush>
  </inkml:definitions>
  <inkml:trace contextRef="#ctx0" brushRef="#br0">524 22 24575,'-94'-2'0,"-106"5"0,191-2 0,1 0 0,-1 1 0,1 0 0,-1 1 0,1 0 0,0 0 0,0 1 0,0 0 0,0 1 0,1-1 0,-1 1 0,1 1 0,1 0 0,-13 11 0,11-7 0,1-1 0,-1 1 0,1 0 0,1 1 0,0 0 0,0 0 0,1 0 0,1 1 0,-7 23 0,1 6 0,2 2 0,2-1 0,-1 58 0,6-88 0,2-1 0,-1 1 0,2-1 0,0 1 0,0-1 0,1 0 0,0 1 0,9 18 0,-9-24 0,1 1 0,1-1 0,-1 1 0,1-1 0,0-1 0,1 1 0,-1-1 0,1 0 0,0 0 0,0 0 0,1-1 0,-1 0 0,1 0 0,9 3 0,17 6 0,1-2 0,0-1 0,0-2 0,1-1 0,63 4 0,184-11 0,-130-3 0,-105 4 0,-26 0 0,0 0 0,0-1 0,0-2 0,36-6 0,-52 7 0,0-1 0,1 0 0,-1 0 0,0 0 0,0 0 0,0-1 0,-1 0 0,1 0 0,-1 0 0,1-1 0,-1 0 0,0 1 0,0-2 0,-1 1 0,1 0 0,-1-1 0,0 1 0,0-1 0,0 0 0,-1 0 0,0 0 0,3-9 0,1-12 0,-2 0 0,0 0 0,-2 0 0,-1 0 0,-1-1 0,-7-46 0,5 63 0,0 0 0,-1 1 0,-1-1 0,0 1 0,0 0 0,0 0 0,-1 0 0,-1 1 0,1 0 0,-2 0 0,1 0 0,-1 1 0,-9-9 0,-3-1 0,-1 0 0,-1 1 0,-42-24 0,-93-42 0,66 43 133,23 11-1631,49 19-5328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2:00:04.902"/>
    </inkml:context>
    <inkml:brush xml:id="br0">
      <inkml:brushProperty name="width" value="0.035" units="cm"/>
      <inkml:brushProperty name="height" value="0.035" units="cm"/>
      <inkml:brushProperty name="color" value="#008C3A"/>
    </inkml:brush>
  </inkml:definitions>
  <inkml:trace contextRef="#ctx0" brushRef="#br0">660 116 24575,'-1'-2'0,"1"1"0,-1 0 0,0-1 0,1 1 0,-1-1 0,0 1 0,0 0 0,0 0 0,0 0 0,0-1 0,0 1 0,0 0 0,-1 0 0,1 0 0,0 1 0,0-1 0,-1 0 0,1 0 0,-1 1 0,1-1 0,0 1 0,-1-1 0,1 1 0,-1-1 0,1 1 0,-1 0 0,-2 0 0,-50-6 0,48 6 0,-282-3 0,148 5 0,134-2 0,0 0 0,1 0 0,-1 0 0,1 1 0,-1 0 0,1 0 0,-1 1 0,1 0 0,0-1 0,0 2 0,0-1 0,0 1 0,0-1 0,0 1 0,0 1 0,-4 4 0,4-4 0,1 1 0,1 1 0,-1-1 0,1 1 0,0-1 0,0 1 0,0 0 0,1 0 0,0 0 0,0 0 0,1 0 0,-1 1 0,2-1 0,-2 7 0,0 6 0,1-1 0,0 0 0,2 0 0,0 1 0,1-1 0,0 0 0,2 0 0,0 0 0,1 0 0,1-1 0,0 0 0,1 0 0,19 30 0,-2-1 0,-20-37 0,0 0 0,1 0 0,0 0 0,0-1 0,1 0 0,0 0 0,0 0 0,1-1 0,10 9 0,-1-3 0,0-1 0,1 0 0,1-1 0,-1-1 0,2-1 0,-1-1 0,1 0 0,1-1 0,-1-1 0,1-1 0,27 3 0,279-5 0,-161-6 0,-143 5 0,1-2 0,-1-1 0,0 0 0,1-2 0,-1-1 0,0 0 0,0-2 0,-1 0 0,30-13 0,5-6 0,-41 20 0,-1-1 0,1-1 0,-1 0 0,0-1 0,-1 0 0,0-1 0,0-1 0,-1 0 0,20-21 0,-20 15 0,-1 0 0,-1-1 0,0-1 0,-1 0 0,-1 0 0,-1 0 0,0-1 0,-1 0 0,5-36 0,-9 41 0,0 0 0,-1 0 0,-1 0 0,0-1 0,-1 1 0,0 0 0,-1 0 0,-1 0 0,0 0 0,-1 1 0,0-1 0,-1 1 0,-1 0 0,-10-19 0,10 24 0,-1 0 0,0 0 0,-1 0 0,1 0 0,-2 1 0,1 1 0,-1 0 0,0 0 0,0 0 0,0 1 0,-1 0 0,0 1 0,0 0 0,0 1 0,0 0 0,-19-3 0,-13 1 0,1 1 0,-82 4 0,90 0 0,-56 3 0,-160-5 0,197-10-1365,31 5-5461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2:00:11.756"/>
    </inkml:context>
    <inkml:brush xml:id="br0">
      <inkml:brushProperty name="width" value="0.035" units="cm"/>
      <inkml:brushProperty name="height" value="0.035" units="cm"/>
      <inkml:brushProperty name="color" value="#008C3A"/>
    </inkml:brush>
  </inkml:definitions>
  <inkml:trace contextRef="#ctx0" brushRef="#br0">722 51 24575,'-37'-13'0,"4"1"0,-7 7 0,0 2 0,-55 2 0,56 1 0,0 0 0,-65-11 0,94 9 0,0 1 0,0-1 0,-1 2 0,1 0 0,-1 0 0,1 1 0,-20 3 0,25-2 0,-1-1 0,1 1 0,-1 0 0,1 1 0,0-1 0,0 1 0,0 0 0,0 0 0,1 1 0,-1-1 0,1 1 0,0 0 0,0 0 0,0 1 0,-5 7 0,-73 101 0,78-106 0,0 0 0,1 0 0,-1 0 0,1 0 0,1 1 0,-1-1 0,1 1 0,1 0 0,-1 0 0,1-1 0,1 1 0,-1 0 0,2 0 0,-1 0 0,1 0 0,0 0 0,0 0 0,1-1 0,4 12 0,-2-9 0,0 1 0,1-1 0,1 0 0,-1 0 0,2-1 0,-1 0 0,1 0 0,1 0 0,0-1 0,0 0 0,0-1 0,19 13 0,-5-5 0,-1-2 0,2-1 0,0 0 0,0-2 0,1-1 0,0 0 0,1-2 0,0-1 0,0-1 0,0-1 0,43 1 0,367-33 0,-231 19 0,-198 8 0,0-1 0,0 1 0,-1-1 0,1 0 0,-1 0 0,1-1 0,-1 1 0,0-1 0,0-1 0,0 1 0,0-1 0,-1 1 0,1-1 0,-1 0 0,0-1 0,0 1 0,-1-1 0,1 0 0,-1 0 0,0 0 0,4-9 0,-3 5 0,-1 1 0,1-1 0,-2 0 0,1 0 0,-1 0 0,0 0 0,-1-1 0,0 1 0,-1 0 0,1-1 0,-2 1 0,0 0 0,-1-10 0,-1 9 0,0-7 0,-1 2 0,-1-1 0,0 0 0,-14-26 0,17 38 0,-1 0 0,0 0 0,0 1 0,0-1 0,0 0 0,-1 1 0,1 0 0,-1 0 0,0 0 0,0 0 0,0 0 0,0 1 0,-1 0 0,1 0 0,-1 0 0,1 0 0,-1 1 0,0 0 0,1 0 0,-9-1 0,-21-1-195,-1-2 0,0-1 0,1-2 0,0-1 0,1-1 0,-45-22 0,60 22-6631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2:00:15.070"/>
    </inkml:context>
    <inkml:brush xml:id="br0">
      <inkml:brushProperty name="width" value="0.035" units="cm"/>
      <inkml:brushProperty name="height" value="0.035" units="cm"/>
      <inkml:brushProperty name="color" value="#008C3A"/>
    </inkml:brush>
  </inkml:definitions>
  <inkml:trace contextRef="#ctx0" brushRef="#br0">394 3 24575,'-60'-1'0,"18"-1"0,-48 5 0,78-2 0,0 1 0,0 0 0,1 1 0,-1 0 0,1 0 0,0 2 0,0-1 0,-18 11 0,23-10 0,1 0 0,-1 0 0,1 1 0,0 0 0,1-1 0,-1 2 0,1-1 0,0 0 0,1 1 0,0 0 0,0 0 0,0 0 0,1 0 0,-2 8 0,-2 8 0,2 0 0,0 0 0,0 30 0,4-37 0,0 0 0,0 0 0,1 0 0,1 0 0,1 0 0,0-1 0,2 1 0,5 16 0,-6-24 0,1 1 0,-1-1 0,2 0 0,-1 0 0,1 0 0,0-1 0,1 0 0,-1 0 0,1-1 0,1 1 0,-1-2 0,1 1 0,0-1 0,1 0 0,8 3 0,15 8 0,1-2 0,1-2 0,0-1 0,1-1 0,0-2 0,0-2 0,1-1 0,57 0 0,605-6 0,-671 0 0,0 0 0,0-2 0,35-8 0,-49 8 0,-1-1 0,0 0 0,0 0 0,0-1 0,-1 0 0,0-1 0,0-1 0,0 0 0,11-9 0,110-87 0,-87 71 0,62-58 0,-103 86 0,0-1 0,0 0 0,0 0 0,-1 0 0,0 0 0,0 0 0,0-1 0,-1 0 0,0 1 0,0-1 0,0 0 0,-1 0 0,1 0 0,-2 0 0,1 0 0,-1 0 0,1-1 0,-2 1 0,1 0 0,-1 0 0,0 0 0,0 0 0,0 0 0,-1 0 0,0 0 0,0 1 0,-1-1 0,0 1 0,0-1 0,0 1 0,0 0 0,-1 0 0,0 0 0,0 1 0,0-1 0,-1 1 0,1 0 0,-1 0 0,0 1 0,0-1 0,-8-3 0,-13-3 0,-1 1 0,0 1 0,0 2 0,-1 0 0,-55-2 0,50 4 0,-475-7 0,306 14 0,106-1 0,-108-5 0,152-9-1365,31 5-5461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EDC1F6-736F-4249-8A36-61442441BBD2}" type="datetimeFigureOut">
              <a:rPr lang="en-GB" smtClean="0"/>
              <a:t>21/02/2024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A2319E-44F4-4749-B257-B87001BCAF9E}" type="slidenum">
              <a:rPr lang="en-GB" smtClean="0"/>
              <a:t>‹#›</a:t>
            </a:fld>
            <a:endParaRPr lang="en-GB"/>
          </a:p>
        </p:txBody>
      </p:sp>
    </p:spTree>
    <p:extLst>
      <p:ext uri="{BB962C8B-B14F-4D97-AF65-F5344CB8AC3E}">
        <p14:creationId xmlns:p14="http://schemas.microsoft.com/office/powerpoint/2010/main" val="2547627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MnxASqGmXMo"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mailto:safeguardingineducation@nottinghamcity.gov.uk"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nottinghamcity.gov.uk/media/loib4qqg/neglect-toolkit.pdf"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s://vimeo.com/732924789"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2</a:t>
            </a:fld>
            <a:endParaRPr lang="en-GB"/>
          </a:p>
        </p:txBody>
      </p:sp>
    </p:spTree>
    <p:extLst>
      <p:ext uri="{BB962C8B-B14F-4D97-AF65-F5344CB8AC3E}">
        <p14:creationId xmlns:p14="http://schemas.microsoft.com/office/powerpoint/2010/main" val="4161556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866F4F8-4A9D-45E5-9002-7F6B222058D3}" type="slidenum">
              <a:rPr lang="en-GB" smtClean="0"/>
              <a:t>11</a:t>
            </a:fld>
            <a:endParaRPr lang="en-GB"/>
          </a:p>
        </p:txBody>
      </p:sp>
      <p:sp>
        <p:nvSpPr>
          <p:cNvPr id="5" name="Footer Placeholder 4"/>
          <p:cNvSpPr>
            <a:spLocks noGrp="1"/>
          </p:cNvSpPr>
          <p:nvPr>
            <p:ph type="ftr" sz="quarter" idx="11"/>
          </p:nvPr>
        </p:nvSpPr>
        <p:spPr/>
        <p:txBody>
          <a:bodyPr/>
          <a:lstStyle/>
          <a:p>
            <a:endParaRPr lang="en-GB"/>
          </a:p>
        </p:txBody>
      </p:sp>
      <p:sp>
        <p:nvSpPr>
          <p:cNvPr id="6" name="Header Placeholder 5"/>
          <p:cNvSpPr>
            <a:spLocks noGrp="1"/>
          </p:cNvSpPr>
          <p:nvPr>
            <p:ph type="hdr" sz="quarter" idx="12"/>
          </p:nvPr>
        </p:nvSpPr>
        <p:spPr/>
        <p:txBody>
          <a:bodyPr/>
          <a:lstStyle/>
          <a:p>
            <a:endParaRPr lang="en-GB"/>
          </a:p>
        </p:txBody>
      </p:sp>
    </p:spTree>
    <p:extLst>
      <p:ext uri="{BB962C8B-B14F-4D97-AF65-F5344CB8AC3E}">
        <p14:creationId xmlns:p14="http://schemas.microsoft.com/office/powerpoint/2010/main" val="795843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kern="1200">
                <a:solidFill>
                  <a:schemeClr val="tx1"/>
                </a:solidFill>
                <a:effectLst/>
                <a:latin typeface="+mn-lt"/>
                <a:ea typeface="+mn-ea"/>
                <a:cs typeface="+mn-cs"/>
                <a:hlinkClick r:id="rId3"/>
              </a:rPr>
              <a:t>https://youtu.be/MnxASqGmXMo</a:t>
            </a:r>
            <a:endParaRPr lang="en-GB" sz="1200" u="sng"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fld id="{8866F4F8-4A9D-45E5-9002-7F6B222058D3}" type="slidenum">
              <a:rPr lang="en-GB" smtClean="0"/>
              <a:t>12</a:t>
            </a:fld>
            <a:endParaRPr lang="en-GB"/>
          </a:p>
        </p:txBody>
      </p:sp>
      <p:sp>
        <p:nvSpPr>
          <p:cNvPr id="5" name="Footer Placeholder 4"/>
          <p:cNvSpPr>
            <a:spLocks noGrp="1"/>
          </p:cNvSpPr>
          <p:nvPr>
            <p:ph type="ftr" sz="quarter" idx="11"/>
          </p:nvPr>
        </p:nvSpPr>
        <p:spPr/>
        <p:txBody>
          <a:bodyPr/>
          <a:lstStyle/>
          <a:p>
            <a:endParaRPr lang="en-GB"/>
          </a:p>
        </p:txBody>
      </p:sp>
      <p:sp>
        <p:nvSpPr>
          <p:cNvPr id="6" name="Header Placeholder 5"/>
          <p:cNvSpPr>
            <a:spLocks noGrp="1"/>
          </p:cNvSpPr>
          <p:nvPr>
            <p:ph type="hdr" sz="quarter" idx="12"/>
          </p:nvPr>
        </p:nvSpPr>
        <p:spPr/>
        <p:txBody>
          <a:bodyPr/>
          <a:lstStyle/>
          <a:p>
            <a:endParaRPr lang="en-GB"/>
          </a:p>
        </p:txBody>
      </p:sp>
    </p:spTree>
    <p:extLst>
      <p:ext uri="{BB962C8B-B14F-4D97-AF65-F5344CB8AC3E}">
        <p14:creationId xmlns:p14="http://schemas.microsoft.com/office/powerpoint/2010/main" val="2367494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14</a:t>
            </a:fld>
            <a:endParaRPr lang="en-GB"/>
          </a:p>
        </p:txBody>
      </p:sp>
    </p:spTree>
    <p:extLst>
      <p:ext uri="{BB962C8B-B14F-4D97-AF65-F5344CB8AC3E}">
        <p14:creationId xmlns:p14="http://schemas.microsoft.com/office/powerpoint/2010/main" val="1998647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15</a:t>
            </a:fld>
            <a:endParaRPr lang="en-GB"/>
          </a:p>
        </p:txBody>
      </p:sp>
    </p:spTree>
    <p:extLst>
      <p:ext uri="{BB962C8B-B14F-4D97-AF65-F5344CB8AC3E}">
        <p14:creationId xmlns:p14="http://schemas.microsoft.com/office/powerpoint/2010/main" val="4267959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16</a:t>
            </a:fld>
            <a:endParaRPr lang="en-GB"/>
          </a:p>
        </p:txBody>
      </p:sp>
    </p:spTree>
    <p:extLst>
      <p:ext uri="{BB962C8B-B14F-4D97-AF65-F5344CB8AC3E}">
        <p14:creationId xmlns:p14="http://schemas.microsoft.com/office/powerpoint/2010/main" val="2217719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17</a:t>
            </a:fld>
            <a:endParaRPr lang="en-GB"/>
          </a:p>
        </p:txBody>
      </p:sp>
    </p:spTree>
    <p:extLst>
      <p:ext uri="{BB962C8B-B14F-4D97-AF65-F5344CB8AC3E}">
        <p14:creationId xmlns:p14="http://schemas.microsoft.com/office/powerpoint/2010/main" val="39752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18</a:t>
            </a:fld>
            <a:endParaRPr lang="en-GB"/>
          </a:p>
        </p:txBody>
      </p:sp>
    </p:spTree>
    <p:extLst>
      <p:ext uri="{BB962C8B-B14F-4D97-AF65-F5344CB8AC3E}">
        <p14:creationId xmlns:p14="http://schemas.microsoft.com/office/powerpoint/2010/main" val="3139678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19</a:t>
            </a:fld>
            <a:endParaRPr lang="en-GB"/>
          </a:p>
        </p:txBody>
      </p:sp>
    </p:spTree>
    <p:extLst>
      <p:ext uri="{BB962C8B-B14F-4D97-AF65-F5344CB8AC3E}">
        <p14:creationId xmlns:p14="http://schemas.microsoft.com/office/powerpoint/2010/main" val="639374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20</a:t>
            </a:fld>
            <a:endParaRPr lang="en-GB"/>
          </a:p>
        </p:txBody>
      </p:sp>
    </p:spTree>
    <p:extLst>
      <p:ext uri="{BB962C8B-B14F-4D97-AF65-F5344CB8AC3E}">
        <p14:creationId xmlns:p14="http://schemas.microsoft.com/office/powerpoint/2010/main" val="4044627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21</a:t>
            </a:fld>
            <a:endParaRPr lang="en-GB"/>
          </a:p>
        </p:txBody>
      </p:sp>
    </p:spTree>
    <p:extLst>
      <p:ext uri="{BB962C8B-B14F-4D97-AF65-F5344CB8AC3E}">
        <p14:creationId xmlns:p14="http://schemas.microsoft.com/office/powerpoint/2010/main" val="3306691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3</a:t>
            </a:fld>
            <a:endParaRPr lang="en-GB"/>
          </a:p>
        </p:txBody>
      </p:sp>
    </p:spTree>
    <p:extLst>
      <p:ext uri="{BB962C8B-B14F-4D97-AF65-F5344CB8AC3E}">
        <p14:creationId xmlns:p14="http://schemas.microsoft.com/office/powerpoint/2010/main" val="1337459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22</a:t>
            </a:fld>
            <a:endParaRPr lang="en-GB"/>
          </a:p>
        </p:txBody>
      </p:sp>
    </p:spTree>
    <p:extLst>
      <p:ext uri="{BB962C8B-B14F-4D97-AF65-F5344CB8AC3E}">
        <p14:creationId xmlns:p14="http://schemas.microsoft.com/office/powerpoint/2010/main" val="3736186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23</a:t>
            </a:fld>
            <a:endParaRPr lang="en-GB"/>
          </a:p>
        </p:txBody>
      </p:sp>
    </p:spTree>
    <p:extLst>
      <p:ext uri="{BB962C8B-B14F-4D97-AF65-F5344CB8AC3E}">
        <p14:creationId xmlns:p14="http://schemas.microsoft.com/office/powerpoint/2010/main" val="2886732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25</a:t>
            </a:fld>
            <a:endParaRPr lang="en-GB"/>
          </a:p>
        </p:txBody>
      </p:sp>
    </p:spTree>
    <p:extLst>
      <p:ext uri="{BB962C8B-B14F-4D97-AF65-F5344CB8AC3E}">
        <p14:creationId xmlns:p14="http://schemas.microsoft.com/office/powerpoint/2010/main" val="4146088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Update</a:t>
            </a:r>
          </a:p>
        </p:txBody>
      </p:sp>
      <p:sp>
        <p:nvSpPr>
          <p:cNvPr id="4" name="Slide Number Placeholder 3"/>
          <p:cNvSpPr>
            <a:spLocks noGrp="1"/>
          </p:cNvSpPr>
          <p:nvPr>
            <p:ph type="sldNum" sz="quarter" idx="5"/>
          </p:nvPr>
        </p:nvSpPr>
        <p:spPr/>
        <p:txBody>
          <a:bodyPr/>
          <a:lstStyle/>
          <a:p>
            <a:fld id="{5EA2319E-44F4-4749-B257-B87001BCAF9E}" type="slidenum">
              <a:rPr lang="en-GB" smtClean="0"/>
              <a:t>26</a:t>
            </a:fld>
            <a:endParaRPr lang="en-GB"/>
          </a:p>
        </p:txBody>
      </p:sp>
    </p:spTree>
    <p:extLst>
      <p:ext uri="{BB962C8B-B14F-4D97-AF65-F5344CB8AC3E}">
        <p14:creationId xmlns:p14="http://schemas.microsoft.com/office/powerpoint/2010/main" val="1675056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27</a:t>
            </a:fld>
            <a:endParaRPr lang="en-GB"/>
          </a:p>
        </p:txBody>
      </p:sp>
    </p:spTree>
    <p:extLst>
      <p:ext uri="{BB962C8B-B14F-4D97-AF65-F5344CB8AC3E}">
        <p14:creationId xmlns:p14="http://schemas.microsoft.com/office/powerpoint/2010/main" val="4158545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28</a:t>
            </a:fld>
            <a:endParaRPr lang="en-GB"/>
          </a:p>
        </p:txBody>
      </p:sp>
    </p:spTree>
    <p:extLst>
      <p:ext uri="{BB962C8B-B14F-4D97-AF65-F5344CB8AC3E}">
        <p14:creationId xmlns:p14="http://schemas.microsoft.com/office/powerpoint/2010/main" val="2596917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30</a:t>
            </a:fld>
            <a:endParaRPr lang="en-GB"/>
          </a:p>
        </p:txBody>
      </p:sp>
    </p:spTree>
    <p:extLst>
      <p:ext uri="{BB962C8B-B14F-4D97-AF65-F5344CB8AC3E}">
        <p14:creationId xmlns:p14="http://schemas.microsoft.com/office/powerpoint/2010/main" val="346019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34</a:t>
            </a:fld>
            <a:endParaRPr lang="en-GB"/>
          </a:p>
        </p:txBody>
      </p:sp>
    </p:spTree>
    <p:extLst>
      <p:ext uri="{BB962C8B-B14F-4D97-AF65-F5344CB8AC3E}">
        <p14:creationId xmlns:p14="http://schemas.microsoft.com/office/powerpoint/2010/main" val="1592193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202124"/>
                </a:solidFill>
                <a:effectLst/>
                <a:latin typeface="+mj-lt"/>
              </a:rPr>
              <a:t>EWOs also offer each of their schools </a:t>
            </a:r>
            <a:r>
              <a:rPr lang="en-GB" sz="1200" dirty="0">
                <a:solidFill>
                  <a:srgbClr val="202124"/>
                </a:solidFill>
                <a:latin typeface="+mj-lt"/>
              </a:rPr>
              <a:t>3 Targeting Support Meetings (1 per term). The purpose of these meetings is to identify, discuss and agree targeted actions for vulnerable groups, pupils who are persistently or severely absent and those at risk of becoming so. </a:t>
            </a:r>
          </a:p>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36</a:t>
            </a:fld>
            <a:endParaRPr lang="en-GB"/>
          </a:p>
        </p:txBody>
      </p:sp>
    </p:spTree>
    <p:extLst>
      <p:ext uri="{BB962C8B-B14F-4D97-AF65-F5344CB8AC3E}">
        <p14:creationId xmlns:p14="http://schemas.microsoft.com/office/powerpoint/2010/main" val="972098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52</a:t>
            </a:fld>
            <a:endParaRPr lang="en-GB"/>
          </a:p>
        </p:txBody>
      </p:sp>
    </p:spTree>
    <p:extLst>
      <p:ext uri="{BB962C8B-B14F-4D97-AF65-F5344CB8AC3E}">
        <p14:creationId xmlns:p14="http://schemas.microsoft.com/office/powerpoint/2010/main" val="3206281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Appreciate the work that all DSL’s do is very demanding and impacting on own self and wellbeing. Additionally, topics and information shared within the network could be sensitive/distressing so please take a moment if needed. </a:t>
            </a:r>
          </a:p>
        </p:txBody>
      </p:sp>
      <p:sp>
        <p:nvSpPr>
          <p:cNvPr id="4" name="Slide Number Placeholder 3"/>
          <p:cNvSpPr>
            <a:spLocks noGrp="1"/>
          </p:cNvSpPr>
          <p:nvPr>
            <p:ph type="sldNum" sz="quarter" idx="10"/>
          </p:nvPr>
        </p:nvSpPr>
        <p:spPr/>
        <p:txBody>
          <a:bodyPr/>
          <a:lstStyle/>
          <a:p>
            <a:fld id="{5EA2319E-44F4-4749-B257-B87001BCAF9E}" type="slidenum">
              <a:rPr lang="en-GB" smtClean="0"/>
              <a:t>4</a:t>
            </a:fld>
            <a:endParaRPr lang="en-GB"/>
          </a:p>
        </p:txBody>
      </p:sp>
    </p:spTree>
    <p:extLst>
      <p:ext uri="{BB962C8B-B14F-4D97-AF65-F5344CB8AC3E}">
        <p14:creationId xmlns:p14="http://schemas.microsoft.com/office/powerpoint/2010/main" val="2043193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58</a:t>
            </a:fld>
            <a:endParaRPr lang="en-GB"/>
          </a:p>
        </p:txBody>
      </p:sp>
    </p:spTree>
    <p:extLst>
      <p:ext uri="{BB962C8B-B14F-4D97-AF65-F5344CB8AC3E}">
        <p14:creationId xmlns:p14="http://schemas.microsoft.com/office/powerpoint/2010/main" val="12571566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dirty="0">
                <a:effectLst/>
                <a:latin typeface="Calibri" panose="020F0502020204030204" pitchFamily="34" charset="0"/>
                <a:ea typeface="Times New Roman" panose="02020603050405020304" pitchFamily="18" charset="0"/>
                <a:cs typeface="Times New Roman" panose="02020603050405020304" pitchFamily="18" charset="0"/>
              </a:rPr>
              <a:t>The NCSCP/NCC </a:t>
            </a:r>
            <a:r>
              <a:rPr lang="en-GB" dirty="0">
                <a:latin typeface="Calibri" panose="020F0502020204030204" pitchFamily="34" charset="0"/>
                <a:ea typeface="Times New Roman" panose="02020603050405020304" pitchFamily="18" charset="0"/>
                <a:cs typeface="Times New Roman" panose="02020603050405020304" pitchFamily="18" charset="0"/>
              </a:rPr>
              <a:t>Safeguarding in Education training </a:t>
            </a:r>
            <a:r>
              <a:rPr lang="en-GB" dirty="0">
                <a:solidFill>
                  <a:srgbClr val="FFFF00"/>
                </a:solidFill>
              </a:rPr>
              <a:t>programme can be found on the NCSCP website – it is the schools responsibility to maintain an accurate training record and ensure all staff’s training is maintained and kept up to date</a:t>
            </a:r>
            <a:endParaRPr lang="en-GB" dirty="0">
              <a:solidFill>
                <a:srgbClr val="FFFF00"/>
              </a:solidFill>
              <a:highlight>
                <a:srgbClr val="FFFF00"/>
              </a:highlight>
            </a:endParaRPr>
          </a:p>
          <a:p>
            <a:pPr marL="342900" indent="-342900">
              <a:buFont typeface="Arial" panose="020B0604020202020204" pitchFamily="34" charset="0"/>
              <a:buChar char="•"/>
            </a:pPr>
            <a:r>
              <a:rPr lang="en-GB" dirty="0">
                <a:solidFill>
                  <a:srgbClr val="FFFF00"/>
                </a:solidFill>
                <a:highlight>
                  <a:srgbClr val="FFFF00"/>
                </a:highlight>
              </a:rPr>
              <a:t>Where a delegate does not meet the course pre requisite we can not allow onto the course</a:t>
            </a:r>
          </a:p>
          <a:p>
            <a:pPr marL="342900" indent="-342900">
              <a:buFont typeface="Arial" panose="020B0604020202020204" pitchFamily="34" charset="0"/>
              <a:buChar char="•"/>
            </a:pPr>
            <a:r>
              <a:rPr lang="en-GB" dirty="0">
                <a:solidFill>
                  <a:srgbClr val="FFFF00"/>
                </a:solidFill>
                <a:highlight>
                  <a:srgbClr val="FFFF00"/>
                </a:highlight>
              </a:rPr>
              <a:t>Where DSL training certification has expired we can not allow completion of any relevant DSL Update and professionals will have to complete full DSL training again</a:t>
            </a:r>
          </a:p>
          <a:p>
            <a:pPr marL="342900" indent="-342900">
              <a:buFont typeface="Arial" panose="020B0604020202020204" pitchFamily="34" charset="0"/>
              <a:buChar char="•"/>
            </a:pPr>
            <a:r>
              <a:rPr lang="en-GB" dirty="0">
                <a:solidFill>
                  <a:srgbClr val="FFFF00"/>
                </a:solidFill>
                <a:highlight>
                  <a:srgbClr val="FFFF00"/>
                </a:highlight>
              </a:rPr>
              <a:t>Please do contact </a:t>
            </a:r>
            <a:r>
              <a:rPr lang="en-GB" dirty="0">
                <a:solidFill>
                  <a:srgbClr val="FFFF00"/>
                </a:solidFill>
                <a:highlight>
                  <a:srgbClr val="FFFF00"/>
                </a:highlight>
                <a:hlinkClick r:id="rId3">
                  <a:extLst>
                    <a:ext uri="{A12FA001-AC4F-418D-AE19-62706E023703}">
                      <ahyp:hlinkClr xmlns:ahyp="http://schemas.microsoft.com/office/drawing/2018/hyperlinkcolor" val="tx"/>
                    </a:ext>
                  </a:extLst>
                </a:hlinkClick>
              </a:rPr>
              <a:t>safeguardingineducation@nottinghamcity.gov.uk</a:t>
            </a:r>
            <a:r>
              <a:rPr lang="en-GB" dirty="0">
                <a:solidFill>
                  <a:srgbClr val="FFFF00"/>
                </a:solidFill>
                <a:highlight>
                  <a:srgbClr val="FFFF00"/>
                </a:highlight>
              </a:rPr>
              <a:t> for any queries re training </a:t>
            </a:r>
            <a:r>
              <a:rPr lang="en-GB" dirty="0">
                <a:solidFill>
                  <a:srgbClr val="FFFF00"/>
                </a:solidFill>
              </a:rPr>
              <a:t>and certificates</a:t>
            </a:r>
          </a:p>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59</a:t>
            </a:fld>
            <a:endParaRPr lang="en-GB"/>
          </a:p>
        </p:txBody>
      </p:sp>
    </p:spTree>
    <p:extLst>
      <p:ext uri="{BB962C8B-B14F-4D97-AF65-F5344CB8AC3E}">
        <p14:creationId xmlns:p14="http://schemas.microsoft.com/office/powerpoint/2010/main" val="20463045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Nottingham Schools website is where you can find key resources including the Nottingham City template Safeguarding and Child Protection Policy, training programme, DBS letter for all Nottingham City employees to allow access to your setting.</a:t>
            </a:r>
          </a:p>
        </p:txBody>
      </p:sp>
      <p:sp>
        <p:nvSpPr>
          <p:cNvPr id="4" name="Slide Number Placeholder 3"/>
          <p:cNvSpPr>
            <a:spLocks noGrp="1"/>
          </p:cNvSpPr>
          <p:nvPr>
            <p:ph type="sldNum" sz="quarter" idx="5"/>
          </p:nvPr>
        </p:nvSpPr>
        <p:spPr/>
        <p:txBody>
          <a:bodyPr/>
          <a:lstStyle/>
          <a:p>
            <a:fld id="{5EA2319E-44F4-4749-B257-B87001BCAF9E}" type="slidenum">
              <a:rPr lang="en-GB" smtClean="0"/>
              <a:t>60</a:t>
            </a:fld>
            <a:endParaRPr lang="en-GB"/>
          </a:p>
        </p:txBody>
      </p:sp>
    </p:spTree>
    <p:extLst>
      <p:ext uri="{BB962C8B-B14F-4D97-AF65-F5344CB8AC3E}">
        <p14:creationId xmlns:p14="http://schemas.microsoft.com/office/powerpoint/2010/main" val="5356978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of you will be aware of the above guidance sent out previously. Please can we remind all settings that any single incidences of concern  (step 1 above) should be managed at a local policing level initially via your school based police officer. Should there be ongoing/increased risk and concern then please do follow step 2 as additional action, detailed above.</a:t>
            </a:r>
          </a:p>
        </p:txBody>
      </p:sp>
      <p:sp>
        <p:nvSpPr>
          <p:cNvPr id="4" name="Slide Number Placeholder 3"/>
          <p:cNvSpPr>
            <a:spLocks noGrp="1"/>
          </p:cNvSpPr>
          <p:nvPr>
            <p:ph type="sldNum" sz="quarter" idx="5"/>
          </p:nvPr>
        </p:nvSpPr>
        <p:spPr/>
        <p:txBody>
          <a:bodyPr/>
          <a:lstStyle/>
          <a:p>
            <a:fld id="{5EA2319E-44F4-4749-B257-B87001BCAF9E}" type="slidenum">
              <a:rPr lang="en-GB" smtClean="0"/>
              <a:t>61</a:t>
            </a:fld>
            <a:endParaRPr lang="en-GB"/>
          </a:p>
        </p:txBody>
      </p:sp>
    </p:spTree>
    <p:extLst>
      <p:ext uri="{BB962C8B-B14F-4D97-AF65-F5344CB8AC3E}">
        <p14:creationId xmlns:p14="http://schemas.microsoft.com/office/powerpoint/2010/main" val="12502914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Ideally we would want specific email addresses and not a generic as this can often lead to emails being sat in an inbox or not reaching the correct professional.</a:t>
            </a:r>
          </a:p>
          <a:p>
            <a:r>
              <a:rPr lang="en-GB" dirty="0"/>
              <a:t>If you haven’t received our weekly Information for Schools email today then please do email Mark Attwood with a most suitable lead contact email.</a:t>
            </a:r>
          </a:p>
        </p:txBody>
      </p:sp>
      <p:sp>
        <p:nvSpPr>
          <p:cNvPr id="4" name="Slide Number Placeholder 3"/>
          <p:cNvSpPr>
            <a:spLocks noGrp="1"/>
          </p:cNvSpPr>
          <p:nvPr>
            <p:ph type="sldNum" sz="quarter" idx="5"/>
          </p:nvPr>
        </p:nvSpPr>
        <p:spPr/>
        <p:txBody>
          <a:bodyPr/>
          <a:lstStyle/>
          <a:p>
            <a:fld id="{5EA2319E-44F4-4749-B257-B87001BCAF9E}" type="slidenum">
              <a:rPr lang="en-GB" smtClean="0"/>
              <a:t>62</a:t>
            </a:fld>
            <a:endParaRPr lang="en-GB"/>
          </a:p>
        </p:txBody>
      </p:sp>
    </p:spTree>
    <p:extLst>
      <p:ext uri="{BB962C8B-B14F-4D97-AF65-F5344CB8AC3E}">
        <p14:creationId xmlns:p14="http://schemas.microsoft.com/office/powerpoint/2010/main" val="19500391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rPr>
              <a:t>The map above can be found by clicking on the link embedded within the slide or alternatively by visiting the Nottingham Schools website under ‘resources’ section of the safeguarding tab. </a:t>
            </a:r>
            <a:endParaRPr lang="en-GB" sz="1200" kern="1200" dirty="0">
              <a:solidFill>
                <a:schemeClr val="tx1"/>
              </a:solidFill>
              <a:effectLst/>
              <a:latin typeface="+mn-lt"/>
              <a:ea typeface="+mn-ea"/>
              <a:cs typeface="+mn-cs"/>
            </a:endParaRP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63</a:t>
            </a:fld>
            <a:endParaRPr lang="en-GB"/>
          </a:p>
        </p:txBody>
      </p:sp>
    </p:spTree>
    <p:extLst>
      <p:ext uri="{BB962C8B-B14F-4D97-AF65-F5344CB8AC3E}">
        <p14:creationId xmlns:p14="http://schemas.microsoft.com/office/powerpoint/2010/main" val="898113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hlinkClick r:id="rId3"/>
              </a:rPr>
              <a:t>neglect-toolkit.pdf (nottinghamcity.gov.uk)</a:t>
            </a:r>
            <a:endParaRPr lang="en-GB" dirty="0"/>
          </a:p>
          <a:p>
            <a:endParaRPr lang="en-GB" dirty="0"/>
          </a:p>
          <a:p>
            <a:r>
              <a:rPr lang="en-GB" dirty="0"/>
              <a:t>There is also an animation that has been created to support professionals - </a:t>
            </a:r>
            <a:r>
              <a:rPr lang="en-US" dirty="0" err="1">
                <a:hlinkClick r:id="rId4"/>
              </a:rPr>
              <a:t>Recognising</a:t>
            </a:r>
            <a:r>
              <a:rPr lang="en-US" dirty="0">
                <a:hlinkClick r:id="rId4"/>
              </a:rPr>
              <a:t> and Responding to Neglect on Vimeo</a:t>
            </a:r>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69</a:t>
            </a:fld>
            <a:endParaRPr lang="en-GB"/>
          </a:p>
        </p:txBody>
      </p:sp>
    </p:spTree>
    <p:extLst>
      <p:ext uri="{BB962C8B-B14F-4D97-AF65-F5344CB8AC3E}">
        <p14:creationId xmlns:p14="http://schemas.microsoft.com/office/powerpoint/2010/main" val="387853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to our school professionals who supported the process by submitting an audit request return.</a:t>
            </a:r>
          </a:p>
        </p:txBody>
      </p:sp>
      <p:sp>
        <p:nvSpPr>
          <p:cNvPr id="4" name="Slide Number Placeholder 3"/>
          <p:cNvSpPr>
            <a:spLocks noGrp="1"/>
          </p:cNvSpPr>
          <p:nvPr>
            <p:ph type="sldNum" sz="quarter" idx="5"/>
          </p:nvPr>
        </p:nvSpPr>
        <p:spPr/>
        <p:txBody>
          <a:bodyPr/>
          <a:lstStyle/>
          <a:p>
            <a:fld id="{5EA2319E-44F4-4749-B257-B87001BCAF9E}" type="slidenum">
              <a:rPr lang="en-GB" smtClean="0"/>
              <a:t>70</a:t>
            </a:fld>
            <a:endParaRPr lang="en-GB"/>
          </a:p>
        </p:txBody>
      </p:sp>
    </p:spTree>
    <p:extLst>
      <p:ext uri="{BB962C8B-B14F-4D97-AF65-F5344CB8AC3E}">
        <p14:creationId xmlns:p14="http://schemas.microsoft.com/office/powerpoint/2010/main" val="41823973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sign up to each event as soon as booking is live- this is usually 6-8 weeks in advance of the DSL network event date and an email will be sent to all settings with agenda and booking link once live in addition to all information being placed on the Nottingham Schools website (DSL page). We are currently reviewing the existing process whereby if you attend 2 or more networks within an academic year we certificate this as DSL Update training- this is due to networks now being virtual and delivery/content style changes. </a:t>
            </a:r>
          </a:p>
          <a:p>
            <a:endParaRPr lang="en-GB" dirty="0"/>
          </a:p>
          <a:p>
            <a:r>
              <a:rPr lang="en-GB" dirty="0"/>
              <a:t>All DSL network content and booking links can now be found on the Nottingham Schools tab titled ‘Leadership and Management then clicking ono the 'Safeguarding' tab -also embedded on the above slide for your use- link to website on slide above.</a:t>
            </a:r>
          </a:p>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73</a:t>
            </a:fld>
            <a:endParaRPr lang="en-GB"/>
          </a:p>
        </p:txBody>
      </p:sp>
    </p:spTree>
    <p:extLst>
      <p:ext uri="{BB962C8B-B14F-4D97-AF65-F5344CB8AC3E}">
        <p14:creationId xmlns:p14="http://schemas.microsoft.com/office/powerpoint/2010/main" val="2532025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866F4F8-4A9D-45E5-9002-7F6B222058D3}" type="slidenum">
              <a:rPr lang="en-GB" smtClean="0"/>
              <a:t>5</a:t>
            </a:fld>
            <a:endParaRPr lang="en-GB"/>
          </a:p>
        </p:txBody>
      </p:sp>
      <p:sp>
        <p:nvSpPr>
          <p:cNvPr id="5" name="Footer Placeholder 4"/>
          <p:cNvSpPr>
            <a:spLocks noGrp="1"/>
          </p:cNvSpPr>
          <p:nvPr>
            <p:ph type="ftr" sz="quarter" idx="11"/>
          </p:nvPr>
        </p:nvSpPr>
        <p:spPr/>
        <p:txBody>
          <a:bodyPr/>
          <a:lstStyle/>
          <a:p>
            <a:endParaRPr lang="en-GB"/>
          </a:p>
        </p:txBody>
      </p:sp>
      <p:sp>
        <p:nvSpPr>
          <p:cNvPr id="6" name="Header Placeholder 5"/>
          <p:cNvSpPr>
            <a:spLocks noGrp="1"/>
          </p:cNvSpPr>
          <p:nvPr>
            <p:ph type="hdr" sz="quarter" idx="12"/>
          </p:nvPr>
        </p:nvSpPr>
        <p:spPr/>
        <p:txBody>
          <a:bodyPr/>
          <a:lstStyle/>
          <a:p>
            <a:endParaRPr lang="en-GB"/>
          </a:p>
        </p:txBody>
      </p:sp>
    </p:spTree>
    <p:extLst>
      <p:ext uri="{BB962C8B-B14F-4D97-AF65-F5344CB8AC3E}">
        <p14:creationId xmlns:p14="http://schemas.microsoft.com/office/powerpoint/2010/main" val="165861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Intervening early using a whole family approach, that assesses the needs of all individuals within the household and the impact across the family as a whole.  Every agency and service has a role to play, the School Lead Worker takes responsibility for co-ordinating all services needed, in a joined up approach to support the outcomes for the family with guidance and mentoring from your Accredited Practitioner. </a:t>
            </a:r>
          </a:p>
          <a:p>
            <a:endParaRPr lang="en-GB" dirty="0"/>
          </a:p>
        </p:txBody>
      </p:sp>
      <p:sp>
        <p:nvSpPr>
          <p:cNvPr id="4" name="Slide Number Placeholder 3"/>
          <p:cNvSpPr>
            <a:spLocks noGrp="1"/>
          </p:cNvSpPr>
          <p:nvPr>
            <p:ph type="sldNum" sz="quarter" idx="10"/>
          </p:nvPr>
        </p:nvSpPr>
        <p:spPr/>
        <p:txBody>
          <a:bodyPr/>
          <a:lstStyle/>
          <a:p>
            <a:fld id="{8866F4F8-4A9D-45E5-9002-7F6B222058D3}" type="slidenum">
              <a:rPr lang="en-GB" smtClean="0"/>
              <a:t>6</a:t>
            </a:fld>
            <a:endParaRPr lang="en-GB"/>
          </a:p>
        </p:txBody>
      </p:sp>
      <p:sp>
        <p:nvSpPr>
          <p:cNvPr id="5" name="Footer Placeholder 4"/>
          <p:cNvSpPr>
            <a:spLocks noGrp="1"/>
          </p:cNvSpPr>
          <p:nvPr>
            <p:ph type="ftr" sz="quarter" idx="11"/>
          </p:nvPr>
        </p:nvSpPr>
        <p:spPr/>
        <p:txBody>
          <a:bodyPr/>
          <a:lstStyle/>
          <a:p>
            <a:endParaRPr lang="en-GB"/>
          </a:p>
        </p:txBody>
      </p:sp>
      <p:sp>
        <p:nvSpPr>
          <p:cNvPr id="6" name="Header Placeholder 5"/>
          <p:cNvSpPr>
            <a:spLocks noGrp="1"/>
          </p:cNvSpPr>
          <p:nvPr>
            <p:ph type="hdr" sz="quarter" idx="12"/>
          </p:nvPr>
        </p:nvSpPr>
        <p:spPr/>
        <p:txBody>
          <a:bodyPr/>
          <a:lstStyle/>
          <a:p>
            <a:endParaRPr lang="en-GB"/>
          </a:p>
        </p:txBody>
      </p:sp>
    </p:spTree>
    <p:extLst>
      <p:ext uri="{BB962C8B-B14F-4D97-AF65-F5344CB8AC3E}">
        <p14:creationId xmlns:p14="http://schemas.microsoft.com/office/powerpoint/2010/main" val="2995200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tx2"/>
                </a:solidFill>
              </a:rPr>
              <a:t>In Nottingham, the programme is not delivered by a stand-alone team but is embedded in the service delivery (and systems) within Children’s Integrated Services, adopting whole family working.</a:t>
            </a:r>
            <a:br>
              <a:rPr lang="en-GB" sz="1200" dirty="0">
                <a:solidFill>
                  <a:schemeClr val="tx2"/>
                </a:solidFill>
              </a:rPr>
            </a:br>
            <a:r>
              <a:rPr lang="en-US" sz="1200" dirty="0">
                <a:solidFill>
                  <a:schemeClr val="tx2"/>
                </a:solidFill>
              </a:rPr>
              <a:t>On offer to Partners is mentoring and case oversight, support throughout the case. Support to bring the right people from appropriate agencies to multi-agency meetings. Assistance with creating family plans to include the needs of everyone in the family. Information from our own agencies that is relevant to the family. </a:t>
            </a:r>
            <a:br>
              <a:rPr lang="en-US" sz="1200" dirty="0">
                <a:solidFill>
                  <a:schemeClr val="tx2"/>
                </a:solidFill>
              </a:rPr>
            </a:br>
            <a:endParaRPr lang="en-GB" dirty="0"/>
          </a:p>
        </p:txBody>
      </p:sp>
      <p:sp>
        <p:nvSpPr>
          <p:cNvPr id="4" name="Slide Number Placeholder 3"/>
          <p:cNvSpPr>
            <a:spLocks noGrp="1"/>
          </p:cNvSpPr>
          <p:nvPr>
            <p:ph type="sldNum" sz="quarter" idx="10"/>
          </p:nvPr>
        </p:nvSpPr>
        <p:spPr/>
        <p:txBody>
          <a:bodyPr/>
          <a:lstStyle/>
          <a:p>
            <a:fld id="{8866F4F8-4A9D-45E5-9002-7F6B222058D3}" type="slidenum">
              <a:rPr lang="en-GB" smtClean="0"/>
              <a:t>7</a:t>
            </a:fld>
            <a:endParaRPr lang="en-GB"/>
          </a:p>
        </p:txBody>
      </p:sp>
      <p:sp>
        <p:nvSpPr>
          <p:cNvPr id="5" name="Footer Placeholder 4"/>
          <p:cNvSpPr>
            <a:spLocks noGrp="1"/>
          </p:cNvSpPr>
          <p:nvPr>
            <p:ph type="ftr" sz="quarter" idx="11"/>
          </p:nvPr>
        </p:nvSpPr>
        <p:spPr/>
        <p:txBody>
          <a:bodyPr/>
          <a:lstStyle/>
          <a:p>
            <a:endParaRPr lang="en-GB"/>
          </a:p>
        </p:txBody>
      </p:sp>
      <p:sp>
        <p:nvSpPr>
          <p:cNvPr id="6" name="Header Placeholder 5"/>
          <p:cNvSpPr>
            <a:spLocks noGrp="1"/>
          </p:cNvSpPr>
          <p:nvPr>
            <p:ph type="hdr" sz="quarter" idx="12"/>
          </p:nvPr>
        </p:nvSpPr>
        <p:spPr/>
        <p:txBody>
          <a:bodyPr/>
          <a:lstStyle/>
          <a:p>
            <a:endParaRPr lang="en-GB"/>
          </a:p>
        </p:txBody>
      </p:sp>
    </p:spTree>
    <p:extLst>
      <p:ext uri="{BB962C8B-B14F-4D97-AF65-F5344CB8AC3E}">
        <p14:creationId xmlns:p14="http://schemas.microsoft.com/office/powerpoint/2010/main" val="3189165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alibri (Body)"/>
                <a:cs typeface="Calibri" panose="020F0502020204030204" pitchFamily="34" charset="0"/>
              </a:rPr>
              <a:t>The programme is monitored through a nationally set programme framework and is funded through a combination of transformation funding, Payment by Results (</a:t>
            </a:r>
            <a:r>
              <a:rPr lang="en-GB" dirty="0" err="1">
                <a:latin typeface="Calibri (Body)"/>
                <a:cs typeface="Calibri" panose="020F0502020204030204" pitchFamily="34" charset="0"/>
              </a:rPr>
              <a:t>PbR</a:t>
            </a:r>
            <a:r>
              <a:rPr lang="en-GB" dirty="0">
                <a:latin typeface="Calibri (Body)"/>
                <a:cs typeface="Calibri" panose="020F0502020204030204" pitchFamily="34" charset="0"/>
              </a:rPr>
              <a:t>) mechanisms. </a:t>
            </a:r>
          </a:p>
          <a:p>
            <a:r>
              <a:rPr lang="en-GB" dirty="0">
                <a:latin typeface="Calibri (Body)"/>
                <a:cs typeface="Calibri" panose="020F0502020204030204" pitchFamily="34" charset="0"/>
              </a:rPr>
              <a:t>The Programme has changed it’s reporting criteria and 10 thematic areas to now include:</a:t>
            </a:r>
          </a:p>
          <a:p>
            <a:endParaRPr lang="en-GB" sz="1200" dirty="0">
              <a:latin typeface="Calibri (Body)"/>
              <a:cs typeface="Calibri" panose="020F0502020204030204" pitchFamily="34" charset="0"/>
            </a:endParaRPr>
          </a:p>
        </p:txBody>
      </p:sp>
      <p:sp>
        <p:nvSpPr>
          <p:cNvPr id="4" name="Slide Number Placeholder 3"/>
          <p:cNvSpPr>
            <a:spLocks noGrp="1"/>
          </p:cNvSpPr>
          <p:nvPr>
            <p:ph type="sldNum" sz="quarter" idx="10"/>
          </p:nvPr>
        </p:nvSpPr>
        <p:spPr/>
        <p:txBody>
          <a:bodyPr/>
          <a:lstStyle/>
          <a:p>
            <a:fld id="{8866F4F8-4A9D-45E5-9002-7F6B222058D3}" type="slidenum">
              <a:rPr lang="en-GB" smtClean="0"/>
              <a:t>8</a:t>
            </a:fld>
            <a:endParaRPr lang="en-GB"/>
          </a:p>
        </p:txBody>
      </p:sp>
      <p:sp>
        <p:nvSpPr>
          <p:cNvPr id="5" name="Footer Placeholder 4"/>
          <p:cNvSpPr>
            <a:spLocks noGrp="1"/>
          </p:cNvSpPr>
          <p:nvPr>
            <p:ph type="ftr" sz="quarter" idx="11"/>
          </p:nvPr>
        </p:nvSpPr>
        <p:spPr/>
        <p:txBody>
          <a:bodyPr/>
          <a:lstStyle/>
          <a:p>
            <a:endParaRPr lang="en-GB"/>
          </a:p>
        </p:txBody>
      </p:sp>
      <p:sp>
        <p:nvSpPr>
          <p:cNvPr id="6" name="Header Placeholder 5"/>
          <p:cNvSpPr>
            <a:spLocks noGrp="1"/>
          </p:cNvSpPr>
          <p:nvPr>
            <p:ph type="hdr" sz="quarter" idx="12"/>
          </p:nvPr>
        </p:nvSpPr>
        <p:spPr/>
        <p:txBody>
          <a:bodyPr/>
          <a:lstStyle/>
          <a:p>
            <a:endParaRPr lang="en-GB"/>
          </a:p>
        </p:txBody>
      </p:sp>
    </p:spTree>
    <p:extLst>
      <p:ext uri="{BB962C8B-B14F-4D97-AF65-F5344CB8AC3E}">
        <p14:creationId xmlns:p14="http://schemas.microsoft.com/office/powerpoint/2010/main" val="3619645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 DATA MATURITY DEVELOPMENT</a:t>
            </a:r>
            <a:br>
              <a:rPr lang="en-GB" sz="1200" dirty="0"/>
            </a:br>
            <a:r>
              <a:rPr lang="en-GB" sz="1200" b="1" dirty="0"/>
              <a:t> </a:t>
            </a:r>
            <a:br>
              <a:rPr lang="en-GB" sz="1200" dirty="0"/>
            </a:br>
            <a:r>
              <a:rPr lang="en-GB" sz="1200" b="1" dirty="0"/>
              <a:t>•Data Accelerator Fund (</a:t>
            </a:r>
            <a:r>
              <a:rPr lang="en-GB" sz="1200" b="1" dirty="0" err="1"/>
              <a:t>circ</a:t>
            </a:r>
            <a:r>
              <a:rPr lang="en-GB" sz="1200" b="1" dirty="0"/>
              <a:t> £.5m)</a:t>
            </a:r>
            <a:br>
              <a:rPr lang="en-GB" sz="1200" dirty="0"/>
            </a:br>
            <a:r>
              <a:rPr lang="en-GB" sz="1200" b="1" dirty="0"/>
              <a:t>This money is funding the Partner Pathway Partner Agency Access This is currently in the Final stages of security and is being discussed with School Trusts.</a:t>
            </a:r>
            <a:br>
              <a:rPr lang="en-GB" sz="1200" dirty="0"/>
            </a:br>
            <a:r>
              <a:rPr lang="en-GB" sz="1200" b="1" dirty="0"/>
              <a:t> It has also been used for Supporting Families training and developing the E-learning platform for our partners to access for their own learning development. </a:t>
            </a:r>
            <a:br>
              <a:rPr lang="en-GB" sz="1200" dirty="0"/>
            </a:br>
            <a:r>
              <a:rPr lang="en-GB" sz="1200" b="1" dirty="0"/>
              <a:t>         •Dashboard (Stage 2 – consultation) The dashboard is currently at Early     stages and is with the Information Governance. </a:t>
            </a:r>
            <a:br>
              <a:rPr lang="en-GB" sz="1200" dirty="0"/>
            </a:br>
            <a:r>
              <a:rPr lang="en-GB" sz="1200" b="1" dirty="0"/>
              <a:t> </a:t>
            </a:r>
            <a:br>
              <a:rPr lang="en-GB" sz="1200" dirty="0"/>
            </a:br>
            <a:r>
              <a:rPr lang="en-GB" sz="1200" b="1" dirty="0"/>
              <a:t> </a:t>
            </a:r>
            <a:br>
              <a:rPr lang="en-GB" sz="1200" dirty="0"/>
            </a:br>
            <a:r>
              <a:rPr lang="en-GB" sz="1200" b="1" dirty="0"/>
              <a:t>The whole idea of the partner pathway is so that there will be One Assessment and One Plan bringing the whole family working together with the different services </a:t>
            </a:r>
            <a:endParaRPr lang="en-GB" dirty="0"/>
          </a:p>
        </p:txBody>
      </p:sp>
      <p:sp>
        <p:nvSpPr>
          <p:cNvPr id="4" name="Slide Number Placeholder 3"/>
          <p:cNvSpPr>
            <a:spLocks noGrp="1"/>
          </p:cNvSpPr>
          <p:nvPr>
            <p:ph type="sldNum" sz="quarter" idx="10"/>
          </p:nvPr>
        </p:nvSpPr>
        <p:spPr/>
        <p:txBody>
          <a:bodyPr/>
          <a:lstStyle/>
          <a:p>
            <a:fld id="{8866F4F8-4A9D-45E5-9002-7F6B222058D3}" type="slidenum">
              <a:rPr lang="en-GB" smtClean="0"/>
              <a:t>9</a:t>
            </a:fld>
            <a:endParaRPr lang="en-GB"/>
          </a:p>
        </p:txBody>
      </p:sp>
      <p:sp>
        <p:nvSpPr>
          <p:cNvPr id="5" name="Footer Placeholder 4"/>
          <p:cNvSpPr>
            <a:spLocks noGrp="1"/>
          </p:cNvSpPr>
          <p:nvPr>
            <p:ph type="ftr" sz="quarter" idx="11"/>
          </p:nvPr>
        </p:nvSpPr>
        <p:spPr/>
        <p:txBody>
          <a:bodyPr/>
          <a:lstStyle/>
          <a:p>
            <a:endParaRPr lang="en-GB"/>
          </a:p>
        </p:txBody>
      </p:sp>
      <p:sp>
        <p:nvSpPr>
          <p:cNvPr id="6" name="Header Placeholder 5"/>
          <p:cNvSpPr>
            <a:spLocks noGrp="1"/>
          </p:cNvSpPr>
          <p:nvPr>
            <p:ph type="hdr" sz="quarter" idx="12"/>
          </p:nvPr>
        </p:nvSpPr>
        <p:spPr/>
        <p:txBody>
          <a:bodyPr/>
          <a:lstStyle/>
          <a:p>
            <a:endParaRPr lang="en-GB"/>
          </a:p>
        </p:txBody>
      </p:sp>
    </p:spTree>
    <p:extLst>
      <p:ext uri="{BB962C8B-B14F-4D97-AF65-F5344CB8AC3E}">
        <p14:creationId xmlns:p14="http://schemas.microsoft.com/office/powerpoint/2010/main" val="3163134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866F4F8-4A9D-45E5-9002-7F6B222058D3}" type="slidenum">
              <a:rPr lang="en-GB" smtClean="0"/>
              <a:t>10</a:t>
            </a:fld>
            <a:endParaRPr lang="en-GB"/>
          </a:p>
        </p:txBody>
      </p:sp>
      <p:sp>
        <p:nvSpPr>
          <p:cNvPr id="5" name="Footer Placeholder 4"/>
          <p:cNvSpPr>
            <a:spLocks noGrp="1"/>
          </p:cNvSpPr>
          <p:nvPr>
            <p:ph type="ftr" sz="quarter" idx="11"/>
          </p:nvPr>
        </p:nvSpPr>
        <p:spPr/>
        <p:txBody>
          <a:bodyPr/>
          <a:lstStyle/>
          <a:p>
            <a:endParaRPr lang="en-GB"/>
          </a:p>
        </p:txBody>
      </p:sp>
      <p:sp>
        <p:nvSpPr>
          <p:cNvPr id="6" name="Header Placeholder 5"/>
          <p:cNvSpPr>
            <a:spLocks noGrp="1"/>
          </p:cNvSpPr>
          <p:nvPr>
            <p:ph type="hdr" sz="quarter" idx="12"/>
          </p:nvPr>
        </p:nvSpPr>
        <p:spPr/>
        <p:txBody>
          <a:bodyPr/>
          <a:lstStyle/>
          <a:p>
            <a:endParaRPr lang="en-GB"/>
          </a:p>
        </p:txBody>
      </p:sp>
    </p:spTree>
    <p:extLst>
      <p:ext uri="{BB962C8B-B14F-4D97-AF65-F5344CB8AC3E}">
        <p14:creationId xmlns:p14="http://schemas.microsoft.com/office/powerpoint/2010/main" val="39191007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295" name="Group 294">
            <a:extLst>
              <a:ext uri="{FF2B5EF4-FFF2-40B4-BE49-F238E27FC236}">
                <a16:creationId xmlns:a16="http://schemas.microsoft.com/office/drawing/2014/main" id="{8ADAE399-79A6-420F-84F4-05D3786D911E}"/>
              </a:ext>
            </a:extLst>
          </p:cNvPr>
          <p:cNvGrpSpPr/>
          <p:nvPr userDrawn="1"/>
        </p:nvGrpSpPr>
        <p:grpSpPr>
          <a:xfrm>
            <a:off x="271603" y="5661816"/>
            <a:ext cx="736578" cy="875829"/>
            <a:chOff x="258270" y="5212128"/>
            <a:chExt cx="1114770" cy="1325518"/>
          </a:xfrm>
        </p:grpSpPr>
        <p:grpSp>
          <p:nvGrpSpPr>
            <p:cNvPr id="296" name="Google Shape;428;p34">
              <a:extLst>
                <a:ext uri="{FF2B5EF4-FFF2-40B4-BE49-F238E27FC236}">
                  <a16:creationId xmlns:a16="http://schemas.microsoft.com/office/drawing/2014/main" id="{F4994928-FAFD-48B6-8747-F90B81F96045}"/>
                </a:ext>
              </a:extLst>
            </p:cNvPr>
            <p:cNvGrpSpPr/>
            <p:nvPr userDrawn="1"/>
          </p:nvGrpSpPr>
          <p:grpSpPr>
            <a:xfrm>
              <a:off x="866609" y="5948450"/>
              <a:ext cx="370620" cy="570901"/>
              <a:chOff x="5283050" y="4042750"/>
              <a:chExt cx="399000" cy="595950"/>
            </a:xfrm>
          </p:grpSpPr>
          <p:sp>
            <p:nvSpPr>
              <p:cNvPr id="336" name="Google Shape;429;p34">
                <a:extLst>
                  <a:ext uri="{FF2B5EF4-FFF2-40B4-BE49-F238E27FC236}">
                    <a16:creationId xmlns:a16="http://schemas.microsoft.com/office/drawing/2014/main" id="{09E05D6A-782A-4BDD-B9B0-5AA29943D73B}"/>
                  </a:ext>
                </a:extLst>
              </p:cNvPr>
              <p:cNvSpPr/>
              <p:nvPr/>
            </p:nvSpPr>
            <p:spPr>
              <a:xfrm>
                <a:off x="5283050" y="4042750"/>
                <a:ext cx="399000" cy="344900"/>
              </a:xfrm>
              <a:custGeom>
                <a:avLst/>
                <a:gdLst/>
                <a:ahLst/>
                <a:cxnLst/>
                <a:rect l="l" t="t" r="r" b="b"/>
                <a:pathLst>
                  <a:path w="15960" h="13796" extrusionOk="0">
                    <a:moveTo>
                      <a:pt x="8041" y="0"/>
                    </a:moveTo>
                    <a:cubicBezTo>
                      <a:pt x="6475" y="0"/>
                      <a:pt x="4915" y="432"/>
                      <a:pt x="3622" y="1312"/>
                    </a:cubicBezTo>
                    <a:cubicBezTo>
                      <a:pt x="1300" y="2891"/>
                      <a:pt x="0" y="5920"/>
                      <a:pt x="633" y="8656"/>
                    </a:cubicBezTo>
                    <a:cubicBezTo>
                      <a:pt x="1259" y="11376"/>
                      <a:pt x="3849" y="13561"/>
                      <a:pt x="6636" y="13561"/>
                    </a:cubicBezTo>
                    <a:cubicBezTo>
                      <a:pt x="6655" y="13561"/>
                      <a:pt x="6675" y="13561"/>
                      <a:pt x="6694" y="13560"/>
                    </a:cubicBezTo>
                    <a:lnTo>
                      <a:pt x="4984" y="12908"/>
                    </a:lnTo>
                    <a:lnTo>
                      <a:pt x="4984" y="12908"/>
                    </a:lnTo>
                    <a:cubicBezTo>
                      <a:pt x="6366" y="13418"/>
                      <a:pt x="7864" y="13796"/>
                      <a:pt x="9308" y="13796"/>
                    </a:cubicBezTo>
                    <a:cubicBezTo>
                      <a:pt x="10436" y="13796"/>
                      <a:pt x="11532" y="13565"/>
                      <a:pt x="12514" y="12987"/>
                    </a:cubicBezTo>
                    <a:cubicBezTo>
                      <a:pt x="15162" y="11426"/>
                      <a:pt x="15960" y="7754"/>
                      <a:pt x="15026" y="4822"/>
                    </a:cubicBezTo>
                    <a:cubicBezTo>
                      <a:pt x="14664" y="3680"/>
                      <a:pt x="14071" y="2588"/>
                      <a:pt x="13175" y="1793"/>
                    </a:cubicBezTo>
                    <a:cubicBezTo>
                      <a:pt x="12722" y="1389"/>
                      <a:pt x="12202" y="1071"/>
                      <a:pt x="11655" y="809"/>
                    </a:cubicBezTo>
                    <a:cubicBezTo>
                      <a:pt x="10533" y="273"/>
                      <a:pt x="9285" y="0"/>
                      <a:pt x="8041" y="0"/>
                    </a:cubicBezTo>
                    <a:close/>
                  </a:path>
                </a:pathLst>
              </a:custGeom>
              <a:solidFill>
                <a:srgbClr val="F9B2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37" name="Google Shape;430;p34">
                <a:extLst>
                  <a:ext uri="{FF2B5EF4-FFF2-40B4-BE49-F238E27FC236}">
                    <a16:creationId xmlns:a16="http://schemas.microsoft.com/office/drawing/2014/main" id="{7E39A15E-C3E3-4922-933A-A06F199F5B18}"/>
                  </a:ext>
                </a:extLst>
              </p:cNvPr>
              <p:cNvSpPr/>
              <p:nvPr/>
            </p:nvSpPr>
            <p:spPr>
              <a:xfrm>
                <a:off x="5478275" y="4137575"/>
                <a:ext cx="15450" cy="501125"/>
              </a:xfrm>
              <a:custGeom>
                <a:avLst/>
                <a:gdLst/>
                <a:ahLst/>
                <a:cxnLst/>
                <a:rect l="l" t="t" r="r" b="b"/>
                <a:pathLst>
                  <a:path w="618" h="20045" extrusionOk="0">
                    <a:moveTo>
                      <a:pt x="154" y="1"/>
                    </a:moveTo>
                    <a:cubicBezTo>
                      <a:pt x="98" y="1"/>
                      <a:pt x="42" y="39"/>
                      <a:pt x="38" y="115"/>
                    </a:cubicBezTo>
                    <a:lnTo>
                      <a:pt x="38" y="117"/>
                    </a:lnTo>
                    <a:cubicBezTo>
                      <a:pt x="1" y="763"/>
                      <a:pt x="16" y="1418"/>
                      <a:pt x="14" y="2063"/>
                    </a:cubicBezTo>
                    <a:cubicBezTo>
                      <a:pt x="12" y="2705"/>
                      <a:pt x="18" y="3344"/>
                      <a:pt x="20" y="3985"/>
                    </a:cubicBezTo>
                    <a:cubicBezTo>
                      <a:pt x="25" y="5274"/>
                      <a:pt x="40" y="6561"/>
                      <a:pt x="53" y="7850"/>
                    </a:cubicBezTo>
                    <a:lnTo>
                      <a:pt x="130" y="15559"/>
                    </a:lnTo>
                    <a:cubicBezTo>
                      <a:pt x="137" y="16277"/>
                      <a:pt x="146" y="16997"/>
                      <a:pt x="152" y="17717"/>
                    </a:cubicBezTo>
                    <a:cubicBezTo>
                      <a:pt x="154" y="18073"/>
                      <a:pt x="159" y="18429"/>
                      <a:pt x="159" y="18785"/>
                    </a:cubicBezTo>
                    <a:cubicBezTo>
                      <a:pt x="159" y="19158"/>
                      <a:pt x="143" y="19531"/>
                      <a:pt x="198" y="19903"/>
                    </a:cubicBezTo>
                    <a:cubicBezTo>
                      <a:pt x="210" y="19989"/>
                      <a:pt x="308" y="20045"/>
                      <a:pt x="390" y="20045"/>
                    </a:cubicBezTo>
                    <a:cubicBezTo>
                      <a:pt x="397" y="20045"/>
                      <a:pt x="404" y="20044"/>
                      <a:pt x="411" y="20043"/>
                    </a:cubicBezTo>
                    <a:cubicBezTo>
                      <a:pt x="515" y="20028"/>
                      <a:pt x="567" y="19949"/>
                      <a:pt x="580" y="19850"/>
                    </a:cubicBezTo>
                    <a:cubicBezTo>
                      <a:pt x="618" y="19531"/>
                      <a:pt x="596" y="19211"/>
                      <a:pt x="589" y="18890"/>
                    </a:cubicBezTo>
                    <a:cubicBezTo>
                      <a:pt x="583" y="18567"/>
                      <a:pt x="576" y="18249"/>
                      <a:pt x="572" y="17928"/>
                    </a:cubicBezTo>
                    <a:cubicBezTo>
                      <a:pt x="563" y="17287"/>
                      <a:pt x="554" y="16648"/>
                      <a:pt x="545" y="16009"/>
                    </a:cubicBezTo>
                    <a:lnTo>
                      <a:pt x="495" y="12141"/>
                    </a:lnTo>
                    <a:cubicBezTo>
                      <a:pt x="460" y="9574"/>
                      <a:pt x="442" y="7005"/>
                      <a:pt x="392" y="4435"/>
                    </a:cubicBezTo>
                    <a:cubicBezTo>
                      <a:pt x="376" y="3724"/>
                      <a:pt x="363" y="3012"/>
                      <a:pt x="348" y="2303"/>
                    </a:cubicBezTo>
                    <a:cubicBezTo>
                      <a:pt x="334" y="1576"/>
                      <a:pt x="334" y="840"/>
                      <a:pt x="275" y="115"/>
                    </a:cubicBezTo>
                    <a:cubicBezTo>
                      <a:pt x="269" y="39"/>
                      <a:pt x="211" y="1"/>
                      <a:pt x="154"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431;p34">
                <a:extLst>
                  <a:ext uri="{FF2B5EF4-FFF2-40B4-BE49-F238E27FC236}">
                    <a16:creationId xmlns:a16="http://schemas.microsoft.com/office/drawing/2014/main" id="{801DDB1E-D90A-414E-97D2-896F62FE7701}"/>
                  </a:ext>
                </a:extLst>
              </p:cNvPr>
              <p:cNvSpPr/>
              <p:nvPr/>
            </p:nvSpPr>
            <p:spPr>
              <a:xfrm>
                <a:off x="5390175" y="4217750"/>
                <a:ext cx="220175" cy="141200"/>
              </a:xfrm>
              <a:custGeom>
                <a:avLst/>
                <a:gdLst/>
                <a:ahLst/>
                <a:cxnLst/>
                <a:rect l="l" t="t" r="r" b="b"/>
                <a:pathLst>
                  <a:path w="8807" h="5648" extrusionOk="0">
                    <a:moveTo>
                      <a:pt x="8503" y="0"/>
                    </a:moveTo>
                    <a:cubicBezTo>
                      <a:pt x="8453" y="0"/>
                      <a:pt x="8404" y="19"/>
                      <a:pt x="8365" y="62"/>
                    </a:cubicBezTo>
                    <a:cubicBezTo>
                      <a:pt x="8062" y="394"/>
                      <a:pt x="7790" y="756"/>
                      <a:pt x="7506" y="1103"/>
                    </a:cubicBezTo>
                    <a:lnTo>
                      <a:pt x="6654" y="2148"/>
                    </a:lnTo>
                    <a:lnTo>
                      <a:pt x="4950" y="4241"/>
                    </a:lnTo>
                    <a:cubicBezTo>
                      <a:pt x="4708" y="4538"/>
                      <a:pt x="4482" y="4885"/>
                      <a:pt x="4162" y="5102"/>
                    </a:cubicBezTo>
                    <a:cubicBezTo>
                      <a:pt x="4055" y="5177"/>
                      <a:pt x="3922" y="5253"/>
                      <a:pt x="3787" y="5253"/>
                    </a:cubicBezTo>
                    <a:cubicBezTo>
                      <a:pt x="3775" y="5253"/>
                      <a:pt x="3763" y="5253"/>
                      <a:pt x="3751" y="5251"/>
                    </a:cubicBezTo>
                    <a:cubicBezTo>
                      <a:pt x="3588" y="5234"/>
                      <a:pt x="3498" y="5093"/>
                      <a:pt x="3417" y="4968"/>
                    </a:cubicBezTo>
                    <a:cubicBezTo>
                      <a:pt x="2916" y="4202"/>
                      <a:pt x="2422" y="3433"/>
                      <a:pt x="1919" y="2669"/>
                    </a:cubicBezTo>
                    <a:cubicBezTo>
                      <a:pt x="1361" y="1812"/>
                      <a:pt x="817" y="943"/>
                      <a:pt x="200" y="128"/>
                    </a:cubicBezTo>
                    <a:cubicBezTo>
                      <a:pt x="178" y="99"/>
                      <a:pt x="148" y="87"/>
                      <a:pt x="120" y="87"/>
                    </a:cubicBezTo>
                    <a:cubicBezTo>
                      <a:pt x="58" y="87"/>
                      <a:pt x="1" y="146"/>
                      <a:pt x="42" y="220"/>
                    </a:cubicBezTo>
                    <a:lnTo>
                      <a:pt x="42" y="222"/>
                    </a:lnTo>
                    <a:cubicBezTo>
                      <a:pt x="492" y="1068"/>
                      <a:pt x="1017" y="1872"/>
                      <a:pt x="1524" y="2684"/>
                    </a:cubicBezTo>
                    <a:cubicBezTo>
                      <a:pt x="2031" y="3497"/>
                      <a:pt x="2541" y="4309"/>
                      <a:pt x="3055" y="5120"/>
                    </a:cubicBezTo>
                    <a:cubicBezTo>
                      <a:pt x="3158" y="5284"/>
                      <a:pt x="3266" y="5458"/>
                      <a:pt x="3441" y="5557"/>
                    </a:cubicBezTo>
                    <a:cubicBezTo>
                      <a:pt x="3551" y="5617"/>
                      <a:pt x="3673" y="5648"/>
                      <a:pt x="3796" y="5648"/>
                    </a:cubicBezTo>
                    <a:cubicBezTo>
                      <a:pt x="3848" y="5648"/>
                      <a:pt x="3901" y="5642"/>
                      <a:pt x="3953" y="5631"/>
                    </a:cubicBezTo>
                    <a:cubicBezTo>
                      <a:pt x="4309" y="5563"/>
                      <a:pt x="4621" y="5284"/>
                      <a:pt x="4851" y="5016"/>
                    </a:cubicBezTo>
                    <a:cubicBezTo>
                      <a:pt x="5468" y="4298"/>
                      <a:pt x="6055" y="3554"/>
                      <a:pt x="6656" y="2820"/>
                    </a:cubicBezTo>
                    <a:lnTo>
                      <a:pt x="7664" y="1595"/>
                    </a:lnTo>
                    <a:cubicBezTo>
                      <a:pt x="8009" y="1173"/>
                      <a:pt x="8378" y="760"/>
                      <a:pt x="8699" y="319"/>
                    </a:cubicBezTo>
                    <a:cubicBezTo>
                      <a:pt x="8806" y="172"/>
                      <a:pt x="8653" y="0"/>
                      <a:pt x="8503"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432;p34">
                <a:extLst>
                  <a:ext uri="{FF2B5EF4-FFF2-40B4-BE49-F238E27FC236}">
                    <a16:creationId xmlns:a16="http://schemas.microsoft.com/office/drawing/2014/main" id="{89B29032-D864-40DD-A2B4-B433A7389737}"/>
                  </a:ext>
                </a:extLst>
              </p:cNvPr>
              <p:cNvSpPr/>
              <p:nvPr/>
            </p:nvSpPr>
            <p:spPr>
              <a:xfrm>
                <a:off x="5430325" y="4165850"/>
                <a:ext cx="85525" cy="68950"/>
              </a:xfrm>
              <a:custGeom>
                <a:avLst/>
                <a:gdLst/>
                <a:ahLst/>
                <a:cxnLst/>
                <a:rect l="l" t="t" r="r" b="b"/>
                <a:pathLst>
                  <a:path w="3421" h="2758" extrusionOk="0">
                    <a:moveTo>
                      <a:pt x="107" y="1"/>
                    </a:moveTo>
                    <a:cubicBezTo>
                      <a:pt x="51" y="1"/>
                      <a:pt x="0" y="59"/>
                      <a:pt x="37" y="120"/>
                    </a:cubicBezTo>
                    <a:lnTo>
                      <a:pt x="37" y="122"/>
                    </a:lnTo>
                    <a:cubicBezTo>
                      <a:pt x="72" y="183"/>
                      <a:pt x="91" y="247"/>
                      <a:pt x="129" y="306"/>
                    </a:cubicBezTo>
                    <a:cubicBezTo>
                      <a:pt x="166" y="366"/>
                      <a:pt x="208" y="418"/>
                      <a:pt x="245" y="475"/>
                    </a:cubicBezTo>
                    <a:cubicBezTo>
                      <a:pt x="313" y="576"/>
                      <a:pt x="379" y="675"/>
                      <a:pt x="452" y="772"/>
                    </a:cubicBezTo>
                    <a:cubicBezTo>
                      <a:pt x="608" y="981"/>
                      <a:pt x="763" y="1187"/>
                      <a:pt x="919" y="1393"/>
                    </a:cubicBezTo>
                    <a:cubicBezTo>
                      <a:pt x="1229" y="1811"/>
                      <a:pt x="1523" y="2237"/>
                      <a:pt x="1831" y="2654"/>
                    </a:cubicBezTo>
                    <a:cubicBezTo>
                      <a:pt x="1874" y="2713"/>
                      <a:pt x="1950" y="2757"/>
                      <a:pt x="2024" y="2757"/>
                    </a:cubicBezTo>
                    <a:cubicBezTo>
                      <a:pt x="2072" y="2757"/>
                      <a:pt x="2118" y="2739"/>
                      <a:pt x="2154" y="2696"/>
                    </a:cubicBezTo>
                    <a:lnTo>
                      <a:pt x="2813" y="1910"/>
                    </a:lnTo>
                    <a:lnTo>
                      <a:pt x="3133" y="1525"/>
                    </a:lnTo>
                    <a:cubicBezTo>
                      <a:pt x="3188" y="1457"/>
                      <a:pt x="3247" y="1391"/>
                      <a:pt x="3302" y="1323"/>
                    </a:cubicBezTo>
                    <a:cubicBezTo>
                      <a:pt x="3357" y="1255"/>
                      <a:pt x="3368" y="1174"/>
                      <a:pt x="3392" y="1093"/>
                    </a:cubicBezTo>
                    <a:cubicBezTo>
                      <a:pt x="3420" y="991"/>
                      <a:pt x="3339" y="914"/>
                      <a:pt x="3251" y="914"/>
                    </a:cubicBezTo>
                    <a:cubicBezTo>
                      <a:pt x="3228" y="914"/>
                      <a:pt x="3205" y="919"/>
                      <a:pt x="3184" y="930"/>
                    </a:cubicBezTo>
                    <a:cubicBezTo>
                      <a:pt x="3100" y="972"/>
                      <a:pt x="3037" y="998"/>
                      <a:pt x="2973" y="1068"/>
                    </a:cubicBezTo>
                    <a:cubicBezTo>
                      <a:pt x="2920" y="1128"/>
                      <a:pt x="2872" y="1189"/>
                      <a:pt x="2821" y="1251"/>
                    </a:cubicBezTo>
                    <a:lnTo>
                      <a:pt x="2503" y="1635"/>
                    </a:lnTo>
                    <a:lnTo>
                      <a:pt x="2017" y="2220"/>
                    </a:lnTo>
                    <a:lnTo>
                      <a:pt x="2017" y="2220"/>
                    </a:lnTo>
                    <a:cubicBezTo>
                      <a:pt x="1754" y="1875"/>
                      <a:pt x="1480" y="1538"/>
                      <a:pt x="1212" y="1200"/>
                    </a:cubicBezTo>
                    <a:cubicBezTo>
                      <a:pt x="1049" y="996"/>
                      <a:pt x="886" y="794"/>
                      <a:pt x="722" y="596"/>
                    </a:cubicBezTo>
                    <a:cubicBezTo>
                      <a:pt x="638" y="495"/>
                      <a:pt x="553" y="401"/>
                      <a:pt x="463" y="306"/>
                    </a:cubicBezTo>
                    <a:cubicBezTo>
                      <a:pt x="414" y="256"/>
                      <a:pt x="370" y="203"/>
                      <a:pt x="322" y="155"/>
                    </a:cubicBezTo>
                    <a:cubicBezTo>
                      <a:pt x="274" y="104"/>
                      <a:pt x="214" y="71"/>
                      <a:pt x="162" y="23"/>
                    </a:cubicBezTo>
                    <a:cubicBezTo>
                      <a:pt x="145" y="7"/>
                      <a:pt x="126" y="1"/>
                      <a:pt x="107"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433;p34">
                <a:extLst>
                  <a:ext uri="{FF2B5EF4-FFF2-40B4-BE49-F238E27FC236}">
                    <a16:creationId xmlns:a16="http://schemas.microsoft.com/office/drawing/2014/main" id="{C545E634-89FD-40A6-9D8B-F7EC962BD0A3}"/>
                  </a:ext>
                </a:extLst>
              </p:cNvPr>
              <p:cNvSpPr/>
              <p:nvPr/>
            </p:nvSpPr>
            <p:spPr>
              <a:xfrm>
                <a:off x="5373400" y="4126775"/>
                <a:ext cx="7775" cy="6000"/>
              </a:xfrm>
              <a:custGeom>
                <a:avLst/>
                <a:gdLst/>
                <a:ahLst/>
                <a:cxnLst/>
                <a:rect l="l" t="t" r="r" b="b"/>
                <a:pathLst>
                  <a:path w="311" h="240" extrusionOk="0">
                    <a:moveTo>
                      <a:pt x="157" y="0"/>
                    </a:moveTo>
                    <a:cubicBezTo>
                      <a:pt x="1" y="0"/>
                      <a:pt x="1" y="240"/>
                      <a:pt x="157" y="240"/>
                    </a:cubicBezTo>
                    <a:cubicBezTo>
                      <a:pt x="311" y="240"/>
                      <a:pt x="311" y="0"/>
                      <a:pt x="157" y="0"/>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434;p34">
                <a:extLst>
                  <a:ext uri="{FF2B5EF4-FFF2-40B4-BE49-F238E27FC236}">
                    <a16:creationId xmlns:a16="http://schemas.microsoft.com/office/drawing/2014/main" id="{B82449A3-F2A1-4887-ADDB-182A9C2CCCEF}"/>
                  </a:ext>
                </a:extLst>
              </p:cNvPr>
              <p:cNvSpPr/>
              <p:nvPr/>
            </p:nvSpPr>
            <p:spPr>
              <a:xfrm>
                <a:off x="5396525" y="4104525"/>
                <a:ext cx="9025" cy="9000"/>
              </a:xfrm>
              <a:custGeom>
                <a:avLst/>
                <a:gdLst/>
                <a:ahLst/>
                <a:cxnLst/>
                <a:rect l="l" t="t" r="r" b="b"/>
                <a:pathLst>
                  <a:path w="361" h="360" extrusionOk="0">
                    <a:moveTo>
                      <a:pt x="157" y="1"/>
                    </a:moveTo>
                    <a:lnTo>
                      <a:pt x="115" y="8"/>
                    </a:lnTo>
                    <a:cubicBezTo>
                      <a:pt x="88" y="14"/>
                      <a:pt x="66" y="27"/>
                      <a:pt x="47" y="47"/>
                    </a:cubicBezTo>
                    <a:cubicBezTo>
                      <a:pt x="31" y="60"/>
                      <a:pt x="20" y="78"/>
                      <a:pt x="14" y="98"/>
                    </a:cubicBezTo>
                    <a:cubicBezTo>
                      <a:pt x="5" y="115"/>
                      <a:pt x="1" y="137"/>
                      <a:pt x="1" y="157"/>
                    </a:cubicBezTo>
                    <a:cubicBezTo>
                      <a:pt x="1" y="212"/>
                      <a:pt x="29" y="262"/>
                      <a:pt x="77" y="291"/>
                    </a:cubicBezTo>
                    <a:lnTo>
                      <a:pt x="143" y="339"/>
                    </a:lnTo>
                    <a:lnTo>
                      <a:pt x="178" y="355"/>
                    </a:lnTo>
                    <a:cubicBezTo>
                      <a:pt x="188" y="358"/>
                      <a:pt x="198" y="360"/>
                      <a:pt x="209" y="360"/>
                    </a:cubicBezTo>
                    <a:cubicBezTo>
                      <a:pt x="218" y="360"/>
                      <a:pt x="227" y="359"/>
                      <a:pt x="236" y="357"/>
                    </a:cubicBezTo>
                    <a:cubicBezTo>
                      <a:pt x="249" y="357"/>
                      <a:pt x="260" y="355"/>
                      <a:pt x="271" y="348"/>
                    </a:cubicBezTo>
                    <a:cubicBezTo>
                      <a:pt x="288" y="341"/>
                      <a:pt x="304" y="330"/>
                      <a:pt x="317" y="317"/>
                    </a:cubicBezTo>
                    <a:lnTo>
                      <a:pt x="339" y="289"/>
                    </a:lnTo>
                    <a:lnTo>
                      <a:pt x="354" y="256"/>
                    </a:lnTo>
                    <a:cubicBezTo>
                      <a:pt x="359" y="236"/>
                      <a:pt x="361" y="216"/>
                      <a:pt x="356" y="199"/>
                    </a:cubicBezTo>
                    <a:cubicBezTo>
                      <a:pt x="356" y="179"/>
                      <a:pt x="350" y="161"/>
                      <a:pt x="339" y="146"/>
                    </a:cubicBezTo>
                    <a:lnTo>
                      <a:pt x="290" y="78"/>
                    </a:lnTo>
                    <a:cubicBezTo>
                      <a:pt x="262" y="32"/>
                      <a:pt x="211" y="1"/>
                      <a:pt x="157"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435;p34">
                <a:extLst>
                  <a:ext uri="{FF2B5EF4-FFF2-40B4-BE49-F238E27FC236}">
                    <a16:creationId xmlns:a16="http://schemas.microsoft.com/office/drawing/2014/main" id="{160D82EE-26CF-4F15-BA4D-C05389507643}"/>
                  </a:ext>
                </a:extLst>
              </p:cNvPr>
              <p:cNvSpPr/>
              <p:nvPr/>
            </p:nvSpPr>
            <p:spPr>
              <a:xfrm>
                <a:off x="5400650" y="4150700"/>
                <a:ext cx="10225" cy="7950"/>
              </a:xfrm>
              <a:custGeom>
                <a:avLst/>
                <a:gdLst/>
                <a:ahLst/>
                <a:cxnLst/>
                <a:rect l="l" t="t" r="r" b="b"/>
                <a:pathLst>
                  <a:path w="409" h="318" extrusionOk="0">
                    <a:moveTo>
                      <a:pt x="205" y="1"/>
                    </a:moveTo>
                    <a:cubicBezTo>
                      <a:pt x="0" y="1"/>
                      <a:pt x="0" y="317"/>
                      <a:pt x="205" y="317"/>
                    </a:cubicBezTo>
                    <a:cubicBezTo>
                      <a:pt x="409" y="317"/>
                      <a:pt x="409" y="1"/>
                      <a:pt x="205"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436;p34">
                <a:extLst>
                  <a:ext uri="{FF2B5EF4-FFF2-40B4-BE49-F238E27FC236}">
                    <a16:creationId xmlns:a16="http://schemas.microsoft.com/office/drawing/2014/main" id="{9DBE913E-FB7B-40B1-9B0A-2510CDFCBF62}"/>
                  </a:ext>
                </a:extLst>
              </p:cNvPr>
              <p:cNvSpPr/>
              <p:nvPr/>
            </p:nvSpPr>
            <p:spPr>
              <a:xfrm>
                <a:off x="5600500" y="4299225"/>
                <a:ext cx="12375" cy="9625"/>
              </a:xfrm>
              <a:custGeom>
                <a:avLst/>
                <a:gdLst/>
                <a:ahLst/>
                <a:cxnLst/>
                <a:rect l="l" t="t" r="r" b="b"/>
                <a:pathLst>
                  <a:path w="495" h="385" extrusionOk="0">
                    <a:moveTo>
                      <a:pt x="246" y="1"/>
                    </a:moveTo>
                    <a:cubicBezTo>
                      <a:pt x="0" y="1"/>
                      <a:pt x="0" y="385"/>
                      <a:pt x="246" y="385"/>
                    </a:cubicBezTo>
                    <a:cubicBezTo>
                      <a:pt x="494" y="385"/>
                      <a:pt x="494" y="1"/>
                      <a:pt x="246"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7" name="Google Shape;445;p34">
              <a:extLst>
                <a:ext uri="{FF2B5EF4-FFF2-40B4-BE49-F238E27FC236}">
                  <a16:creationId xmlns:a16="http://schemas.microsoft.com/office/drawing/2014/main" id="{18CA86CD-64A0-447E-9D62-106D2C5D794F}"/>
                </a:ext>
              </a:extLst>
            </p:cNvPr>
            <p:cNvGrpSpPr/>
            <p:nvPr userDrawn="1"/>
          </p:nvGrpSpPr>
          <p:grpSpPr>
            <a:xfrm>
              <a:off x="343099" y="5279188"/>
              <a:ext cx="771248" cy="1254357"/>
              <a:chOff x="6362575" y="3991175"/>
              <a:chExt cx="336425" cy="510075"/>
            </a:xfrm>
          </p:grpSpPr>
          <p:sp>
            <p:nvSpPr>
              <p:cNvPr id="317" name="Google Shape;446;p34">
                <a:extLst>
                  <a:ext uri="{FF2B5EF4-FFF2-40B4-BE49-F238E27FC236}">
                    <a16:creationId xmlns:a16="http://schemas.microsoft.com/office/drawing/2014/main" id="{D281CB8A-7DDD-4255-9B9C-ADA5C1D46277}"/>
                  </a:ext>
                </a:extLst>
              </p:cNvPr>
              <p:cNvSpPr/>
              <p:nvPr/>
            </p:nvSpPr>
            <p:spPr>
              <a:xfrm>
                <a:off x="6545950" y="4311575"/>
                <a:ext cx="22250" cy="185825"/>
              </a:xfrm>
              <a:custGeom>
                <a:avLst/>
                <a:gdLst/>
                <a:ahLst/>
                <a:cxnLst/>
                <a:rect l="l" t="t"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447;p34">
                <a:extLst>
                  <a:ext uri="{FF2B5EF4-FFF2-40B4-BE49-F238E27FC236}">
                    <a16:creationId xmlns:a16="http://schemas.microsoft.com/office/drawing/2014/main" id="{D017CFF2-ABE7-400F-AAE6-F11A737C9FDE}"/>
                  </a:ext>
                </a:extLst>
              </p:cNvPr>
              <p:cNvSpPr/>
              <p:nvPr/>
            </p:nvSpPr>
            <p:spPr>
              <a:xfrm>
                <a:off x="6461950" y="4313175"/>
                <a:ext cx="50100" cy="186200"/>
              </a:xfrm>
              <a:custGeom>
                <a:avLst/>
                <a:gdLst/>
                <a:ahLst/>
                <a:cxnLst/>
                <a:rect l="l" t="t"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448;p34">
                <a:extLst>
                  <a:ext uri="{FF2B5EF4-FFF2-40B4-BE49-F238E27FC236}">
                    <a16:creationId xmlns:a16="http://schemas.microsoft.com/office/drawing/2014/main" id="{E7F05ED8-D8F1-415E-A3AF-43C02CBEF9B9}"/>
                  </a:ext>
                </a:extLst>
              </p:cNvPr>
              <p:cNvSpPr/>
              <p:nvPr/>
            </p:nvSpPr>
            <p:spPr>
              <a:xfrm>
                <a:off x="6576425" y="4372250"/>
                <a:ext cx="40800" cy="129000"/>
              </a:xfrm>
              <a:custGeom>
                <a:avLst/>
                <a:gdLst/>
                <a:ahLst/>
                <a:cxnLst/>
                <a:rect l="l" t="t"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rgbClr val="2434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449;p34">
                <a:extLst>
                  <a:ext uri="{FF2B5EF4-FFF2-40B4-BE49-F238E27FC236}">
                    <a16:creationId xmlns:a16="http://schemas.microsoft.com/office/drawing/2014/main" id="{6EECBBD7-0A86-4E8B-A7CD-DA2B895A0A87}"/>
                  </a:ext>
                </a:extLst>
              </p:cNvPr>
              <p:cNvSpPr/>
              <p:nvPr/>
            </p:nvSpPr>
            <p:spPr>
              <a:xfrm>
                <a:off x="6566800" y="4320550"/>
                <a:ext cx="36350" cy="180650"/>
              </a:xfrm>
              <a:custGeom>
                <a:avLst/>
                <a:gdLst/>
                <a:ahLst/>
                <a:cxnLst/>
                <a:rect l="l" t="t"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lnTo>
                      <a:pt x="192" y="7081"/>
                    </a:ln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450;p34">
                <a:extLst>
                  <a:ext uri="{FF2B5EF4-FFF2-40B4-BE49-F238E27FC236}">
                    <a16:creationId xmlns:a16="http://schemas.microsoft.com/office/drawing/2014/main" id="{C890157F-7F0A-4094-B657-1F287A0E5414}"/>
                  </a:ext>
                </a:extLst>
              </p:cNvPr>
              <p:cNvSpPr/>
              <p:nvPr/>
            </p:nvSpPr>
            <p:spPr>
              <a:xfrm>
                <a:off x="6578850" y="4324375"/>
                <a:ext cx="38150" cy="27425"/>
              </a:xfrm>
              <a:custGeom>
                <a:avLst/>
                <a:gdLst/>
                <a:ahLst/>
                <a:cxnLst/>
                <a:rect l="l" t="t"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451;p34">
                <a:extLst>
                  <a:ext uri="{FF2B5EF4-FFF2-40B4-BE49-F238E27FC236}">
                    <a16:creationId xmlns:a16="http://schemas.microsoft.com/office/drawing/2014/main" id="{8FC6BB3B-4F74-40AB-A6F4-26C2FA72CF71}"/>
                  </a:ext>
                </a:extLst>
              </p:cNvPr>
              <p:cNvSpPr/>
              <p:nvPr/>
            </p:nvSpPr>
            <p:spPr>
              <a:xfrm>
                <a:off x="6587625" y="4317325"/>
                <a:ext cx="7650" cy="33550"/>
              </a:xfrm>
              <a:custGeom>
                <a:avLst/>
                <a:gdLst/>
                <a:ahLst/>
                <a:cxnLst/>
                <a:rect l="l" t="t"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452;p34">
                <a:extLst>
                  <a:ext uri="{FF2B5EF4-FFF2-40B4-BE49-F238E27FC236}">
                    <a16:creationId xmlns:a16="http://schemas.microsoft.com/office/drawing/2014/main" id="{1E248CFB-4918-4DBF-9AB9-9F20DA2841B8}"/>
                  </a:ext>
                </a:extLst>
              </p:cNvPr>
              <p:cNvSpPr/>
              <p:nvPr/>
            </p:nvSpPr>
            <p:spPr>
              <a:xfrm>
                <a:off x="6573450" y="4321200"/>
                <a:ext cx="9025" cy="7600"/>
              </a:xfrm>
              <a:custGeom>
                <a:avLst/>
                <a:gdLst/>
                <a:ahLst/>
                <a:cxnLst/>
                <a:rect l="l" t="t"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453;p34">
                <a:extLst>
                  <a:ext uri="{FF2B5EF4-FFF2-40B4-BE49-F238E27FC236}">
                    <a16:creationId xmlns:a16="http://schemas.microsoft.com/office/drawing/2014/main" id="{AB0AB0DF-2349-4C42-BAD0-9F89399617E0}"/>
                  </a:ext>
                </a:extLst>
              </p:cNvPr>
              <p:cNvSpPr/>
              <p:nvPr/>
            </p:nvSpPr>
            <p:spPr>
              <a:xfrm>
                <a:off x="6586425" y="4313675"/>
                <a:ext cx="8200" cy="7425"/>
              </a:xfrm>
              <a:custGeom>
                <a:avLst/>
                <a:gdLst/>
                <a:ahLst/>
                <a:cxnLst/>
                <a:rect l="l" t="t"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81" y="244"/>
                    </a:ln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454;p34">
                <a:extLst>
                  <a:ext uri="{FF2B5EF4-FFF2-40B4-BE49-F238E27FC236}">
                    <a16:creationId xmlns:a16="http://schemas.microsoft.com/office/drawing/2014/main" id="{4411371E-7EF5-4547-94E8-979482FAACE8}"/>
                  </a:ext>
                </a:extLst>
              </p:cNvPr>
              <p:cNvSpPr/>
              <p:nvPr/>
            </p:nvSpPr>
            <p:spPr>
              <a:xfrm>
                <a:off x="6597275" y="4315250"/>
                <a:ext cx="10525" cy="8775"/>
              </a:xfrm>
              <a:custGeom>
                <a:avLst/>
                <a:gdLst/>
                <a:ahLst/>
                <a:cxnLst/>
                <a:rect l="l" t="t"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455;p34">
                <a:extLst>
                  <a:ext uri="{FF2B5EF4-FFF2-40B4-BE49-F238E27FC236}">
                    <a16:creationId xmlns:a16="http://schemas.microsoft.com/office/drawing/2014/main" id="{588EC667-DC7D-4888-BFA4-C3A426DBA839}"/>
                  </a:ext>
                </a:extLst>
              </p:cNvPr>
              <p:cNvSpPr/>
              <p:nvPr/>
            </p:nvSpPr>
            <p:spPr>
              <a:xfrm>
                <a:off x="6611175" y="4323175"/>
                <a:ext cx="9750" cy="9125"/>
              </a:xfrm>
              <a:custGeom>
                <a:avLst/>
                <a:gdLst/>
                <a:ahLst/>
                <a:cxnLst/>
                <a:rect l="l" t="t"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456;p34">
                <a:extLst>
                  <a:ext uri="{FF2B5EF4-FFF2-40B4-BE49-F238E27FC236}">
                    <a16:creationId xmlns:a16="http://schemas.microsoft.com/office/drawing/2014/main" id="{60B68B47-5ED7-4DB1-9278-5DB80F9918DD}"/>
                  </a:ext>
                </a:extLst>
              </p:cNvPr>
              <p:cNvSpPr/>
              <p:nvPr/>
            </p:nvSpPr>
            <p:spPr>
              <a:xfrm>
                <a:off x="6590800" y="4338275"/>
                <a:ext cx="45075" cy="14200"/>
              </a:xfrm>
              <a:custGeom>
                <a:avLst/>
                <a:gdLst/>
                <a:ahLst/>
                <a:cxnLst/>
                <a:rect l="l" t="t"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457;p34">
                <a:extLst>
                  <a:ext uri="{FF2B5EF4-FFF2-40B4-BE49-F238E27FC236}">
                    <a16:creationId xmlns:a16="http://schemas.microsoft.com/office/drawing/2014/main" id="{39079EDA-7C6D-48B3-AC3A-588FF8F84C6B}"/>
                  </a:ext>
                </a:extLst>
              </p:cNvPr>
              <p:cNvSpPr/>
              <p:nvPr/>
            </p:nvSpPr>
            <p:spPr>
              <a:xfrm>
                <a:off x="6628600" y="4334775"/>
                <a:ext cx="12650" cy="9300"/>
              </a:xfrm>
              <a:custGeom>
                <a:avLst/>
                <a:gdLst/>
                <a:ahLst/>
                <a:cxnLst/>
                <a:rect l="l" t="t"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458;p34">
                <a:extLst>
                  <a:ext uri="{FF2B5EF4-FFF2-40B4-BE49-F238E27FC236}">
                    <a16:creationId xmlns:a16="http://schemas.microsoft.com/office/drawing/2014/main" id="{6936C9DB-9B86-4D41-B63B-B0E2B4BC1282}"/>
                  </a:ext>
                </a:extLst>
              </p:cNvPr>
              <p:cNvSpPr/>
              <p:nvPr/>
            </p:nvSpPr>
            <p:spPr>
              <a:xfrm>
                <a:off x="6362575" y="3991175"/>
                <a:ext cx="336425" cy="290775"/>
              </a:xfrm>
              <a:custGeom>
                <a:avLst/>
                <a:gdLst/>
                <a:ahLst/>
                <a:cxnLst/>
                <a:rect l="l" t="t" r="r" b="b"/>
                <a:pathLst>
                  <a:path w="13457" h="11631" extrusionOk="0">
                    <a:moveTo>
                      <a:pt x="6784" y="0"/>
                    </a:moveTo>
                    <a:cubicBezTo>
                      <a:pt x="5458" y="0"/>
                      <a:pt x="4138" y="366"/>
                      <a:pt x="3044" y="1113"/>
                    </a:cubicBezTo>
                    <a:cubicBezTo>
                      <a:pt x="1089" y="2451"/>
                      <a:pt x="0" y="5005"/>
                      <a:pt x="536" y="7313"/>
                    </a:cubicBezTo>
                    <a:cubicBezTo>
                      <a:pt x="1067" y="9600"/>
                      <a:pt x="3252" y="11438"/>
                      <a:pt x="5597" y="11438"/>
                    </a:cubicBezTo>
                    <a:cubicBezTo>
                      <a:pt x="5616" y="11438"/>
                      <a:pt x="5636" y="11438"/>
                      <a:pt x="5655" y="11437"/>
                    </a:cubicBezTo>
                    <a:lnTo>
                      <a:pt x="4195" y="10883"/>
                    </a:lnTo>
                    <a:lnTo>
                      <a:pt x="4195" y="10883"/>
                    </a:lnTo>
                    <a:cubicBezTo>
                      <a:pt x="5361" y="11312"/>
                      <a:pt x="6627" y="11631"/>
                      <a:pt x="7847" y="11631"/>
                    </a:cubicBezTo>
                    <a:cubicBezTo>
                      <a:pt x="8803" y="11631"/>
                      <a:pt x="9731" y="11435"/>
                      <a:pt x="10562" y="10943"/>
                    </a:cubicBezTo>
                    <a:cubicBezTo>
                      <a:pt x="12793" y="9621"/>
                      <a:pt x="13456" y="6525"/>
                      <a:pt x="12665" y="4054"/>
                    </a:cubicBezTo>
                    <a:cubicBezTo>
                      <a:pt x="12358" y="3092"/>
                      <a:pt x="11857" y="2172"/>
                      <a:pt x="11102" y="1502"/>
                    </a:cubicBezTo>
                    <a:cubicBezTo>
                      <a:pt x="10720" y="1164"/>
                      <a:pt x="10278" y="894"/>
                      <a:pt x="9817" y="674"/>
                    </a:cubicBezTo>
                    <a:cubicBezTo>
                      <a:pt x="8875" y="227"/>
                      <a:pt x="7828" y="0"/>
                      <a:pt x="6784" y="0"/>
                    </a:cubicBezTo>
                    <a:close/>
                  </a:path>
                </a:pathLst>
              </a:custGeom>
              <a:solidFill>
                <a:srgbClr val="69A1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459;p34">
                <a:extLst>
                  <a:ext uri="{FF2B5EF4-FFF2-40B4-BE49-F238E27FC236}">
                    <a16:creationId xmlns:a16="http://schemas.microsoft.com/office/drawing/2014/main" id="{18D5691B-DEEB-4A48-9322-8132F02E2FD8}"/>
                  </a:ext>
                </a:extLst>
              </p:cNvPr>
              <p:cNvSpPr/>
              <p:nvPr/>
            </p:nvSpPr>
            <p:spPr>
              <a:xfrm>
                <a:off x="6526450" y="4070700"/>
                <a:ext cx="15350" cy="423675"/>
              </a:xfrm>
              <a:custGeom>
                <a:avLst/>
                <a:gdLst/>
                <a:ahLst/>
                <a:cxnLst/>
                <a:rect l="l" t="t"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460;p34">
                <a:extLst>
                  <a:ext uri="{FF2B5EF4-FFF2-40B4-BE49-F238E27FC236}">
                    <a16:creationId xmlns:a16="http://schemas.microsoft.com/office/drawing/2014/main" id="{DF6C8F3A-F3A2-461C-B54B-54B3918CD66A}"/>
                  </a:ext>
                </a:extLst>
              </p:cNvPr>
              <p:cNvSpPr/>
              <p:nvPr/>
            </p:nvSpPr>
            <p:spPr>
              <a:xfrm>
                <a:off x="6452575" y="4137750"/>
                <a:ext cx="187125" cy="120825"/>
              </a:xfrm>
              <a:custGeom>
                <a:avLst/>
                <a:gdLst/>
                <a:ahLst/>
                <a:cxnLst/>
                <a:rect l="l" t="t"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461;p34">
                <a:extLst>
                  <a:ext uri="{FF2B5EF4-FFF2-40B4-BE49-F238E27FC236}">
                    <a16:creationId xmlns:a16="http://schemas.microsoft.com/office/drawing/2014/main" id="{1BE70671-5EBF-4646-A55A-8D2AC674EF56}"/>
                  </a:ext>
                </a:extLst>
              </p:cNvPr>
              <p:cNvSpPr/>
              <p:nvPr/>
            </p:nvSpPr>
            <p:spPr>
              <a:xfrm>
                <a:off x="6486275" y="4094825"/>
                <a:ext cx="72825" cy="59100"/>
              </a:xfrm>
              <a:custGeom>
                <a:avLst/>
                <a:gdLst/>
                <a:ahLst/>
                <a:cxnLst/>
                <a:rect l="l" t="t"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462;p34">
                <a:extLst>
                  <a:ext uri="{FF2B5EF4-FFF2-40B4-BE49-F238E27FC236}">
                    <a16:creationId xmlns:a16="http://schemas.microsoft.com/office/drawing/2014/main" id="{E7B8D83F-5050-4AE3-BC0F-2904759305C8}"/>
                  </a:ext>
                </a:extLst>
              </p:cNvPr>
              <p:cNvSpPr/>
              <p:nvPr/>
            </p:nvSpPr>
            <p:spPr>
              <a:xfrm>
                <a:off x="6405000" y="4072900"/>
                <a:ext cx="11450" cy="8925"/>
              </a:xfrm>
              <a:custGeom>
                <a:avLst/>
                <a:gdLst/>
                <a:ahLst/>
                <a:cxnLst/>
                <a:rect l="l" t="t" r="r" b="b"/>
                <a:pathLst>
                  <a:path w="458" h="357" extrusionOk="0">
                    <a:moveTo>
                      <a:pt x="229" y="1"/>
                    </a:moveTo>
                    <a:cubicBezTo>
                      <a:pt x="1" y="1"/>
                      <a:pt x="1" y="357"/>
                      <a:pt x="229" y="357"/>
                    </a:cubicBezTo>
                    <a:cubicBezTo>
                      <a:pt x="458" y="357"/>
                      <a:pt x="458" y="1"/>
                      <a:pt x="229"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463;p34">
                <a:extLst>
                  <a:ext uri="{FF2B5EF4-FFF2-40B4-BE49-F238E27FC236}">
                    <a16:creationId xmlns:a16="http://schemas.microsoft.com/office/drawing/2014/main" id="{BE11C9C4-C65D-436F-A0DA-921B63C9FF64}"/>
                  </a:ext>
                </a:extLst>
              </p:cNvPr>
              <p:cNvSpPr/>
              <p:nvPr/>
            </p:nvSpPr>
            <p:spPr>
              <a:xfrm>
                <a:off x="6430475" y="4054800"/>
                <a:ext cx="10850" cy="8375"/>
              </a:xfrm>
              <a:custGeom>
                <a:avLst/>
                <a:gdLst/>
                <a:ahLst/>
                <a:cxnLst/>
                <a:rect l="l" t="t" r="r" b="b"/>
                <a:pathLst>
                  <a:path w="434" h="335" extrusionOk="0">
                    <a:moveTo>
                      <a:pt x="218" y="0"/>
                    </a:moveTo>
                    <a:cubicBezTo>
                      <a:pt x="1" y="0"/>
                      <a:pt x="1" y="334"/>
                      <a:pt x="218" y="334"/>
                    </a:cubicBezTo>
                    <a:cubicBezTo>
                      <a:pt x="433" y="334"/>
                      <a:pt x="433" y="0"/>
                      <a:pt x="218" y="0"/>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464;p34">
                <a:extLst>
                  <a:ext uri="{FF2B5EF4-FFF2-40B4-BE49-F238E27FC236}">
                    <a16:creationId xmlns:a16="http://schemas.microsoft.com/office/drawing/2014/main" id="{8F3F3A5C-B408-4917-9275-4CED2A1525C5}"/>
                  </a:ext>
                </a:extLst>
              </p:cNvPr>
              <p:cNvSpPr/>
              <p:nvPr/>
            </p:nvSpPr>
            <p:spPr>
              <a:xfrm>
                <a:off x="6434225" y="4081575"/>
                <a:ext cx="10500" cy="8150"/>
              </a:xfrm>
              <a:custGeom>
                <a:avLst/>
                <a:gdLst/>
                <a:ahLst/>
                <a:cxnLst/>
                <a:rect l="l" t="t" r="r" b="b"/>
                <a:pathLst>
                  <a:path w="420" h="326" extrusionOk="0">
                    <a:moveTo>
                      <a:pt x="211" y="1"/>
                    </a:moveTo>
                    <a:cubicBezTo>
                      <a:pt x="0" y="1"/>
                      <a:pt x="0" y="326"/>
                      <a:pt x="211" y="326"/>
                    </a:cubicBezTo>
                    <a:cubicBezTo>
                      <a:pt x="420" y="326"/>
                      <a:pt x="420" y="1"/>
                      <a:pt x="211"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8" name="Google Shape;422;p34">
              <a:extLst>
                <a:ext uri="{FF2B5EF4-FFF2-40B4-BE49-F238E27FC236}">
                  <a16:creationId xmlns:a16="http://schemas.microsoft.com/office/drawing/2014/main" id="{F27EB921-8B0D-448F-ADDB-96501FE58656}"/>
                </a:ext>
              </a:extLst>
            </p:cNvPr>
            <p:cNvGrpSpPr/>
            <p:nvPr userDrawn="1"/>
          </p:nvGrpSpPr>
          <p:grpSpPr>
            <a:xfrm>
              <a:off x="1170629" y="6329064"/>
              <a:ext cx="202411" cy="202080"/>
              <a:chOff x="5721625" y="4984150"/>
              <a:chExt cx="196950" cy="196650"/>
            </a:xfrm>
          </p:grpSpPr>
          <p:sp>
            <p:nvSpPr>
              <p:cNvPr id="312" name="Google Shape;423;p34">
                <a:extLst>
                  <a:ext uri="{FF2B5EF4-FFF2-40B4-BE49-F238E27FC236}">
                    <a16:creationId xmlns:a16="http://schemas.microsoft.com/office/drawing/2014/main" id="{99B37C02-65F4-4B2C-804B-1B769BF9D5E6}"/>
                  </a:ext>
                </a:extLst>
              </p:cNvPr>
              <p:cNvSpPr/>
              <p:nvPr/>
            </p:nvSpPr>
            <p:spPr>
              <a:xfrm>
                <a:off x="5847225" y="4984150"/>
                <a:ext cx="22325" cy="185825"/>
              </a:xfrm>
              <a:custGeom>
                <a:avLst/>
                <a:gdLst/>
                <a:ahLst/>
                <a:cxnLst/>
                <a:rect l="l" t="t" r="r" b="b"/>
                <a:pathLst>
                  <a:path w="893" h="7433" extrusionOk="0">
                    <a:moveTo>
                      <a:pt x="732" y="1"/>
                    </a:moveTo>
                    <a:lnTo>
                      <a:pt x="732" y="1"/>
                    </a:lnTo>
                    <a:cubicBezTo>
                      <a:pt x="181" y="2414"/>
                      <a:pt x="1" y="4898"/>
                      <a:pt x="199" y="7364"/>
                    </a:cubicBezTo>
                    <a:lnTo>
                      <a:pt x="462" y="7432"/>
                    </a:lnTo>
                    <a:cubicBezTo>
                      <a:pt x="803" y="4971"/>
                      <a:pt x="893" y="2480"/>
                      <a:pt x="732"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424;p34">
                <a:extLst>
                  <a:ext uri="{FF2B5EF4-FFF2-40B4-BE49-F238E27FC236}">
                    <a16:creationId xmlns:a16="http://schemas.microsoft.com/office/drawing/2014/main" id="{BE017949-2865-45B7-9A8C-D9EF14F90120}"/>
                  </a:ext>
                </a:extLst>
              </p:cNvPr>
              <p:cNvSpPr/>
              <p:nvPr/>
            </p:nvSpPr>
            <p:spPr>
              <a:xfrm>
                <a:off x="5787275" y="4985750"/>
                <a:ext cx="50100" cy="186200"/>
              </a:xfrm>
              <a:custGeom>
                <a:avLst/>
                <a:gdLst/>
                <a:ahLst/>
                <a:cxnLst/>
                <a:rect l="l" t="t" r="r" b="b"/>
                <a:pathLst>
                  <a:path w="2004" h="7448" extrusionOk="0">
                    <a:moveTo>
                      <a:pt x="1" y="0"/>
                    </a:moveTo>
                    <a:lnTo>
                      <a:pt x="1" y="0"/>
                    </a:lnTo>
                    <a:cubicBezTo>
                      <a:pt x="666" y="2447"/>
                      <a:pt x="1294" y="4902"/>
                      <a:pt x="1881" y="7368"/>
                    </a:cubicBezTo>
                    <a:lnTo>
                      <a:pt x="1997" y="7447"/>
                    </a:lnTo>
                    <a:cubicBezTo>
                      <a:pt x="2004" y="5945"/>
                      <a:pt x="1835" y="4448"/>
                      <a:pt x="1496" y="2983"/>
                    </a:cubicBezTo>
                    <a:cubicBezTo>
                      <a:pt x="1239" y="1882"/>
                      <a:pt x="851" y="747"/>
                      <a:pt x="1"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425;p34">
                <a:extLst>
                  <a:ext uri="{FF2B5EF4-FFF2-40B4-BE49-F238E27FC236}">
                    <a16:creationId xmlns:a16="http://schemas.microsoft.com/office/drawing/2014/main" id="{F0D799C9-27B7-46C1-9F21-1F36F7A733D4}"/>
                  </a:ext>
                </a:extLst>
              </p:cNvPr>
              <p:cNvSpPr/>
              <p:nvPr/>
            </p:nvSpPr>
            <p:spPr>
              <a:xfrm>
                <a:off x="5777075" y="5069900"/>
                <a:ext cx="24950" cy="110900"/>
              </a:xfrm>
              <a:custGeom>
                <a:avLst/>
                <a:gdLst/>
                <a:ahLst/>
                <a:cxnLst/>
                <a:rect l="l" t="t" r="r" b="b"/>
                <a:pathLst>
                  <a:path w="998" h="4436" extrusionOk="0">
                    <a:moveTo>
                      <a:pt x="688" y="1"/>
                    </a:moveTo>
                    <a:cubicBezTo>
                      <a:pt x="312" y="1453"/>
                      <a:pt x="81" y="2937"/>
                      <a:pt x="0" y="4435"/>
                    </a:cubicBezTo>
                    <a:lnTo>
                      <a:pt x="562" y="4231"/>
                    </a:lnTo>
                    <a:cubicBezTo>
                      <a:pt x="857" y="3392"/>
                      <a:pt x="905" y="2489"/>
                      <a:pt x="951" y="1602"/>
                    </a:cubicBezTo>
                    <a:cubicBezTo>
                      <a:pt x="980" y="1053"/>
                      <a:pt x="997" y="458"/>
                      <a:pt x="688" y="1"/>
                    </a:cubicBezTo>
                    <a:close/>
                  </a:path>
                </a:pathLst>
              </a:custGeom>
              <a:solidFill>
                <a:srgbClr val="2434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426;p34">
                <a:extLst>
                  <a:ext uri="{FF2B5EF4-FFF2-40B4-BE49-F238E27FC236}">
                    <a16:creationId xmlns:a16="http://schemas.microsoft.com/office/drawing/2014/main" id="{96478C7A-FDC5-4223-BA43-61E966CD004B}"/>
                  </a:ext>
                </a:extLst>
              </p:cNvPr>
              <p:cNvSpPr/>
              <p:nvPr/>
            </p:nvSpPr>
            <p:spPr>
              <a:xfrm>
                <a:off x="5721625" y="5011325"/>
                <a:ext cx="47775" cy="157175"/>
              </a:xfrm>
              <a:custGeom>
                <a:avLst/>
                <a:gdLst/>
                <a:ahLst/>
                <a:cxnLst/>
                <a:rect l="l" t="t" r="r" b="b"/>
                <a:pathLst>
                  <a:path w="1911" h="6287" extrusionOk="0">
                    <a:moveTo>
                      <a:pt x="59" y="1"/>
                    </a:moveTo>
                    <a:lnTo>
                      <a:pt x="59" y="1"/>
                    </a:lnTo>
                    <a:cubicBezTo>
                      <a:pt x="26" y="1349"/>
                      <a:pt x="0" y="2735"/>
                      <a:pt x="452" y="4006"/>
                    </a:cubicBezTo>
                    <a:cubicBezTo>
                      <a:pt x="727" y="4775"/>
                      <a:pt x="1173" y="5487"/>
                      <a:pt x="1353" y="6284"/>
                    </a:cubicBezTo>
                    <a:lnTo>
                      <a:pt x="1770" y="6286"/>
                    </a:lnTo>
                    <a:cubicBezTo>
                      <a:pt x="1900" y="5987"/>
                      <a:pt x="1911" y="5651"/>
                      <a:pt x="1902" y="5326"/>
                    </a:cubicBezTo>
                    <a:cubicBezTo>
                      <a:pt x="1845" y="3405"/>
                      <a:pt x="1204" y="1547"/>
                      <a:pt x="5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427;p34">
                <a:extLst>
                  <a:ext uri="{FF2B5EF4-FFF2-40B4-BE49-F238E27FC236}">
                    <a16:creationId xmlns:a16="http://schemas.microsoft.com/office/drawing/2014/main" id="{509D9FD2-2053-40B3-B399-5E35DABCA3CB}"/>
                  </a:ext>
                </a:extLst>
              </p:cNvPr>
              <p:cNvSpPr/>
              <p:nvPr/>
            </p:nvSpPr>
            <p:spPr>
              <a:xfrm>
                <a:off x="5877750" y="5044825"/>
                <a:ext cx="40825" cy="129000"/>
              </a:xfrm>
              <a:custGeom>
                <a:avLst/>
                <a:gdLst/>
                <a:ahLst/>
                <a:cxnLst/>
                <a:rect l="l" t="t" r="r" b="b"/>
                <a:pathLst>
                  <a:path w="1633" h="5160" extrusionOk="0">
                    <a:moveTo>
                      <a:pt x="1213" y="0"/>
                    </a:moveTo>
                    <a:lnTo>
                      <a:pt x="1213" y="0"/>
                    </a:lnTo>
                    <a:cubicBezTo>
                      <a:pt x="974" y="907"/>
                      <a:pt x="737" y="1812"/>
                      <a:pt x="497" y="2719"/>
                    </a:cubicBezTo>
                    <a:cubicBezTo>
                      <a:pt x="374" y="3185"/>
                      <a:pt x="249" y="3655"/>
                      <a:pt x="225" y="4136"/>
                    </a:cubicBezTo>
                    <a:cubicBezTo>
                      <a:pt x="205" y="4491"/>
                      <a:pt x="229" y="4887"/>
                      <a:pt x="1" y="5159"/>
                    </a:cubicBezTo>
                    <a:lnTo>
                      <a:pt x="447" y="5027"/>
                    </a:lnTo>
                    <a:cubicBezTo>
                      <a:pt x="1352" y="3541"/>
                      <a:pt x="1633" y="1689"/>
                      <a:pt x="1213" y="0"/>
                    </a:cubicBezTo>
                    <a:close/>
                  </a:path>
                </a:pathLst>
              </a:custGeom>
              <a:solidFill>
                <a:srgbClr val="2434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9" name="Google Shape;465;p34">
              <a:extLst>
                <a:ext uri="{FF2B5EF4-FFF2-40B4-BE49-F238E27FC236}">
                  <a16:creationId xmlns:a16="http://schemas.microsoft.com/office/drawing/2014/main" id="{3DEFAB76-D15E-4225-A85A-A34C1D256A5A}"/>
                </a:ext>
              </a:extLst>
            </p:cNvPr>
            <p:cNvGrpSpPr/>
            <p:nvPr userDrawn="1"/>
          </p:nvGrpSpPr>
          <p:grpSpPr>
            <a:xfrm>
              <a:off x="258270" y="6275791"/>
              <a:ext cx="324496" cy="261855"/>
              <a:chOff x="7514750" y="4210883"/>
              <a:chExt cx="953999" cy="769839"/>
            </a:xfrm>
          </p:grpSpPr>
          <p:sp>
            <p:nvSpPr>
              <p:cNvPr id="305" name="Google Shape;466;p34">
                <a:extLst>
                  <a:ext uri="{FF2B5EF4-FFF2-40B4-BE49-F238E27FC236}">
                    <a16:creationId xmlns:a16="http://schemas.microsoft.com/office/drawing/2014/main" id="{F1DD5DC5-523E-4B20-ADAC-42FC84B3D82B}"/>
                  </a:ext>
                </a:extLst>
              </p:cNvPr>
              <p:cNvSpPr/>
              <p:nvPr/>
            </p:nvSpPr>
            <p:spPr>
              <a:xfrm>
                <a:off x="8024561" y="4469182"/>
                <a:ext cx="243136" cy="460933"/>
              </a:xfrm>
              <a:custGeom>
                <a:avLst/>
                <a:gdLst/>
                <a:ahLst/>
                <a:cxnLst/>
                <a:rect l="l" t="t" r="r" b="b"/>
                <a:pathLst>
                  <a:path w="3368" h="6385" extrusionOk="0">
                    <a:moveTo>
                      <a:pt x="2453" y="0"/>
                    </a:moveTo>
                    <a:cubicBezTo>
                      <a:pt x="1997" y="0"/>
                      <a:pt x="1513" y="355"/>
                      <a:pt x="1213" y="747"/>
                    </a:cubicBezTo>
                    <a:cubicBezTo>
                      <a:pt x="554" y="1606"/>
                      <a:pt x="225" y="2680"/>
                      <a:pt x="102" y="3754"/>
                    </a:cubicBezTo>
                    <a:cubicBezTo>
                      <a:pt x="1" y="4626"/>
                      <a:pt x="29" y="5506"/>
                      <a:pt x="82" y="6385"/>
                    </a:cubicBezTo>
                    <a:cubicBezTo>
                      <a:pt x="480" y="6365"/>
                      <a:pt x="879" y="6352"/>
                      <a:pt x="1279" y="6347"/>
                    </a:cubicBezTo>
                    <a:lnTo>
                      <a:pt x="1677" y="6341"/>
                    </a:lnTo>
                    <a:cubicBezTo>
                      <a:pt x="2537" y="4946"/>
                      <a:pt x="3021" y="3326"/>
                      <a:pt x="3273" y="1698"/>
                    </a:cubicBezTo>
                    <a:cubicBezTo>
                      <a:pt x="3361" y="1132"/>
                      <a:pt x="3368" y="435"/>
                      <a:pt x="2884" y="126"/>
                    </a:cubicBezTo>
                    <a:cubicBezTo>
                      <a:pt x="2748" y="39"/>
                      <a:pt x="2602" y="0"/>
                      <a:pt x="2453"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467;p34">
                <a:extLst>
                  <a:ext uri="{FF2B5EF4-FFF2-40B4-BE49-F238E27FC236}">
                    <a16:creationId xmlns:a16="http://schemas.microsoft.com/office/drawing/2014/main" id="{BA42561C-0D55-45F7-9D79-EC3B651042CD}"/>
                  </a:ext>
                </a:extLst>
              </p:cNvPr>
              <p:cNvSpPr/>
              <p:nvPr/>
            </p:nvSpPr>
            <p:spPr>
              <a:xfrm>
                <a:off x="7780773" y="4269286"/>
                <a:ext cx="284790" cy="657651"/>
              </a:xfrm>
              <a:custGeom>
                <a:avLst/>
                <a:gdLst/>
                <a:ahLst/>
                <a:cxnLst/>
                <a:rect l="l" t="t" r="r" b="b"/>
                <a:pathLst>
                  <a:path w="3945" h="9110" extrusionOk="0">
                    <a:moveTo>
                      <a:pt x="787" y="0"/>
                    </a:moveTo>
                    <a:cubicBezTo>
                      <a:pt x="685" y="0"/>
                      <a:pt x="588" y="26"/>
                      <a:pt x="521" y="101"/>
                    </a:cubicBezTo>
                    <a:cubicBezTo>
                      <a:pt x="466" y="158"/>
                      <a:pt x="444" y="237"/>
                      <a:pt x="424" y="316"/>
                    </a:cubicBezTo>
                    <a:cubicBezTo>
                      <a:pt x="0" y="1964"/>
                      <a:pt x="727" y="3663"/>
                      <a:pt x="1439" y="5207"/>
                    </a:cubicBezTo>
                    <a:lnTo>
                      <a:pt x="3207" y="9053"/>
                    </a:lnTo>
                    <a:lnTo>
                      <a:pt x="3945" y="9110"/>
                    </a:lnTo>
                    <a:cubicBezTo>
                      <a:pt x="3938" y="7406"/>
                      <a:pt x="3804" y="5706"/>
                      <a:pt x="3538" y="4021"/>
                    </a:cubicBezTo>
                    <a:cubicBezTo>
                      <a:pt x="3409" y="3193"/>
                      <a:pt x="3242" y="2357"/>
                      <a:pt x="2851" y="1617"/>
                    </a:cubicBezTo>
                    <a:cubicBezTo>
                      <a:pt x="2460" y="874"/>
                      <a:pt x="1810" y="233"/>
                      <a:pt x="997" y="29"/>
                    </a:cubicBezTo>
                    <a:cubicBezTo>
                      <a:pt x="930" y="13"/>
                      <a:pt x="857" y="0"/>
                      <a:pt x="787" y="0"/>
                    </a:cubicBezTo>
                    <a:close/>
                  </a:path>
                </a:pathLst>
              </a:custGeom>
              <a:solidFill>
                <a:srgbClr val="5D25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468;p34">
                <a:extLst>
                  <a:ext uri="{FF2B5EF4-FFF2-40B4-BE49-F238E27FC236}">
                    <a16:creationId xmlns:a16="http://schemas.microsoft.com/office/drawing/2014/main" id="{794E2716-2CBA-40EF-B815-A71610F4EE79}"/>
                  </a:ext>
                </a:extLst>
              </p:cNvPr>
              <p:cNvSpPr/>
              <p:nvPr/>
            </p:nvSpPr>
            <p:spPr>
              <a:xfrm>
                <a:off x="8049283" y="4210883"/>
                <a:ext cx="185889" cy="717641"/>
              </a:xfrm>
              <a:custGeom>
                <a:avLst/>
                <a:gdLst/>
                <a:ahLst/>
                <a:cxnLst/>
                <a:rect l="l" t="t" r="r" b="b"/>
                <a:pathLst>
                  <a:path w="2575" h="9941" extrusionOk="0">
                    <a:moveTo>
                      <a:pt x="980" y="0"/>
                    </a:moveTo>
                    <a:cubicBezTo>
                      <a:pt x="972" y="0"/>
                      <a:pt x="964" y="0"/>
                      <a:pt x="956" y="1"/>
                    </a:cubicBezTo>
                    <a:cubicBezTo>
                      <a:pt x="764" y="14"/>
                      <a:pt x="635" y="196"/>
                      <a:pt x="554" y="368"/>
                    </a:cubicBezTo>
                    <a:cubicBezTo>
                      <a:pt x="229" y="1044"/>
                      <a:pt x="198" y="1819"/>
                      <a:pt x="176" y="2571"/>
                    </a:cubicBezTo>
                    <a:cubicBezTo>
                      <a:pt x="125" y="4268"/>
                      <a:pt x="73" y="5966"/>
                      <a:pt x="20" y="7666"/>
                    </a:cubicBezTo>
                    <a:cubicBezTo>
                      <a:pt x="7" y="8129"/>
                      <a:pt x="0" y="8621"/>
                      <a:pt x="235" y="9023"/>
                    </a:cubicBezTo>
                    <a:lnTo>
                      <a:pt x="892" y="9941"/>
                    </a:lnTo>
                    <a:cubicBezTo>
                      <a:pt x="1039" y="9936"/>
                      <a:pt x="1188" y="9932"/>
                      <a:pt x="1338" y="9930"/>
                    </a:cubicBezTo>
                    <a:cubicBezTo>
                      <a:pt x="2295" y="7470"/>
                      <a:pt x="2574" y="4797"/>
                      <a:pt x="2141" y="2193"/>
                    </a:cubicBezTo>
                    <a:cubicBezTo>
                      <a:pt x="2023" y="1492"/>
                      <a:pt x="1841" y="772"/>
                      <a:pt x="1375" y="236"/>
                    </a:cubicBezTo>
                    <a:cubicBezTo>
                      <a:pt x="1271" y="115"/>
                      <a:pt x="1135" y="0"/>
                      <a:pt x="980" y="0"/>
                    </a:cubicBezTo>
                    <a:close/>
                  </a:path>
                </a:pathLst>
              </a:custGeom>
              <a:solidFill>
                <a:srgbClr val="5D25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469;p34">
                <a:extLst>
                  <a:ext uri="{FF2B5EF4-FFF2-40B4-BE49-F238E27FC236}">
                    <a16:creationId xmlns:a16="http://schemas.microsoft.com/office/drawing/2014/main" id="{04AA56D8-2AB0-40E2-8901-377EEFE746B4}"/>
                  </a:ext>
                </a:extLst>
              </p:cNvPr>
              <p:cNvSpPr/>
              <p:nvPr/>
            </p:nvSpPr>
            <p:spPr>
              <a:xfrm>
                <a:off x="7731322" y="4624175"/>
                <a:ext cx="309839" cy="312799"/>
              </a:xfrm>
              <a:custGeom>
                <a:avLst/>
                <a:gdLst/>
                <a:ahLst/>
                <a:cxnLst/>
                <a:rect l="l" t="t" r="r" b="b"/>
                <a:pathLst>
                  <a:path w="4292" h="4333" extrusionOk="0">
                    <a:moveTo>
                      <a:pt x="415" y="0"/>
                    </a:moveTo>
                    <a:cubicBezTo>
                      <a:pt x="382" y="0"/>
                      <a:pt x="350" y="5"/>
                      <a:pt x="318" y="17"/>
                    </a:cubicBezTo>
                    <a:cubicBezTo>
                      <a:pt x="171" y="72"/>
                      <a:pt x="112" y="245"/>
                      <a:pt x="90" y="401"/>
                    </a:cubicBezTo>
                    <a:cubicBezTo>
                      <a:pt x="0" y="1073"/>
                      <a:pt x="268" y="1756"/>
                      <a:pt x="679" y="2299"/>
                    </a:cubicBezTo>
                    <a:cubicBezTo>
                      <a:pt x="1089" y="2841"/>
                      <a:pt x="1630" y="3265"/>
                      <a:pt x="2165" y="3684"/>
                    </a:cubicBezTo>
                    <a:lnTo>
                      <a:pt x="2996" y="4332"/>
                    </a:lnTo>
                    <a:cubicBezTo>
                      <a:pt x="3211" y="4306"/>
                      <a:pt x="3426" y="4286"/>
                      <a:pt x="3641" y="4269"/>
                    </a:cubicBezTo>
                    <a:cubicBezTo>
                      <a:pt x="3841" y="4253"/>
                      <a:pt x="4039" y="4242"/>
                      <a:pt x="4239" y="4233"/>
                    </a:cubicBezTo>
                    <a:lnTo>
                      <a:pt x="4291" y="4174"/>
                    </a:lnTo>
                    <a:cubicBezTo>
                      <a:pt x="3859" y="2307"/>
                      <a:pt x="2436" y="702"/>
                      <a:pt x="632" y="50"/>
                    </a:cubicBezTo>
                    <a:cubicBezTo>
                      <a:pt x="563" y="24"/>
                      <a:pt x="488" y="0"/>
                      <a:pt x="415" y="0"/>
                    </a:cubicBezTo>
                    <a:close/>
                  </a:path>
                </a:pathLst>
              </a:custGeom>
              <a:solidFill>
                <a:srgbClr val="5D25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470;p34">
                <a:extLst>
                  <a:ext uri="{FF2B5EF4-FFF2-40B4-BE49-F238E27FC236}">
                    <a16:creationId xmlns:a16="http://schemas.microsoft.com/office/drawing/2014/main" id="{9E25693E-A57E-4233-BACA-5FF55EF9A824}"/>
                  </a:ext>
                </a:extLst>
              </p:cNvPr>
              <p:cNvSpPr/>
              <p:nvPr/>
            </p:nvSpPr>
            <p:spPr>
              <a:xfrm>
                <a:off x="7514750" y="4638613"/>
                <a:ext cx="106264" cy="330053"/>
              </a:xfrm>
              <a:custGeom>
                <a:avLst/>
                <a:gdLst/>
                <a:ahLst/>
                <a:cxnLst/>
                <a:rect l="l" t="t" r="r" b="b"/>
                <a:pathLst>
                  <a:path w="1472" h="4572" extrusionOk="0">
                    <a:moveTo>
                      <a:pt x="262" y="0"/>
                    </a:moveTo>
                    <a:cubicBezTo>
                      <a:pt x="250" y="0"/>
                      <a:pt x="237" y="4"/>
                      <a:pt x="226" y="12"/>
                    </a:cubicBezTo>
                    <a:cubicBezTo>
                      <a:pt x="206" y="32"/>
                      <a:pt x="193" y="61"/>
                      <a:pt x="193" y="91"/>
                    </a:cubicBezTo>
                    <a:cubicBezTo>
                      <a:pt x="0" y="1587"/>
                      <a:pt x="428" y="3155"/>
                      <a:pt x="1357" y="4343"/>
                    </a:cubicBezTo>
                    <a:lnTo>
                      <a:pt x="1346" y="4571"/>
                    </a:lnTo>
                    <a:cubicBezTo>
                      <a:pt x="1410" y="3776"/>
                      <a:pt x="1471" y="2973"/>
                      <a:pt x="1359" y="2182"/>
                    </a:cubicBezTo>
                    <a:cubicBezTo>
                      <a:pt x="1245" y="1391"/>
                      <a:pt x="938" y="603"/>
                      <a:pt x="360" y="52"/>
                    </a:cubicBezTo>
                    <a:cubicBezTo>
                      <a:pt x="333" y="26"/>
                      <a:pt x="296" y="0"/>
                      <a:pt x="262" y="0"/>
                    </a:cubicBezTo>
                    <a:close/>
                  </a:path>
                </a:pathLst>
              </a:custGeom>
              <a:solidFill>
                <a:srgbClr val="69A1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471;p34">
                <a:extLst>
                  <a:ext uri="{FF2B5EF4-FFF2-40B4-BE49-F238E27FC236}">
                    <a16:creationId xmlns:a16="http://schemas.microsoft.com/office/drawing/2014/main" id="{764F9FEC-CF4A-459D-AA2C-CAA1D11FDB18}"/>
                  </a:ext>
                </a:extLst>
              </p:cNvPr>
              <p:cNvSpPr/>
              <p:nvPr/>
            </p:nvSpPr>
            <p:spPr>
              <a:xfrm>
                <a:off x="8176666" y="4630600"/>
                <a:ext cx="145607" cy="350122"/>
              </a:xfrm>
              <a:custGeom>
                <a:avLst/>
                <a:gdLst/>
                <a:ahLst/>
                <a:cxnLst/>
                <a:rect l="l" t="t" r="r" b="b"/>
                <a:pathLst>
                  <a:path w="2017" h="4850" extrusionOk="0">
                    <a:moveTo>
                      <a:pt x="1887" y="0"/>
                    </a:moveTo>
                    <a:cubicBezTo>
                      <a:pt x="1384" y="470"/>
                      <a:pt x="870" y="951"/>
                      <a:pt x="540" y="1555"/>
                    </a:cubicBezTo>
                    <a:cubicBezTo>
                      <a:pt x="0" y="2541"/>
                      <a:pt x="7" y="3727"/>
                      <a:pt x="77" y="4849"/>
                    </a:cubicBezTo>
                    <a:lnTo>
                      <a:pt x="514" y="4777"/>
                    </a:lnTo>
                    <a:cubicBezTo>
                      <a:pt x="1212" y="3569"/>
                      <a:pt x="1693" y="2245"/>
                      <a:pt x="1930" y="868"/>
                    </a:cubicBezTo>
                    <a:cubicBezTo>
                      <a:pt x="1981" y="578"/>
                      <a:pt x="2016" y="264"/>
                      <a:pt x="1887" y="0"/>
                    </a:cubicBezTo>
                    <a:close/>
                  </a:path>
                </a:pathLst>
              </a:custGeom>
              <a:solidFill>
                <a:srgbClr val="5D25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472;p34">
                <a:extLst>
                  <a:ext uri="{FF2B5EF4-FFF2-40B4-BE49-F238E27FC236}">
                    <a16:creationId xmlns:a16="http://schemas.microsoft.com/office/drawing/2014/main" id="{B812C4C0-CCFA-4943-AA56-AF18E9C1D5FA}"/>
                  </a:ext>
                </a:extLst>
              </p:cNvPr>
              <p:cNvSpPr/>
              <p:nvPr/>
            </p:nvSpPr>
            <p:spPr>
              <a:xfrm>
                <a:off x="8367683" y="4462179"/>
                <a:ext cx="101066" cy="466203"/>
              </a:xfrm>
              <a:custGeom>
                <a:avLst/>
                <a:gdLst/>
                <a:ahLst/>
                <a:cxnLst/>
                <a:rect l="l" t="t" r="r" b="b"/>
                <a:pathLst>
                  <a:path w="1400" h="6458" extrusionOk="0">
                    <a:moveTo>
                      <a:pt x="180" y="1"/>
                    </a:moveTo>
                    <a:cubicBezTo>
                      <a:pt x="177" y="1"/>
                      <a:pt x="175" y="1"/>
                      <a:pt x="172" y="1"/>
                    </a:cubicBezTo>
                    <a:cubicBezTo>
                      <a:pt x="38" y="10"/>
                      <a:pt x="0" y="188"/>
                      <a:pt x="0" y="324"/>
                    </a:cubicBezTo>
                    <a:cubicBezTo>
                      <a:pt x="18" y="2386"/>
                      <a:pt x="246" y="4442"/>
                      <a:pt x="679" y="6458"/>
                    </a:cubicBezTo>
                    <a:cubicBezTo>
                      <a:pt x="752" y="6453"/>
                      <a:pt x="824" y="6451"/>
                      <a:pt x="896" y="6449"/>
                    </a:cubicBezTo>
                    <a:cubicBezTo>
                      <a:pt x="1254" y="5537"/>
                      <a:pt x="1399" y="4558"/>
                      <a:pt x="1318" y="3583"/>
                    </a:cubicBezTo>
                    <a:cubicBezTo>
                      <a:pt x="1221" y="2423"/>
                      <a:pt x="806" y="1316"/>
                      <a:pt x="396" y="227"/>
                    </a:cubicBezTo>
                    <a:cubicBezTo>
                      <a:pt x="357" y="122"/>
                      <a:pt x="289" y="1"/>
                      <a:pt x="180" y="1"/>
                    </a:cubicBezTo>
                    <a:close/>
                  </a:path>
                </a:pathLst>
              </a:custGeom>
              <a:solidFill>
                <a:srgbClr val="69A1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0" name="Google Shape;10;p2">
              <a:extLst>
                <a:ext uri="{FF2B5EF4-FFF2-40B4-BE49-F238E27FC236}">
                  <a16:creationId xmlns:a16="http://schemas.microsoft.com/office/drawing/2014/main" id="{2E5064FF-B9C6-40E0-A766-25D2D9F76EFC}"/>
                </a:ext>
              </a:extLst>
            </p:cNvPr>
            <p:cNvGrpSpPr/>
            <p:nvPr userDrawn="1"/>
          </p:nvGrpSpPr>
          <p:grpSpPr>
            <a:xfrm>
              <a:off x="554783" y="5212128"/>
              <a:ext cx="734806" cy="374027"/>
              <a:chOff x="1513025" y="1911650"/>
              <a:chExt cx="1688850" cy="859650"/>
            </a:xfrm>
          </p:grpSpPr>
          <p:sp>
            <p:nvSpPr>
              <p:cNvPr id="301" name="Google Shape;12;p2">
                <a:extLst>
                  <a:ext uri="{FF2B5EF4-FFF2-40B4-BE49-F238E27FC236}">
                    <a16:creationId xmlns:a16="http://schemas.microsoft.com/office/drawing/2014/main" id="{4BF36408-E0EB-4BCC-96B7-A9EC1066E8C5}"/>
                  </a:ext>
                </a:extLst>
              </p:cNvPr>
              <p:cNvSpPr/>
              <p:nvPr/>
            </p:nvSpPr>
            <p:spPr>
              <a:xfrm>
                <a:off x="1688500" y="1911650"/>
                <a:ext cx="93700" cy="27125"/>
              </a:xfrm>
              <a:custGeom>
                <a:avLst/>
                <a:gdLst/>
                <a:ahLst/>
                <a:cxnLst/>
                <a:rect l="l" t="t" r="r" b="b"/>
                <a:pathLst>
                  <a:path w="3748" h="1085" extrusionOk="0">
                    <a:moveTo>
                      <a:pt x="3314" y="1"/>
                    </a:moveTo>
                    <a:cubicBezTo>
                      <a:pt x="3298" y="1"/>
                      <a:pt x="3282" y="2"/>
                      <a:pt x="3265" y="4"/>
                    </a:cubicBezTo>
                    <a:cubicBezTo>
                      <a:pt x="2683" y="81"/>
                      <a:pt x="2099" y="120"/>
                      <a:pt x="1513" y="120"/>
                    </a:cubicBezTo>
                    <a:cubicBezTo>
                      <a:pt x="1174" y="120"/>
                      <a:pt x="834" y="107"/>
                      <a:pt x="495" y="81"/>
                    </a:cubicBezTo>
                    <a:cubicBezTo>
                      <a:pt x="489" y="81"/>
                      <a:pt x="483" y="81"/>
                      <a:pt x="477" y="81"/>
                    </a:cubicBezTo>
                    <a:cubicBezTo>
                      <a:pt x="232" y="81"/>
                      <a:pt x="0" y="325"/>
                      <a:pt x="13" y="563"/>
                    </a:cubicBezTo>
                    <a:cubicBezTo>
                      <a:pt x="19" y="827"/>
                      <a:pt x="232" y="1039"/>
                      <a:pt x="495" y="1045"/>
                    </a:cubicBezTo>
                    <a:cubicBezTo>
                      <a:pt x="834" y="1071"/>
                      <a:pt x="1174" y="1084"/>
                      <a:pt x="1513" y="1084"/>
                    </a:cubicBezTo>
                    <a:cubicBezTo>
                      <a:pt x="2099" y="1084"/>
                      <a:pt x="2683" y="1046"/>
                      <a:pt x="3265" y="968"/>
                    </a:cubicBezTo>
                    <a:cubicBezTo>
                      <a:pt x="3394" y="962"/>
                      <a:pt x="3516" y="910"/>
                      <a:pt x="3606" y="827"/>
                    </a:cubicBezTo>
                    <a:cubicBezTo>
                      <a:pt x="3696" y="737"/>
                      <a:pt x="3747" y="615"/>
                      <a:pt x="3747" y="486"/>
                    </a:cubicBezTo>
                    <a:cubicBezTo>
                      <a:pt x="3741" y="269"/>
                      <a:pt x="3560" y="1"/>
                      <a:pt x="3314"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13;p2">
                <a:extLst>
                  <a:ext uri="{FF2B5EF4-FFF2-40B4-BE49-F238E27FC236}">
                    <a16:creationId xmlns:a16="http://schemas.microsoft.com/office/drawing/2014/main" id="{51757970-C90D-4934-B46D-53231CA63939}"/>
                  </a:ext>
                </a:extLst>
              </p:cNvPr>
              <p:cNvSpPr/>
              <p:nvPr/>
            </p:nvSpPr>
            <p:spPr>
              <a:xfrm>
                <a:off x="1513025" y="1985975"/>
                <a:ext cx="100125" cy="27350"/>
              </a:xfrm>
              <a:custGeom>
                <a:avLst/>
                <a:gdLst/>
                <a:ahLst/>
                <a:cxnLst/>
                <a:rect l="l" t="t" r="r" b="b"/>
                <a:pathLst>
                  <a:path w="4005" h="1094" extrusionOk="0">
                    <a:moveTo>
                      <a:pt x="3531" y="0"/>
                    </a:moveTo>
                    <a:cubicBezTo>
                      <a:pt x="3524" y="0"/>
                      <a:pt x="3517" y="0"/>
                      <a:pt x="3510" y="1"/>
                    </a:cubicBezTo>
                    <a:lnTo>
                      <a:pt x="495" y="129"/>
                    </a:lnTo>
                    <a:cubicBezTo>
                      <a:pt x="245" y="142"/>
                      <a:pt x="0" y="348"/>
                      <a:pt x="13" y="611"/>
                    </a:cubicBezTo>
                    <a:cubicBezTo>
                      <a:pt x="26" y="862"/>
                      <a:pt x="215" y="1094"/>
                      <a:pt x="474" y="1094"/>
                    </a:cubicBezTo>
                    <a:cubicBezTo>
                      <a:pt x="481" y="1094"/>
                      <a:pt x="488" y="1094"/>
                      <a:pt x="495" y="1093"/>
                    </a:cubicBezTo>
                    <a:lnTo>
                      <a:pt x="3510" y="965"/>
                    </a:lnTo>
                    <a:cubicBezTo>
                      <a:pt x="3767" y="952"/>
                      <a:pt x="4005" y="746"/>
                      <a:pt x="3992" y="483"/>
                    </a:cubicBezTo>
                    <a:cubicBezTo>
                      <a:pt x="3986" y="232"/>
                      <a:pt x="3790" y="0"/>
                      <a:pt x="3531" y="0"/>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14;p2">
                <a:extLst>
                  <a:ext uri="{FF2B5EF4-FFF2-40B4-BE49-F238E27FC236}">
                    <a16:creationId xmlns:a16="http://schemas.microsoft.com/office/drawing/2014/main" id="{8096A263-B2A3-4654-BA3D-AD565FE2B33A}"/>
                  </a:ext>
                </a:extLst>
              </p:cNvPr>
              <p:cNvSpPr/>
              <p:nvPr/>
            </p:nvSpPr>
            <p:spPr>
              <a:xfrm>
                <a:off x="2806725" y="2659650"/>
                <a:ext cx="74275" cy="27175"/>
              </a:xfrm>
              <a:custGeom>
                <a:avLst/>
                <a:gdLst/>
                <a:ahLst/>
                <a:cxnLst/>
                <a:rect l="l" t="t" r="r" b="b"/>
                <a:pathLst>
                  <a:path w="2971" h="1087" extrusionOk="0">
                    <a:moveTo>
                      <a:pt x="483" y="0"/>
                    </a:moveTo>
                    <a:cubicBezTo>
                      <a:pt x="213" y="0"/>
                      <a:pt x="1" y="212"/>
                      <a:pt x="1" y="482"/>
                    </a:cubicBezTo>
                    <a:cubicBezTo>
                      <a:pt x="7" y="746"/>
                      <a:pt x="219" y="958"/>
                      <a:pt x="483" y="965"/>
                    </a:cubicBezTo>
                    <a:lnTo>
                      <a:pt x="2488" y="1087"/>
                    </a:lnTo>
                    <a:cubicBezTo>
                      <a:pt x="2752" y="1087"/>
                      <a:pt x="2970" y="868"/>
                      <a:pt x="2970" y="605"/>
                    </a:cubicBezTo>
                    <a:cubicBezTo>
                      <a:pt x="2964" y="341"/>
                      <a:pt x="2752" y="129"/>
                      <a:pt x="2488" y="123"/>
                    </a:cubicBezTo>
                    <a:lnTo>
                      <a:pt x="483" y="0"/>
                    </a:ln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15;p2">
                <a:extLst>
                  <a:ext uri="{FF2B5EF4-FFF2-40B4-BE49-F238E27FC236}">
                    <a16:creationId xmlns:a16="http://schemas.microsoft.com/office/drawing/2014/main" id="{C5B22BBE-31CB-41DF-9C15-4131146B05BA}"/>
                  </a:ext>
                </a:extLst>
              </p:cNvPr>
              <p:cNvSpPr/>
              <p:nvPr/>
            </p:nvSpPr>
            <p:spPr>
              <a:xfrm>
                <a:off x="3140000" y="2747150"/>
                <a:ext cx="61875" cy="24150"/>
              </a:xfrm>
              <a:custGeom>
                <a:avLst/>
                <a:gdLst/>
                <a:ahLst/>
                <a:cxnLst/>
                <a:rect l="l" t="t" r="r" b="b"/>
                <a:pathLst>
                  <a:path w="2475" h="966" extrusionOk="0">
                    <a:moveTo>
                      <a:pt x="482" y="1"/>
                    </a:moveTo>
                    <a:cubicBezTo>
                      <a:pt x="219" y="1"/>
                      <a:pt x="0" y="220"/>
                      <a:pt x="0" y="483"/>
                    </a:cubicBezTo>
                    <a:cubicBezTo>
                      <a:pt x="0" y="753"/>
                      <a:pt x="219" y="965"/>
                      <a:pt x="482" y="965"/>
                    </a:cubicBezTo>
                    <a:lnTo>
                      <a:pt x="1993" y="965"/>
                    </a:lnTo>
                    <a:cubicBezTo>
                      <a:pt x="2256" y="965"/>
                      <a:pt x="2475" y="753"/>
                      <a:pt x="2475" y="483"/>
                    </a:cubicBezTo>
                    <a:cubicBezTo>
                      <a:pt x="2475" y="220"/>
                      <a:pt x="2256" y="1"/>
                      <a:pt x="1993"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 name="Rectangle 9">
            <a:extLst>
              <a:ext uri="{FF2B5EF4-FFF2-40B4-BE49-F238E27FC236}">
                <a16:creationId xmlns:a16="http://schemas.microsoft.com/office/drawing/2014/main" id="{47C78D86-5797-420E-A8A4-C7199E24AE72}"/>
              </a:ext>
            </a:extLst>
          </p:cNvPr>
          <p:cNvSpPr/>
          <p:nvPr userDrawn="1"/>
        </p:nvSpPr>
        <p:spPr>
          <a:xfrm>
            <a:off x="0" y="6515101"/>
            <a:ext cx="2453688" cy="342900"/>
          </a:xfrm>
          <a:prstGeom prst="rect">
            <a:avLst/>
          </a:prstGeom>
          <a:solidFill>
            <a:srgbClr val="EA127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A71D81B-D466-433B-AF3B-C4EBD7D34B93}"/>
              </a:ext>
            </a:extLst>
          </p:cNvPr>
          <p:cNvSpPr/>
          <p:nvPr userDrawn="1"/>
        </p:nvSpPr>
        <p:spPr>
          <a:xfrm>
            <a:off x="2450306" y="6515101"/>
            <a:ext cx="2428875"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5B9E0F7-1C33-4B32-A7CD-46280595A471}"/>
              </a:ext>
            </a:extLst>
          </p:cNvPr>
          <p:cNvSpPr/>
          <p:nvPr userDrawn="1"/>
        </p:nvSpPr>
        <p:spPr>
          <a:xfrm>
            <a:off x="4869156" y="6515101"/>
            <a:ext cx="2453688" cy="3429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BF011F7-7586-44C7-B2D1-01F3C880D505}"/>
              </a:ext>
            </a:extLst>
          </p:cNvPr>
          <p:cNvSpPr/>
          <p:nvPr userDrawn="1"/>
        </p:nvSpPr>
        <p:spPr>
          <a:xfrm>
            <a:off x="7322344" y="6515101"/>
            <a:ext cx="2438400" cy="342900"/>
          </a:xfrm>
          <a:prstGeom prst="rect">
            <a:avLst/>
          </a:prstGeom>
          <a:solidFill>
            <a:srgbClr val="F9B2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07124CF-6A73-40AA-A901-15C02C977C13}"/>
              </a:ext>
            </a:extLst>
          </p:cNvPr>
          <p:cNvSpPr/>
          <p:nvPr userDrawn="1"/>
        </p:nvSpPr>
        <p:spPr>
          <a:xfrm>
            <a:off x="9753600" y="6515101"/>
            <a:ext cx="2438400"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Slide Number">
            <a:extLst>
              <a:ext uri="{FF2B5EF4-FFF2-40B4-BE49-F238E27FC236}">
                <a16:creationId xmlns:a16="http://schemas.microsoft.com/office/drawing/2014/main" id="{345232C4-781B-4AFC-84D5-5888B84E378D}"/>
              </a:ext>
            </a:extLst>
          </p:cNvPr>
          <p:cNvSpPr txBox="1">
            <a:spLocks/>
          </p:cNvSpPr>
          <p:nvPr userDrawn="1"/>
        </p:nvSpPr>
        <p:spPr>
          <a:xfrm>
            <a:off x="11530691" y="6566337"/>
            <a:ext cx="553359" cy="256480"/>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FillTx/>
                <a:latin typeface="Helvetica" panose="020B0604020202020204" pitchFamily="34" charset="0"/>
                <a:ea typeface="Helvetica" panose="020B0604020202020204" pitchFamily="34" charset="0"/>
                <a:cs typeface="Helvetica" panose="020B0604020202020204" pitchFamily="34" charset="0"/>
                <a:sym typeface="Helvetica Neue Light"/>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a:lstStyle>
          <a:p>
            <a:pPr marL="0" marR="0" lvl="0" indent="0" algn="ctr"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000" b="0" i="0" u="none" strike="noStrike" kern="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sym typeface="Helvetica Neue Light"/>
              </a:rPr>
              <a:pPr marL="0" marR="0" lvl="0" indent="0" algn="ctr" defTabSz="5842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sym typeface="Helvetica Neue Light"/>
            </a:endParaRPr>
          </a:p>
        </p:txBody>
      </p:sp>
      <p:grpSp>
        <p:nvGrpSpPr>
          <p:cNvPr id="22" name="Google Shape;3410;p61">
            <a:extLst>
              <a:ext uri="{FF2B5EF4-FFF2-40B4-BE49-F238E27FC236}">
                <a16:creationId xmlns:a16="http://schemas.microsoft.com/office/drawing/2014/main" id="{969B0358-367D-40FD-BC78-99FF100E3755}"/>
              </a:ext>
            </a:extLst>
          </p:cNvPr>
          <p:cNvGrpSpPr/>
          <p:nvPr userDrawn="1"/>
        </p:nvGrpSpPr>
        <p:grpSpPr>
          <a:xfrm>
            <a:off x="9365300" y="6520521"/>
            <a:ext cx="746023" cy="738808"/>
            <a:chOff x="468200" y="1667900"/>
            <a:chExt cx="1085575" cy="1075075"/>
          </a:xfrm>
          <a:solidFill>
            <a:schemeClr val="bg1"/>
          </a:solidFill>
        </p:grpSpPr>
        <p:sp>
          <p:nvSpPr>
            <p:cNvPr id="23" name="Google Shape;3411;p61">
              <a:extLst>
                <a:ext uri="{FF2B5EF4-FFF2-40B4-BE49-F238E27FC236}">
                  <a16:creationId xmlns:a16="http://schemas.microsoft.com/office/drawing/2014/main" id="{95C34CAF-42E9-4C7A-BA3D-0659738A270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 name="Google Shape;3412;p61">
              <a:extLst>
                <a:ext uri="{FF2B5EF4-FFF2-40B4-BE49-F238E27FC236}">
                  <a16:creationId xmlns:a16="http://schemas.microsoft.com/office/drawing/2014/main" id="{CBC37881-6FD7-4F14-AC80-1ED8EE571CA7}"/>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 name="Google Shape;3413;p61">
              <a:extLst>
                <a:ext uri="{FF2B5EF4-FFF2-40B4-BE49-F238E27FC236}">
                  <a16:creationId xmlns:a16="http://schemas.microsoft.com/office/drawing/2014/main" id="{60869ECA-06CB-4C1C-A1AB-5A6FE0BACC6B}"/>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 name="Google Shape;3414;p61">
              <a:extLst>
                <a:ext uri="{FF2B5EF4-FFF2-40B4-BE49-F238E27FC236}">
                  <a16:creationId xmlns:a16="http://schemas.microsoft.com/office/drawing/2014/main" id="{23A12441-5BBC-496D-920A-083C6F7400E4}"/>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 name="Google Shape;3415;p61">
              <a:extLst>
                <a:ext uri="{FF2B5EF4-FFF2-40B4-BE49-F238E27FC236}">
                  <a16:creationId xmlns:a16="http://schemas.microsoft.com/office/drawing/2014/main" id="{C670084C-A5A0-48D1-A9A5-A629FD8FEFF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 name="Google Shape;3416;p61">
              <a:extLst>
                <a:ext uri="{FF2B5EF4-FFF2-40B4-BE49-F238E27FC236}">
                  <a16:creationId xmlns:a16="http://schemas.microsoft.com/office/drawing/2014/main" id="{65D3D0CA-9F27-460D-B86B-D1BB67646AA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9" name="Google Shape;3417;p61">
              <a:extLst>
                <a:ext uri="{FF2B5EF4-FFF2-40B4-BE49-F238E27FC236}">
                  <a16:creationId xmlns:a16="http://schemas.microsoft.com/office/drawing/2014/main" id="{1015E4FD-18CB-4454-BE50-DDFC27E67567}"/>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0" name="Google Shape;3418;p61">
              <a:extLst>
                <a:ext uri="{FF2B5EF4-FFF2-40B4-BE49-F238E27FC236}">
                  <a16:creationId xmlns:a16="http://schemas.microsoft.com/office/drawing/2014/main" id="{13220583-31E3-45F5-AEC2-EF945D2976DF}"/>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1" name="Google Shape;3419;p61">
              <a:extLst>
                <a:ext uri="{FF2B5EF4-FFF2-40B4-BE49-F238E27FC236}">
                  <a16:creationId xmlns:a16="http://schemas.microsoft.com/office/drawing/2014/main" id="{7F651D6A-F2B1-4928-841B-223F90C0271F}"/>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2" name="Google Shape;3420;p61">
              <a:extLst>
                <a:ext uri="{FF2B5EF4-FFF2-40B4-BE49-F238E27FC236}">
                  <a16:creationId xmlns:a16="http://schemas.microsoft.com/office/drawing/2014/main" id="{6203AED1-85E1-4DB8-B700-0A8196C843C0}"/>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3" name="Google Shape;3421;p61">
              <a:extLst>
                <a:ext uri="{FF2B5EF4-FFF2-40B4-BE49-F238E27FC236}">
                  <a16:creationId xmlns:a16="http://schemas.microsoft.com/office/drawing/2014/main" id="{641BED8B-75CB-47B4-AE9B-92D5F04113DB}"/>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4" name="Google Shape;3422;p61">
              <a:extLst>
                <a:ext uri="{FF2B5EF4-FFF2-40B4-BE49-F238E27FC236}">
                  <a16:creationId xmlns:a16="http://schemas.microsoft.com/office/drawing/2014/main" id="{2024B0FF-537A-413D-A9B3-D8E530FF39CE}"/>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5" name="Google Shape;3423;p61">
              <a:extLst>
                <a:ext uri="{FF2B5EF4-FFF2-40B4-BE49-F238E27FC236}">
                  <a16:creationId xmlns:a16="http://schemas.microsoft.com/office/drawing/2014/main" id="{C2883141-5EF9-4572-9B5F-2EF8FD83F050}"/>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6" name="Google Shape;3424;p61">
              <a:extLst>
                <a:ext uri="{FF2B5EF4-FFF2-40B4-BE49-F238E27FC236}">
                  <a16:creationId xmlns:a16="http://schemas.microsoft.com/office/drawing/2014/main" id="{007C5572-CA66-47F9-BE19-FB051CBE245C}"/>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7" name="Google Shape;3425;p61">
              <a:extLst>
                <a:ext uri="{FF2B5EF4-FFF2-40B4-BE49-F238E27FC236}">
                  <a16:creationId xmlns:a16="http://schemas.microsoft.com/office/drawing/2014/main" id="{8665A890-45F4-4284-A9B0-D8340EFA2938}"/>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8" name="Google Shape;3426;p61">
              <a:extLst>
                <a:ext uri="{FF2B5EF4-FFF2-40B4-BE49-F238E27FC236}">
                  <a16:creationId xmlns:a16="http://schemas.microsoft.com/office/drawing/2014/main" id="{AE476E0C-3592-4ABA-9B32-6D26A75610EF}"/>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9" name="Google Shape;3427;p61">
              <a:extLst>
                <a:ext uri="{FF2B5EF4-FFF2-40B4-BE49-F238E27FC236}">
                  <a16:creationId xmlns:a16="http://schemas.microsoft.com/office/drawing/2014/main" id="{00BA2EA9-F53C-4465-B3CF-E1787FF4FC6E}"/>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0" name="Google Shape;3428;p61">
              <a:extLst>
                <a:ext uri="{FF2B5EF4-FFF2-40B4-BE49-F238E27FC236}">
                  <a16:creationId xmlns:a16="http://schemas.microsoft.com/office/drawing/2014/main" id="{7973178C-ADAA-4098-B062-1B176966CB4E}"/>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1" name="Google Shape;3429;p61">
              <a:extLst>
                <a:ext uri="{FF2B5EF4-FFF2-40B4-BE49-F238E27FC236}">
                  <a16:creationId xmlns:a16="http://schemas.microsoft.com/office/drawing/2014/main" id="{6F05A09A-2E53-49AF-B026-8DAE356E446C}"/>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2" name="Google Shape;3430;p61">
              <a:extLst>
                <a:ext uri="{FF2B5EF4-FFF2-40B4-BE49-F238E27FC236}">
                  <a16:creationId xmlns:a16="http://schemas.microsoft.com/office/drawing/2014/main" id="{F4F7E71E-D369-4A5D-B4DD-7FD2D2C3F48E}"/>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3" name="Google Shape;3431;p61">
              <a:extLst>
                <a:ext uri="{FF2B5EF4-FFF2-40B4-BE49-F238E27FC236}">
                  <a16:creationId xmlns:a16="http://schemas.microsoft.com/office/drawing/2014/main" id="{904170BA-41E5-451B-91DF-E75A8C5706F8}"/>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4" name="Google Shape;3432;p61">
              <a:extLst>
                <a:ext uri="{FF2B5EF4-FFF2-40B4-BE49-F238E27FC236}">
                  <a16:creationId xmlns:a16="http://schemas.microsoft.com/office/drawing/2014/main" id="{E409B938-A98B-40F1-9B4C-C92CC0A944E0}"/>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5" name="Google Shape;3433;p61">
              <a:extLst>
                <a:ext uri="{FF2B5EF4-FFF2-40B4-BE49-F238E27FC236}">
                  <a16:creationId xmlns:a16="http://schemas.microsoft.com/office/drawing/2014/main" id="{D6C19B4F-0F81-42FC-AAB4-9C45A04B4147}"/>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6" name="Google Shape;3434;p61">
              <a:extLst>
                <a:ext uri="{FF2B5EF4-FFF2-40B4-BE49-F238E27FC236}">
                  <a16:creationId xmlns:a16="http://schemas.microsoft.com/office/drawing/2014/main" id="{8505BD07-2B60-4179-A968-01055AFA77E9}"/>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7" name="Google Shape;3435;p61">
              <a:extLst>
                <a:ext uri="{FF2B5EF4-FFF2-40B4-BE49-F238E27FC236}">
                  <a16:creationId xmlns:a16="http://schemas.microsoft.com/office/drawing/2014/main" id="{777BD50F-BBBA-4FB4-A995-3D1AF0C7763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8" name="Google Shape;3436;p61">
              <a:extLst>
                <a:ext uri="{FF2B5EF4-FFF2-40B4-BE49-F238E27FC236}">
                  <a16:creationId xmlns:a16="http://schemas.microsoft.com/office/drawing/2014/main" id="{B720607F-AA26-49AF-979E-FCC7D21B19F6}"/>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9" name="Google Shape;3437;p61">
              <a:extLst>
                <a:ext uri="{FF2B5EF4-FFF2-40B4-BE49-F238E27FC236}">
                  <a16:creationId xmlns:a16="http://schemas.microsoft.com/office/drawing/2014/main" id="{3C86C9B1-5649-4AF2-B91B-D9D2B3F0F293}"/>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0" name="Google Shape;3438;p61">
              <a:extLst>
                <a:ext uri="{FF2B5EF4-FFF2-40B4-BE49-F238E27FC236}">
                  <a16:creationId xmlns:a16="http://schemas.microsoft.com/office/drawing/2014/main" id="{F7921187-28C5-4EA9-A7B1-C33464BFB627}"/>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1" name="Google Shape;3439;p61">
              <a:extLst>
                <a:ext uri="{FF2B5EF4-FFF2-40B4-BE49-F238E27FC236}">
                  <a16:creationId xmlns:a16="http://schemas.microsoft.com/office/drawing/2014/main" id="{10C6636D-43C4-4A9D-A710-E26B65EE11D7}"/>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2" name="Google Shape;3440;p61">
              <a:extLst>
                <a:ext uri="{FF2B5EF4-FFF2-40B4-BE49-F238E27FC236}">
                  <a16:creationId xmlns:a16="http://schemas.microsoft.com/office/drawing/2014/main" id="{FEA0B5D1-D21E-4176-B986-41B86CC34465}"/>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3" name="Google Shape;3441;p61">
              <a:extLst>
                <a:ext uri="{FF2B5EF4-FFF2-40B4-BE49-F238E27FC236}">
                  <a16:creationId xmlns:a16="http://schemas.microsoft.com/office/drawing/2014/main" id="{0AA4E0ED-12DA-4D2F-8548-A46DE09C31D3}"/>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4" name="Google Shape;3442;p61">
              <a:extLst>
                <a:ext uri="{FF2B5EF4-FFF2-40B4-BE49-F238E27FC236}">
                  <a16:creationId xmlns:a16="http://schemas.microsoft.com/office/drawing/2014/main" id="{5D97BD70-B6E8-409E-BEDC-546F38150BD4}"/>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5" name="Google Shape;3443;p61">
              <a:extLst>
                <a:ext uri="{FF2B5EF4-FFF2-40B4-BE49-F238E27FC236}">
                  <a16:creationId xmlns:a16="http://schemas.microsoft.com/office/drawing/2014/main" id="{6EBD44CA-F119-4FFC-8853-57B6A9F4A57C}"/>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6" name="Google Shape;3444;p61">
              <a:extLst>
                <a:ext uri="{FF2B5EF4-FFF2-40B4-BE49-F238E27FC236}">
                  <a16:creationId xmlns:a16="http://schemas.microsoft.com/office/drawing/2014/main" id="{D711E9F1-97F6-47B6-AB3A-C20EC1A28B4A}"/>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7" name="Google Shape;3445;p61">
              <a:extLst>
                <a:ext uri="{FF2B5EF4-FFF2-40B4-BE49-F238E27FC236}">
                  <a16:creationId xmlns:a16="http://schemas.microsoft.com/office/drawing/2014/main" id="{93112F55-3B2B-4F6A-863F-D8FF3216EBE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8" name="Google Shape;3446;p61">
              <a:extLst>
                <a:ext uri="{FF2B5EF4-FFF2-40B4-BE49-F238E27FC236}">
                  <a16:creationId xmlns:a16="http://schemas.microsoft.com/office/drawing/2014/main" id="{B3ABB5B6-D25D-463A-B330-F7EA69D8E4C0}"/>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9" name="Google Shape;3447;p61">
              <a:extLst>
                <a:ext uri="{FF2B5EF4-FFF2-40B4-BE49-F238E27FC236}">
                  <a16:creationId xmlns:a16="http://schemas.microsoft.com/office/drawing/2014/main" id="{1937102E-C816-49F6-98AF-2FC3CA3C1B42}"/>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0" name="Google Shape;3448;p61">
              <a:extLst>
                <a:ext uri="{FF2B5EF4-FFF2-40B4-BE49-F238E27FC236}">
                  <a16:creationId xmlns:a16="http://schemas.microsoft.com/office/drawing/2014/main" id="{2ADE852C-C99A-4617-A739-1C8D6B1B336B}"/>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1" name="Google Shape;3449;p61">
              <a:extLst>
                <a:ext uri="{FF2B5EF4-FFF2-40B4-BE49-F238E27FC236}">
                  <a16:creationId xmlns:a16="http://schemas.microsoft.com/office/drawing/2014/main" id="{B0A3CB0C-DE92-4C62-9CA9-9C09732911B0}"/>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2" name="Google Shape;3450;p61">
              <a:extLst>
                <a:ext uri="{FF2B5EF4-FFF2-40B4-BE49-F238E27FC236}">
                  <a16:creationId xmlns:a16="http://schemas.microsoft.com/office/drawing/2014/main" id="{49A83B73-419C-432A-9841-793BD9BDCE7D}"/>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3" name="Google Shape;3451;p61">
              <a:extLst>
                <a:ext uri="{FF2B5EF4-FFF2-40B4-BE49-F238E27FC236}">
                  <a16:creationId xmlns:a16="http://schemas.microsoft.com/office/drawing/2014/main" id="{CB5F0BB6-892C-46B0-9B65-2BF2FD9A8EDC}"/>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4" name="Google Shape;3452;p61">
              <a:extLst>
                <a:ext uri="{FF2B5EF4-FFF2-40B4-BE49-F238E27FC236}">
                  <a16:creationId xmlns:a16="http://schemas.microsoft.com/office/drawing/2014/main" id="{53FE9B50-1115-403F-8632-F522E4DDB86D}"/>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5" name="Google Shape;3453;p61">
              <a:extLst>
                <a:ext uri="{FF2B5EF4-FFF2-40B4-BE49-F238E27FC236}">
                  <a16:creationId xmlns:a16="http://schemas.microsoft.com/office/drawing/2014/main" id="{AB4C27E6-0B8B-47C7-84C8-2F22CDCFD978}"/>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6" name="Google Shape;3454;p61">
              <a:extLst>
                <a:ext uri="{FF2B5EF4-FFF2-40B4-BE49-F238E27FC236}">
                  <a16:creationId xmlns:a16="http://schemas.microsoft.com/office/drawing/2014/main" id="{895A5262-928F-4048-8AA7-83FE0A1EFC2A}"/>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7" name="Google Shape;3455;p61">
              <a:extLst>
                <a:ext uri="{FF2B5EF4-FFF2-40B4-BE49-F238E27FC236}">
                  <a16:creationId xmlns:a16="http://schemas.microsoft.com/office/drawing/2014/main" id="{7B54BAA4-CE4D-4AF0-B8C0-BD7CC4147A5A}"/>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8" name="Google Shape;3456;p61">
              <a:extLst>
                <a:ext uri="{FF2B5EF4-FFF2-40B4-BE49-F238E27FC236}">
                  <a16:creationId xmlns:a16="http://schemas.microsoft.com/office/drawing/2014/main" id="{C24535DD-C2E6-47C7-907B-72BBD83AD6C5}"/>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9" name="Google Shape;3457;p61">
              <a:extLst>
                <a:ext uri="{FF2B5EF4-FFF2-40B4-BE49-F238E27FC236}">
                  <a16:creationId xmlns:a16="http://schemas.microsoft.com/office/drawing/2014/main" id="{FE89D770-683E-4EC2-A5EB-04B521D920C6}"/>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0" name="Google Shape;3458;p61">
              <a:extLst>
                <a:ext uri="{FF2B5EF4-FFF2-40B4-BE49-F238E27FC236}">
                  <a16:creationId xmlns:a16="http://schemas.microsoft.com/office/drawing/2014/main" id="{2CB7D837-8C5F-4383-8A80-EE81003E56DD}"/>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1" name="Google Shape;3459;p61">
              <a:extLst>
                <a:ext uri="{FF2B5EF4-FFF2-40B4-BE49-F238E27FC236}">
                  <a16:creationId xmlns:a16="http://schemas.microsoft.com/office/drawing/2014/main" id="{64B266DC-3C0F-41EF-A8C0-5566F6E2DB04}"/>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2" name="Google Shape;3460;p61">
              <a:extLst>
                <a:ext uri="{FF2B5EF4-FFF2-40B4-BE49-F238E27FC236}">
                  <a16:creationId xmlns:a16="http://schemas.microsoft.com/office/drawing/2014/main" id="{B17C23B4-F62C-42E1-BDE4-46DE9DA4575E}"/>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3" name="Google Shape;3461;p61">
              <a:extLst>
                <a:ext uri="{FF2B5EF4-FFF2-40B4-BE49-F238E27FC236}">
                  <a16:creationId xmlns:a16="http://schemas.microsoft.com/office/drawing/2014/main" id="{D31C8BBA-C10C-4111-9CD7-ABF66378B60D}"/>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4" name="Google Shape;3462;p61">
              <a:extLst>
                <a:ext uri="{FF2B5EF4-FFF2-40B4-BE49-F238E27FC236}">
                  <a16:creationId xmlns:a16="http://schemas.microsoft.com/office/drawing/2014/main" id="{C56FECC0-6834-440A-9383-473E0D29FEB9}"/>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5" name="Google Shape;3463;p61">
              <a:extLst>
                <a:ext uri="{FF2B5EF4-FFF2-40B4-BE49-F238E27FC236}">
                  <a16:creationId xmlns:a16="http://schemas.microsoft.com/office/drawing/2014/main" id="{00BE02FA-A1F6-48EE-AB79-4BA21EA12F9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6" name="Google Shape;3464;p61">
              <a:extLst>
                <a:ext uri="{FF2B5EF4-FFF2-40B4-BE49-F238E27FC236}">
                  <a16:creationId xmlns:a16="http://schemas.microsoft.com/office/drawing/2014/main" id="{DFC15CBB-621D-4ECC-9ED1-D29220CD32A0}"/>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7" name="Google Shape;3465;p61">
              <a:extLst>
                <a:ext uri="{FF2B5EF4-FFF2-40B4-BE49-F238E27FC236}">
                  <a16:creationId xmlns:a16="http://schemas.microsoft.com/office/drawing/2014/main" id="{186F14D7-18D7-48C2-ABC9-B18D9F0AECD5}"/>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8" name="Google Shape;3466;p61">
              <a:extLst>
                <a:ext uri="{FF2B5EF4-FFF2-40B4-BE49-F238E27FC236}">
                  <a16:creationId xmlns:a16="http://schemas.microsoft.com/office/drawing/2014/main" id="{67F06F21-F7A6-4E8D-9383-5383D04DD41C}"/>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9" name="Google Shape;3467;p61">
              <a:extLst>
                <a:ext uri="{FF2B5EF4-FFF2-40B4-BE49-F238E27FC236}">
                  <a16:creationId xmlns:a16="http://schemas.microsoft.com/office/drawing/2014/main" id="{46CCC233-0F97-449C-8D7F-D13075C85C0E}"/>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0" name="Google Shape;3468;p61">
              <a:extLst>
                <a:ext uri="{FF2B5EF4-FFF2-40B4-BE49-F238E27FC236}">
                  <a16:creationId xmlns:a16="http://schemas.microsoft.com/office/drawing/2014/main" id="{2892D044-C768-4B6E-9FB0-3FA2B87EF238}"/>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1" name="Google Shape;3469;p61">
              <a:extLst>
                <a:ext uri="{FF2B5EF4-FFF2-40B4-BE49-F238E27FC236}">
                  <a16:creationId xmlns:a16="http://schemas.microsoft.com/office/drawing/2014/main" id="{1CDD0FB5-4CE7-4E66-A52A-B08F95AFF9E2}"/>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2" name="Google Shape;3470;p61">
              <a:extLst>
                <a:ext uri="{FF2B5EF4-FFF2-40B4-BE49-F238E27FC236}">
                  <a16:creationId xmlns:a16="http://schemas.microsoft.com/office/drawing/2014/main" id="{0AFFAEEE-3D44-4CD4-B676-473C4A73EABA}"/>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3" name="Google Shape;3471;p61">
              <a:extLst>
                <a:ext uri="{FF2B5EF4-FFF2-40B4-BE49-F238E27FC236}">
                  <a16:creationId xmlns:a16="http://schemas.microsoft.com/office/drawing/2014/main" id="{A836DC14-A052-4301-AC67-1FCF419D63C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4" name="Google Shape;3472;p61">
              <a:extLst>
                <a:ext uri="{FF2B5EF4-FFF2-40B4-BE49-F238E27FC236}">
                  <a16:creationId xmlns:a16="http://schemas.microsoft.com/office/drawing/2014/main" id="{FA757960-FA95-4E41-B4F6-D756FE489025}"/>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5" name="Google Shape;3473;p61">
              <a:extLst>
                <a:ext uri="{FF2B5EF4-FFF2-40B4-BE49-F238E27FC236}">
                  <a16:creationId xmlns:a16="http://schemas.microsoft.com/office/drawing/2014/main" id="{E819450E-DF2C-4A92-A0DF-16ED80C80F9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6" name="Google Shape;3474;p61">
              <a:extLst>
                <a:ext uri="{FF2B5EF4-FFF2-40B4-BE49-F238E27FC236}">
                  <a16:creationId xmlns:a16="http://schemas.microsoft.com/office/drawing/2014/main" id="{E00CDB9E-2C9D-409C-822A-423E4F802311}"/>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grpSp>
        <p:nvGrpSpPr>
          <p:cNvPr id="87" name="Google Shape;3410;p61">
            <a:extLst>
              <a:ext uri="{FF2B5EF4-FFF2-40B4-BE49-F238E27FC236}">
                <a16:creationId xmlns:a16="http://schemas.microsoft.com/office/drawing/2014/main" id="{1ABBF640-8738-44A5-9876-3569B9B66727}"/>
              </a:ext>
            </a:extLst>
          </p:cNvPr>
          <p:cNvGrpSpPr/>
          <p:nvPr userDrawn="1"/>
        </p:nvGrpSpPr>
        <p:grpSpPr>
          <a:xfrm>
            <a:off x="8208755" y="-457200"/>
            <a:ext cx="950617" cy="941423"/>
            <a:chOff x="468200" y="1667900"/>
            <a:chExt cx="1085575" cy="1075075"/>
          </a:xfrm>
        </p:grpSpPr>
        <p:sp>
          <p:nvSpPr>
            <p:cNvPr id="88" name="Google Shape;3411;p61">
              <a:extLst>
                <a:ext uri="{FF2B5EF4-FFF2-40B4-BE49-F238E27FC236}">
                  <a16:creationId xmlns:a16="http://schemas.microsoft.com/office/drawing/2014/main" id="{25FE99A0-0DF8-489E-B913-2393C2CA1A26}"/>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9" name="Google Shape;3412;p61">
              <a:extLst>
                <a:ext uri="{FF2B5EF4-FFF2-40B4-BE49-F238E27FC236}">
                  <a16:creationId xmlns:a16="http://schemas.microsoft.com/office/drawing/2014/main" id="{B1D5127B-6454-4DE2-8BD5-A9D20052ECFC}"/>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0" name="Google Shape;3413;p61">
              <a:extLst>
                <a:ext uri="{FF2B5EF4-FFF2-40B4-BE49-F238E27FC236}">
                  <a16:creationId xmlns:a16="http://schemas.microsoft.com/office/drawing/2014/main" id="{A24AFDEB-B479-4AA9-84BF-F1827B962ACF}"/>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1" name="Google Shape;3414;p61">
              <a:extLst>
                <a:ext uri="{FF2B5EF4-FFF2-40B4-BE49-F238E27FC236}">
                  <a16:creationId xmlns:a16="http://schemas.microsoft.com/office/drawing/2014/main" id="{944E212F-F301-4513-B9EF-50230C15C392}"/>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2" name="Google Shape;3415;p61">
              <a:extLst>
                <a:ext uri="{FF2B5EF4-FFF2-40B4-BE49-F238E27FC236}">
                  <a16:creationId xmlns:a16="http://schemas.microsoft.com/office/drawing/2014/main" id="{C8AE3CC4-3F9B-4151-A07F-C52888636731}"/>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3" name="Google Shape;3416;p61">
              <a:extLst>
                <a:ext uri="{FF2B5EF4-FFF2-40B4-BE49-F238E27FC236}">
                  <a16:creationId xmlns:a16="http://schemas.microsoft.com/office/drawing/2014/main" id="{13B45F41-72FE-418A-8EEA-DA27FAD23FE1}"/>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4" name="Google Shape;3417;p61">
              <a:extLst>
                <a:ext uri="{FF2B5EF4-FFF2-40B4-BE49-F238E27FC236}">
                  <a16:creationId xmlns:a16="http://schemas.microsoft.com/office/drawing/2014/main" id="{9C1C2B73-CBE9-4BBB-8E59-CE602B513F18}"/>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5" name="Google Shape;3418;p61">
              <a:extLst>
                <a:ext uri="{FF2B5EF4-FFF2-40B4-BE49-F238E27FC236}">
                  <a16:creationId xmlns:a16="http://schemas.microsoft.com/office/drawing/2014/main" id="{604E5F60-505D-4950-9153-CD7476EF5BC6}"/>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6" name="Google Shape;3419;p61">
              <a:extLst>
                <a:ext uri="{FF2B5EF4-FFF2-40B4-BE49-F238E27FC236}">
                  <a16:creationId xmlns:a16="http://schemas.microsoft.com/office/drawing/2014/main" id="{73DFDD2E-861F-438E-9338-F1A88553376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7" name="Google Shape;3420;p61">
              <a:extLst>
                <a:ext uri="{FF2B5EF4-FFF2-40B4-BE49-F238E27FC236}">
                  <a16:creationId xmlns:a16="http://schemas.microsoft.com/office/drawing/2014/main" id="{39FB0F72-EC35-4B33-94EA-0EF7BB5C0EDE}"/>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8" name="Google Shape;3421;p61">
              <a:extLst>
                <a:ext uri="{FF2B5EF4-FFF2-40B4-BE49-F238E27FC236}">
                  <a16:creationId xmlns:a16="http://schemas.microsoft.com/office/drawing/2014/main" id="{4EC98569-B2A0-4A53-B76D-76E8EB8C59B2}"/>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9" name="Google Shape;3422;p61">
              <a:extLst>
                <a:ext uri="{FF2B5EF4-FFF2-40B4-BE49-F238E27FC236}">
                  <a16:creationId xmlns:a16="http://schemas.microsoft.com/office/drawing/2014/main" id="{C12613A1-5A99-4689-B125-65EB190FD5D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0" name="Google Shape;3423;p61">
              <a:extLst>
                <a:ext uri="{FF2B5EF4-FFF2-40B4-BE49-F238E27FC236}">
                  <a16:creationId xmlns:a16="http://schemas.microsoft.com/office/drawing/2014/main" id="{34A82071-0885-4D26-A187-43EC95D4B89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1" name="Google Shape;3424;p61">
              <a:extLst>
                <a:ext uri="{FF2B5EF4-FFF2-40B4-BE49-F238E27FC236}">
                  <a16:creationId xmlns:a16="http://schemas.microsoft.com/office/drawing/2014/main" id="{206142B7-F3BE-4607-B57A-81C496A2A99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2" name="Google Shape;3425;p61">
              <a:extLst>
                <a:ext uri="{FF2B5EF4-FFF2-40B4-BE49-F238E27FC236}">
                  <a16:creationId xmlns:a16="http://schemas.microsoft.com/office/drawing/2014/main" id="{6DE2DFB2-9ADE-457B-9C06-3B08C43041EA}"/>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3" name="Google Shape;3426;p61">
              <a:extLst>
                <a:ext uri="{FF2B5EF4-FFF2-40B4-BE49-F238E27FC236}">
                  <a16:creationId xmlns:a16="http://schemas.microsoft.com/office/drawing/2014/main" id="{BA651B02-3101-46DF-9532-0E7E5B390254}"/>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4" name="Google Shape;3427;p61">
              <a:extLst>
                <a:ext uri="{FF2B5EF4-FFF2-40B4-BE49-F238E27FC236}">
                  <a16:creationId xmlns:a16="http://schemas.microsoft.com/office/drawing/2014/main" id="{4F59BA54-60B1-4DCD-88B8-D593CF2DBFCB}"/>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5" name="Google Shape;3428;p61">
              <a:extLst>
                <a:ext uri="{FF2B5EF4-FFF2-40B4-BE49-F238E27FC236}">
                  <a16:creationId xmlns:a16="http://schemas.microsoft.com/office/drawing/2014/main" id="{6A92806A-5D1E-4335-BF9E-A4FFD93A71D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6" name="Google Shape;3429;p61">
              <a:extLst>
                <a:ext uri="{FF2B5EF4-FFF2-40B4-BE49-F238E27FC236}">
                  <a16:creationId xmlns:a16="http://schemas.microsoft.com/office/drawing/2014/main" id="{5CFF6087-1D4E-4118-8E53-EED57D3E1127}"/>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7" name="Google Shape;3430;p61">
              <a:extLst>
                <a:ext uri="{FF2B5EF4-FFF2-40B4-BE49-F238E27FC236}">
                  <a16:creationId xmlns:a16="http://schemas.microsoft.com/office/drawing/2014/main" id="{07CCDC87-A6DE-4AF3-99F6-F9DBB68718BC}"/>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8" name="Google Shape;3431;p61">
              <a:extLst>
                <a:ext uri="{FF2B5EF4-FFF2-40B4-BE49-F238E27FC236}">
                  <a16:creationId xmlns:a16="http://schemas.microsoft.com/office/drawing/2014/main" id="{F20914EF-47C2-43E7-9786-C997065FCAC3}"/>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9" name="Google Shape;3432;p61">
              <a:extLst>
                <a:ext uri="{FF2B5EF4-FFF2-40B4-BE49-F238E27FC236}">
                  <a16:creationId xmlns:a16="http://schemas.microsoft.com/office/drawing/2014/main" id="{FC845C77-C25B-472E-AD59-AFC3673B31A3}"/>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0" name="Google Shape;3433;p61">
              <a:extLst>
                <a:ext uri="{FF2B5EF4-FFF2-40B4-BE49-F238E27FC236}">
                  <a16:creationId xmlns:a16="http://schemas.microsoft.com/office/drawing/2014/main" id="{DC65FE3B-51CD-4EC0-B6ED-B2CD243EC6FE}"/>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1" name="Google Shape;3434;p61">
              <a:extLst>
                <a:ext uri="{FF2B5EF4-FFF2-40B4-BE49-F238E27FC236}">
                  <a16:creationId xmlns:a16="http://schemas.microsoft.com/office/drawing/2014/main" id="{589FD86A-C337-4F6E-9AFB-242A2C3B3C25}"/>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2" name="Google Shape;3435;p61">
              <a:extLst>
                <a:ext uri="{FF2B5EF4-FFF2-40B4-BE49-F238E27FC236}">
                  <a16:creationId xmlns:a16="http://schemas.microsoft.com/office/drawing/2014/main" id="{E1179C00-F4A3-49B7-A815-6A09412EBE2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3" name="Google Shape;3436;p61">
              <a:extLst>
                <a:ext uri="{FF2B5EF4-FFF2-40B4-BE49-F238E27FC236}">
                  <a16:creationId xmlns:a16="http://schemas.microsoft.com/office/drawing/2014/main" id="{E16C901D-8EE7-4AB3-9B00-646F3127A887}"/>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4" name="Google Shape;3437;p61">
              <a:extLst>
                <a:ext uri="{FF2B5EF4-FFF2-40B4-BE49-F238E27FC236}">
                  <a16:creationId xmlns:a16="http://schemas.microsoft.com/office/drawing/2014/main" id="{DF1B7D6E-7041-4483-B3D2-A15178F0EFC6}"/>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5" name="Google Shape;3438;p61">
              <a:extLst>
                <a:ext uri="{FF2B5EF4-FFF2-40B4-BE49-F238E27FC236}">
                  <a16:creationId xmlns:a16="http://schemas.microsoft.com/office/drawing/2014/main" id="{F0361843-DD5C-44BD-88CB-8427E95496DA}"/>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6" name="Google Shape;3439;p61">
              <a:extLst>
                <a:ext uri="{FF2B5EF4-FFF2-40B4-BE49-F238E27FC236}">
                  <a16:creationId xmlns:a16="http://schemas.microsoft.com/office/drawing/2014/main" id="{5119D5FD-ECC4-49D6-99C8-E7E5943799DB}"/>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7" name="Google Shape;3440;p61">
              <a:extLst>
                <a:ext uri="{FF2B5EF4-FFF2-40B4-BE49-F238E27FC236}">
                  <a16:creationId xmlns:a16="http://schemas.microsoft.com/office/drawing/2014/main" id="{ACB6D5BA-AF07-4525-BB1B-0F47813025F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8" name="Google Shape;3441;p61">
              <a:extLst>
                <a:ext uri="{FF2B5EF4-FFF2-40B4-BE49-F238E27FC236}">
                  <a16:creationId xmlns:a16="http://schemas.microsoft.com/office/drawing/2014/main" id="{0AC401BA-13CB-4747-A71A-3696C87CC838}"/>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9" name="Google Shape;3442;p61">
              <a:extLst>
                <a:ext uri="{FF2B5EF4-FFF2-40B4-BE49-F238E27FC236}">
                  <a16:creationId xmlns:a16="http://schemas.microsoft.com/office/drawing/2014/main" id="{E74556CE-D434-47FE-A6D5-BEE2544E2031}"/>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0" name="Google Shape;3443;p61">
              <a:extLst>
                <a:ext uri="{FF2B5EF4-FFF2-40B4-BE49-F238E27FC236}">
                  <a16:creationId xmlns:a16="http://schemas.microsoft.com/office/drawing/2014/main" id="{E4669D77-7D39-4E52-B326-07E1B2543F31}"/>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1" name="Google Shape;3444;p61">
              <a:extLst>
                <a:ext uri="{FF2B5EF4-FFF2-40B4-BE49-F238E27FC236}">
                  <a16:creationId xmlns:a16="http://schemas.microsoft.com/office/drawing/2014/main" id="{C552F536-044F-4BF8-B8FF-9D9E166BF1B8}"/>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2" name="Google Shape;3445;p61">
              <a:extLst>
                <a:ext uri="{FF2B5EF4-FFF2-40B4-BE49-F238E27FC236}">
                  <a16:creationId xmlns:a16="http://schemas.microsoft.com/office/drawing/2014/main" id="{C4BCABE5-5B27-4CCB-A911-5B67573F910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3" name="Google Shape;3446;p61">
              <a:extLst>
                <a:ext uri="{FF2B5EF4-FFF2-40B4-BE49-F238E27FC236}">
                  <a16:creationId xmlns:a16="http://schemas.microsoft.com/office/drawing/2014/main" id="{940712A0-486C-4575-8A1F-26B57DD60C24}"/>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4" name="Google Shape;3447;p61">
              <a:extLst>
                <a:ext uri="{FF2B5EF4-FFF2-40B4-BE49-F238E27FC236}">
                  <a16:creationId xmlns:a16="http://schemas.microsoft.com/office/drawing/2014/main" id="{2B43CBC5-F670-4258-8F8B-39472ABF4E1E}"/>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5" name="Google Shape;3448;p61">
              <a:extLst>
                <a:ext uri="{FF2B5EF4-FFF2-40B4-BE49-F238E27FC236}">
                  <a16:creationId xmlns:a16="http://schemas.microsoft.com/office/drawing/2014/main" id="{47B1A71D-8D61-402E-8776-B57FAF4EC104}"/>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6" name="Google Shape;3449;p61">
              <a:extLst>
                <a:ext uri="{FF2B5EF4-FFF2-40B4-BE49-F238E27FC236}">
                  <a16:creationId xmlns:a16="http://schemas.microsoft.com/office/drawing/2014/main" id="{F34C5AD9-44FA-41CD-A9B6-9931182F4AAB}"/>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7" name="Google Shape;3450;p61">
              <a:extLst>
                <a:ext uri="{FF2B5EF4-FFF2-40B4-BE49-F238E27FC236}">
                  <a16:creationId xmlns:a16="http://schemas.microsoft.com/office/drawing/2014/main" id="{BCCF27A9-4524-4748-BDD6-8F6BC3D8CA3A}"/>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8" name="Google Shape;3451;p61">
              <a:extLst>
                <a:ext uri="{FF2B5EF4-FFF2-40B4-BE49-F238E27FC236}">
                  <a16:creationId xmlns:a16="http://schemas.microsoft.com/office/drawing/2014/main" id="{F2C9250B-972B-4B84-96DC-60A842BECCA0}"/>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9" name="Google Shape;3452;p61">
              <a:extLst>
                <a:ext uri="{FF2B5EF4-FFF2-40B4-BE49-F238E27FC236}">
                  <a16:creationId xmlns:a16="http://schemas.microsoft.com/office/drawing/2014/main" id="{627BE26F-C8C3-489C-9AB6-67F62C260500}"/>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0" name="Google Shape;3453;p61">
              <a:extLst>
                <a:ext uri="{FF2B5EF4-FFF2-40B4-BE49-F238E27FC236}">
                  <a16:creationId xmlns:a16="http://schemas.microsoft.com/office/drawing/2014/main" id="{4163E293-F3AC-4973-B389-6508800951C5}"/>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1" name="Google Shape;3454;p61">
              <a:extLst>
                <a:ext uri="{FF2B5EF4-FFF2-40B4-BE49-F238E27FC236}">
                  <a16:creationId xmlns:a16="http://schemas.microsoft.com/office/drawing/2014/main" id="{2AD626AF-EAD6-4E79-A359-133C85397B5D}"/>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2" name="Google Shape;3455;p61">
              <a:extLst>
                <a:ext uri="{FF2B5EF4-FFF2-40B4-BE49-F238E27FC236}">
                  <a16:creationId xmlns:a16="http://schemas.microsoft.com/office/drawing/2014/main" id="{A92D603A-300F-4A13-8CBE-92B042DA84DB}"/>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3" name="Google Shape;3456;p61">
              <a:extLst>
                <a:ext uri="{FF2B5EF4-FFF2-40B4-BE49-F238E27FC236}">
                  <a16:creationId xmlns:a16="http://schemas.microsoft.com/office/drawing/2014/main" id="{2707BD5B-A9CA-4431-9182-6DCBC63A3663}"/>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4" name="Google Shape;3457;p61">
              <a:extLst>
                <a:ext uri="{FF2B5EF4-FFF2-40B4-BE49-F238E27FC236}">
                  <a16:creationId xmlns:a16="http://schemas.microsoft.com/office/drawing/2014/main" id="{B6AEB03D-146E-4165-AC3A-CF2381F34982}"/>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5" name="Google Shape;3458;p61">
              <a:extLst>
                <a:ext uri="{FF2B5EF4-FFF2-40B4-BE49-F238E27FC236}">
                  <a16:creationId xmlns:a16="http://schemas.microsoft.com/office/drawing/2014/main" id="{5403C06A-FD2D-48F9-BC3B-4752136E10A5}"/>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6" name="Google Shape;3459;p61">
              <a:extLst>
                <a:ext uri="{FF2B5EF4-FFF2-40B4-BE49-F238E27FC236}">
                  <a16:creationId xmlns:a16="http://schemas.microsoft.com/office/drawing/2014/main" id="{CB682F0D-19CC-466B-872B-A1B19A2D2C3E}"/>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7" name="Google Shape;3460;p61">
              <a:extLst>
                <a:ext uri="{FF2B5EF4-FFF2-40B4-BE49-F238E27FC236}">
                  <a16:creationId xmlns:a16="http://schemas.microsoft.com/office/drawing/2014/main" id="{7154CF7D-159F-40E9-8C6B-CAA57A8CBA8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8" name="Google Shape;3461;p61">
              <a:extLst>
                <a:ext uri="{FF2B5EF4-FFF2-40B4-BE49-F238E27FC236}">
                  <a16:creationId xmlns:a16="http://schemas.microsoft.com/office/drawing/2014/main" id="{66CDB017-9794-4C04-89EA-49D579C5189F}"/>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9" name="Google Shape;3462;p61">
              <a:extLst>
                <a:ext uri="{FF2B5EF4-FFF2-40B4-BE49-F238E27FC236}">
                  <a16:creationId xmlns:a16="http://schemas.microsoft.com/office/drawing/2014/main" id="{69FDD508-1B9C-45AD-A0BD-DC6F7C79463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0" name="Google Shape;3463;p61">
              <a:extLst>
                <a:ext uri="{FF2B5EF4-FFF2-40B4-BE49-F238E27FC236}">
                  <a16:creationId xmlns:a16="http://schemas.microsoft.com/office/drawing/2014/main" id="{E7DC93A9-6A51-4E95-88A0-3FA7C44BD3A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1" name="Google Shape;3464;p61">
              <a:extLst>
                <a:ext uri="{FF2B5EF4-FFF2-40B4-BE49-F238E27FC236}">
                  <a16:creationId xmlns:a16="http://schemas.microsoft.com/office/drawing/2014/main" id="{A9C57DBE-C7C4-4D13-945A-236506D1F12A}"/>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2" name="Google Shape;3465;p61">
              <a:extLst>
                <a:ext uri="{FF2B5EF4-FFF2-40B4-BE49-F238E27FC236}">
                  <a16:creationId xmlns:a16="http://schemas.microsoft.com/office/drawing/2014/main" id="{F5D453CE-B99D-4790-A8C3-89C1D22A4D93}"/>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3" name="Google Shape;3466;p61">
              <a:extLst>
                <a:ext uri="{FF2B5EF4-FFF2-40B4-BE49-F238E27FC236}">
                  <a16:creationId xmlns:a16="http://schemas.microsoft.com/office/drawing/2014/main" id="{D743ED21-A2FA-40CD-8F4B-2FEB257F87E1}"/>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4" name="Google Shape;3467;p61">
              <a:extLst>
                <a:ext uri="{FF2B5EF4-FFF2-40B4-BE49-F238E27FC236}">
                  <a16:creationId xmlns:a16="http://schemas.microsoft.com/office/drawing/2014/main" id="{3298F3AF-36DD-4869-9378-3408F8FCC647}"/>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5" name="Google Shape;3468;p61">
              <a:extLst>
                <a:ext uri="{FF2B5EF4-FFF2-40B4-BE49-F238E27FC236}">
                  <a16:creationId xmlns:a16="http://schemas.microsoft.com/office/drawing/2014/main" id="{0CD62EBF-B272-45F9-B26C-34942658BBAF}"/>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6" name="Google Shape;3469;p61">
              <a:extLst>
                <a:ext uri="{FF2B5EF4-FFF2-40B4-BE49-F238E27FC236}">
                  <a16:creationId xmlns:a16="http://schemas.microsoft.com/office/drawing/2014/main" id="{EB91C235-C25F-4F3F-A265-F71AA6B99730}"/>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7" name="Google Shape;3470;p61">
              <a:extLst>
                <a:ext uri="{FF2B5EF4-FFF2-40B4-BE49-F238E27FC236}">
                  <a16:creationId xmlns:a16="http://schemas.microsoft.com/office/drawing/2014/main" id="{8C787084-039A-4DA1-99D2-FE5F567CBD84}"/>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8" name="Google Shape;3471;p61">
              <a:extLst>
                <a:ext uri="{FF2B5EF4-FFF2-40B4-BE49-F238E27FC236}">
                  <a16:creationId xmlns:a16="http://schemas.microsoft.com/office/drawing/2014/main" id="{7BCC723D-81F0-4296-981E-5CEA515FE2E6}"/>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9" name="Google Shape;3472;p61">
              <a:extLst>
                <a:ext uri="{FF2B5EF4-FFF2-40B4-BE49-F238E27FC236}">
                  <a16:creationId xmlns:a16="http://schemas.microsoft.com/office/drawing/2014/main" id="{470D2652-24A1-46B6-9F6A-A1006EEC1278}"/>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0" name="Google Shape;3473;p61">
              <a:extLst>
                <a:ext uri="{FF2B5EF4-FFF2-40B4-BE49-F238E27FC236}">
                  <a16:creationId xmlns:a16="http://schemas.microsoft.com/office/drawing/2014/main" id="{ED58B544-22B4-4BD6-AFAD-3DF834B804E7}"/>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1" name="Google Shape;3474;p61">
              <a:extLst>
                <a:ext uri="{FF2B5EF4-FFF2-40B4-BE49-F238E27FC236}">
                  <a16:creationId xmlns:a16="http://schemas.microsoft.com/office/drawing/2014/main" id="{93406EBE-99F5-4FC0-88D5-D45B3BBDB64D}"/>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grpSp>
        <p:nvGrpSpPr>
          <p:cNvPr id="152" name="Google Shape;3345;p61">
            <a:extLst>
              <a:ext uri="{FF2B5EF4-FFF2-40B4-BE49-F238E27FC236}">
                <a16:creationId xmlns:a16="http://schemas.microsoft.com/office/drawing/2014/main" id="{9B194468-BCD6-460C-990E-53BB0995993C}"/>
              </a:ext>
            </a:extLst>
          </p:cNvPr>
          <p:cNvGrpSpPr/>
          <p:nvPr userDrawn="1"/>
        </p:nvGrpSpPr>
        <p:grpSpPr>
          <a:xfrm rot="-2700000">
            <a:off x="2659654" y="-115245"/>
            <a:ext cx="1413771" cy="1400098"/>
            <a:chOff x="468200" y="1667900"/>
            <a:chExt cx="1085575" cy="1075075"/>
          </a:xfrm>
          <a:solidFill>
            <a:srgbClr val="15BBB3">
              <a:alpha val="10000"/>
            </a:srgbClr>
          </a:solidFill>
        </p:grpSpPr>
        <p:sp>
          <p:nvSpPr>
            <p:cNvPr id="153" name="Google Shape;3346;p61">
              <a:extLst>
                <a:ext uri="{FF2B5EF4-FFF2-40B4-BE49-F238E27FC236}">
                  <a16:creationId xmlns:a16="http://schemas.microsoft.com/office/drawing/2014/main" id="{AC1D3DD9-E3DD-4802-A503-34E0FBCE017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4" name="Google Shape;3347;p61">
              <a:extLst>
                <a:ext uri="{FF2B5EF4-FFF2-40B4-BE49-F238E27FC236}">
                  <a16:creationId xmlns:a16="http://schemas.microsoft.com/office/drawing/2014/main" id="{696B32EA-D347-442B-940C-3A690D04C5F0}"/>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5" name="Google Shape;3348;p61">
              <a:extLst>
                <a:ext uri="{FF2B5EF4-FFF2-40B4-BE49-F238E27FC236}">
                  <a16:creationId xmlns:a16="http://schemas.microsoft.com/office/drawing/2014/main" id="{416D7E77-CF55-411E-A663-A566E4F185E0}"/>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6" name="Google Shape;3349;p61">
              <a:extLst>
                <a:ext uri="{FF2B5EF4-FFF2-40B4-BE49-F238E27FC236}">
                  <a16:creationId xmlns:a16="http://schemas.microsoft.com/office/drawing/2014/main" id="{65C90B84-85DB-4959-83AD-CA86B962B278}"/>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7" name="Google Shape;3350;p61">
              <a:extLst>
                <a:ext uri="{FF2B5EF4-FFF2-40B4-BE49-F238E27FC236}">
                  <a16:creationId xmlns:a16="http://schemas.microsoft.com/office/drawing/2014/main" id="{254688E9-FC54-4E49-AF68-CC78E5057886}"/>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8" name="Google Shape;3351;p61">
              <a:extLst>
                <a:ext uri="{FF2B5EF4-FFF2-40B4-BE49-F238E27FC236}">
                  <a16:creationId xmlns:a16="http://schemas.microsoft.com/office/drawing/2014/main" id="{F5E243AF-3A4F-4615-BEE3-2BA9BD847160}"/>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9" name="Google Shape;3352;p61">
              <a:extLst>
                <a:ext uri="{FF2B5EF4-FFF2-40B4-BE49-F238E27FC236}">
                  <a16:creationId xmlns:a16="http://schemas.microsoft.com/office/drawing/2014/main" id="{EF238500-4612-4A0C-BA4E-494079ED4E41}"/>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0" name="Google Shape;3353;p61">
              <a:extLst>
                <a:ext uri="{FF2B5EF4-FFF2-40B4-BE49-F238E27FC236}">
                  <a16:creationId xmlns:a16="http://schemas.microsoft.com/office/drawing/2014/main" id="{FE2948D2-1A07-4EAD-881E-1DD352039BD3}"/>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1" name="Google Shape;3354;p61">
              <a:extLst>
                <a:ext uri="{FF2B5EF4-FFF2-40B4-BE49-F238E27FC236}">
                  <a16:creationId xmlns:a16="http://schemas.microsoft.com/office/drawing/2014/main" id="{CE70D35C-AEBB-4D16-AE40-AF4DE8F4F9E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2" name="Google Shape;3355;p61">
              <a:extLst>
                <a:ext uri="{FF2B5EF4-FFF2-40B4-BE49-F238E27FC236}">
                  <a16:creationId xmlns:a16="http://schemas.microsoft.com/office/drawing/2014/main" id="{4D146DC0-3237-4009-B774-130B91F4048A}"/>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3" name="Google Shape;3356;p61">
              <a:extLst>
                <a:ext uri="{FF2B5EF4-FFF2-40B4-BE49-F238E27FC236}">
                  <a16:creationId xmlns:a16="http://schemas.microsoft.com/office/drawing/2014/main" id="{0D9FF782-D0D8-4F10-8562-A9DABD6763ED}"/>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4" name="Google Shape;3357;p61">
              <a:extLst>
                <a:ext uri="{FF2B5EF4-FFF2-40B4-BE49-F238E27FC236}">
                  <a16:creationId xmlns:a16="http://schemas.microsoft.com/office/drawing/2014/main" id="{2C564D1C-E5FD-4098-8F84-94B480320359}"/>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5" name="Google Shape;3358;p61">
              <a:extLst>
                <a:ext uri="{FF2B5EF4-FFF2-40B4-BE49-F238E27FC236}">
                  <a16:creationId xmlns:a16="http://schemas.microsoft.com/office/drawing/2014/main" id="{CB3A2EF1-0AAF-453A-83D7-AF4BB8D43D4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6" name="Google Shape;3359;p61">
              <a:extLst>
                <a:ext uri="{FF2B5EF4-FFF2-40B4-BE49-F238E27FC236}">
                  <a16:creationId xmlns:a16="http://schemas.microsoft.com/office/drawing/2014/main" id="{4EEA2A2D-1EBB-4857-BF0A-1B5C93D372C3}"/>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7" name="Google Shape;3360;p61">
              <a:extLst>
                <a:ext uri="{FF2B5EF4-FFF2-40B4-BE49-F238E27FC236}">
                  <a16:creationId xmlns:a16="http://schemas.microsoft.com/office/drawing/2014/main" id="{B6B359F1-77A5-4D07-9F4A-B06E2FC15890}"/>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8" name="Google Shape;3361;p61">
              <a:extLst>
                <a:ext uri="{FF2B5EF4-FFF2-40B4-BE49-F238E27FC236}">
                  <a16:creationId xmlns:a16="http://schemas.microsoft.com/office/drawing/2014/main" id="{F0B068B4-2D95-4857-93B0-AFBCC608285A}"/>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9" name="Google Shape;3362;p61">
              <a:extLst>
                <a:ext uri="{FF2B5EF4-FFF2-40B4-BE49-F238E27FC236}">
                  <a16:creationId xmlns:a16="http://schemas.microsoft.com/office/drawing/2014/main" id="{63DFDBB2-4DEB-4317-B03A-0B6B859F1ED7}"/>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0" name="Google Shape;3363;p61">
              <a:extLst>
                <a:ext uri="{FF2B5EF4-FFF2-40B4-BE49-F238E27FC236}">
                  <a16:creationId xmlns:a16="http://schemas.microsoft.com/office/drawing/2014/main" id="{D7F09C4B-3D1A-4AB9-86BB-6172C8D2A52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1" name="Google Shape;3364;p61">
              <a:extLst>
                <a:ext uri="{FF2B5EF4-FFF2-40B4-BE49-F238E27FC236}">
                  <a16:creationId xmlns:a16="http://schemas.microsoft.com/office/drawing/2014/main" id="{C553C07D-E471-4C3B-8536-A2E6D7CB9760}"/>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2" name="Google Shape;3365;p61">
              <a:extLst>
                <a:ext uri="{FF2B5EF4-FFF2-40B4-BE49-F238E27FC236}">
                  <a16:creationId xmlns:a16="http://schemas.microsoft.com/office/drawing/2014/main" id="{595567BF-B368-435A-AF40-687B29F900BB}"/>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3" name="Google Shape;3366;p61">
              <a:extLst>
                <a:ext uri="{FF2B5EF4-FFF2-40B4-BE49-F238E27FC236}">
                  <a16:creationId xmlns:a16="http://schemas.microsoft.com/office/drawing/2014/main" id="{B32251C8-FCA8-41E8-883A-F9D973C90426}"/>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4" name="Google Shape;3367;p61">
              <a:extLst>
                <a:ext uri="{FF2B5EF4-FFF2-40B4-BE49-F238E27FC236}">
                  <a16:creationId xmlns:a16="http://schemas.microsoft.com/office/drawing/2014/main" id="{9BD76AEC-7DFF-4426-8128-C9AB4C4D766C}"/>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5" name="Google Shape;3368;p61">
              <a:extLst>
                <a:ext uri="{FF2B5EF4-FFF2-40B4-BE49-F238E27FC236}">
                  <a16:creationId xmlns:a16="http://schemas.microsoft.com/office/drawing/2014/main" id="{BE7885B6-BDBA-4202-99E9-9BEB6E9BF61B}"/>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6" name="Google Shape;3369;p61">
              <a:extLst>
                <a:ext uri="{FF2B5EF4-FFF2-40B4-BE49-F238E27FC236}">
                  <a16:creationId xmlns:a16="http://schemas.microsoft.com/office/drawing/2014/main" id="{6BFEC36E-EFBD-4F22-BA24-7E541A77DC2A}"/>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7" name="Google Shape;3370;p61">
              <a:extLst>
                <a:ext uri="{FF2B5EF4-FFF2-40B4-BE49-F238E27FC236}">
                  <a16:creationId xmlns:a16="http://schemas.microsoft.com/office/drawing/2014/main" id="{785E77EB-4824-413D-9154-BF3A4389769A}"/>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8" name="Google Shape;3371;p61">
              <a:extLst>
                <a:ext uri="{FF2B5EF4-FFF2-40B4-BE49-F238E27FC236}">
                  <a16:creationId xmlns:a16="http://schemas.microsoft.com/office/drawing/2014/main" id="{75D82465-DF1A-45F2-9A55-FB8FD90C919B}"/>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9" name="Google Shape;3372;p61">
              <a:extLst>
                <a:ext uri="{FF2B5EF4-FFF2-40B4-BE49-F238E27FC236}">
                  <a16:creationId xmlns:a16="http://schemas.microsoft.com/office/drawing/2014/main" id="{372959A5-DA7C-426D-9325-6B28C2AC89BA}"/>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0" name="Google Shape;3373;p61">
              <a:extLst>
                <a:ext uri="{FF2B5EF4-FFF2-40B4-BE49-F238E27FC236}">
                  <a16:creationId xmlns:a16="http://schemas.microsoft.com/office/drawing/2014/main" id="{E98BF848-00A5-46B9-AD0C-E1B25AD7A9D0}"/>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1" name="Google Shape;3374;p61">
              <a:extLst>
                <a:ext uri="{FF2B5EF4-FFF2-40B4-BE49-F238E27FC236}">
                  <a16:creationId xmlns:a16="http://schemas.microsoft.com/office/drawing/2014/main" id="{3924C4F0-1177-482F-812C-0B5B8ECAFB58}"/>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2" name="Google Shape;3375;p61">
              <a:extLst>
                <a:ext uri="{FF2B5EF4-FFF2-40B4-BE49-F238E27FC236}">
                  <a16:creationId xmlns:a16="http://schemas.microsoft.com/office/drawing/2014/main" id="{3A7BD5FA-334E-4E73-913C-9F98C733D4C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3" name="Google Shape;3376;p61">
              <a:extLst>
                <a:ext uri="{FF2B5EF4-FFF2-40B4-BE49-F238E27FC236}">
                  <a16:creationId xmlns:a16="http://schemas.microsoft.com/office/drawing/2014/main" id="{B5B2A127-AFCE-4639-A35D-D7A43871DE8B}"/>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4" name="Google Shape;3377;p61">
              <a:extLst>
                <a:ext uri="{FF2B5EF4-FFF2-40B4-BE49-F238E27FC236}">
                  <a16:creationId xmlns:a16="http://schemas.microsoft.com/office/drawing/2014/main" id="{6B4161B6-D18F-47D0-A438-B2CF266606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5" name="Google Shape;3378;p61">
              <a:extLst>
                <a:ext uri="{FF2B5EF4-FFF2-40B4-BE49-F238E27FC236}">
                  <a16:creationId xmlns:a16="http://schemas.microsoft.com/office/drawing/2014/main" id="{BDCE1186-6E45-4CE6-A874-8BDF962B6600}"/>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6" name="Google Shape;3379;p61">
              <a:extLst>
                <a:ext uri="{FF2B5EF4-FFF2-40B4-BE49-F238E27FC236}">
                  <a16:creationId xmlns:a16="http://schemas.microsoft.com/office/drawing/2014/main" id="{D9F7C26F-993E-495E-89BC-578117209681}"/>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7" name="Google Shape;3380;p61">
              <a:extLst>
                <a:ext uri="{FF2B5EF4-FFF2-40B4-BE49-F238E27FC236}">
                  <a16:creationId xmlns:a16="http://schemas.microsoft.com/office/drawing/2014/main" id="{DE58C9D6-5AAF-475A-9701-7AF649FE3B40}"/>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8" name="Google Shape;3381;p61">
              <a:extLst>
                <a:ext uri="{FF2B5EF4-FFF2-40B4-BE49-F238E27FC236}">
                  <a16:creationId xmlns:a16="http://schemas.microsoft.com/office/drawing/2014/main" id="{363B5385-51AF-42C7-9A36-B153AE9EEA6C}"/>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9" name="Google Shape;3382;p61">
              <a:extLst>
                <a:ext uri="{FF2B5EF4-FFF2-40B4-BE49-F238E27FC236}">
                  <a16:creationId xmlns:a16="http://schemas.microsoft.com/office/drawing/2014/main" id="{45F41646-36BF-4487-8286-E57B4E30FC0F}"/>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0" name="Google Shape;3383;p61">
              <a:extLst>
                <a:ext uri="{FF2B5EF4-FFF2-40B4-BE49-F238E27FC236}">
                  <a16:creationId xmlns:a16="http://schemas.microsoft.com/office/drawing/2014/main" id="{7664C457-7C41-461E-B5A8-34741CFFBBB0}"/>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1" name="Google Shape;3384;p61">
              <a:extLst>
                <a:ext uri="{FF2B5EF4-FFF2-40B4-BE49-F238E27FC236}">
                  <a16:creationId xmlns:a16="http://schemas.microsoft.com/office/drawing/2014/main" id="{174FECF4-8EA2-42D4-875F-E4DB5A33235C}"/>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2" name="Google Shape;3385;p61">
              <a:extLst>
                <a:ext uri="{FF2B5EF4-FFF2-40B4-BE49-F238E27FC236}">
                  <a16:creationId xmlns:a16="http://schemas.microsoft.com/office/drawing/2014/main" id="{27D157B9-59DF-41FE-9F1F-3D9CF37F275C}"/>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3" name="Google Shape;3386;p61">
              <a:extLst>
                <a:ext uri="{FF2B5EF4-FFF2-40B4-BE49-F238E27FC236}">
                  <a16:creationId xmlns:a16="http://schemas.microsoft.com/office/drawing/2014/main" id="{A683893F-2A19-41B2-B1AB-F383BA04FED5}"/>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4" name="Google Shape;3387;p61">
              <a:extLst>
                <a:ext uri="{FF2B5EF4-FFF2-40B4-BE49-F238E27FC236}">
                  <a16:creationId xmlns:a16="http://schemas.microsoft.com/office/drawing/2014/main" id="{54EE5F35-0E8A-4034-9874-E63CD3A98869}"/>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5" name="Google Shape;3388;p61">
              <a:extLst>
                <a:ext uri="{FF2B5EF4-FFF2-40B4-BE49-F238E27FC236}">
                  <a16:creationId xmlns:a16="http://schemas.microsoft.com/office/drawing/2014/main" id="{B995EAD2-6AB6-4882-AECE-95D6FCFE9D44}"/>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6" name="Google Shape;3389;p61">
              <a:extLst>
                <a:ext uri="{FF2B5EF4-FFF2-40B4-BE49-F238E27FC236}">
                  <a16:creationId xmlns:a16="http://schemas.microsoft.com/office/drawing/2014/main" id="{84B92247-3582-4070-ADEA-54F872F8AB07}"/>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7" name="Google Shape;3390;p61">
              <a:extLst>
                <a:ext uri="{FF2B5EF4-FFF2-40B4-BE49-F238E27FC236}">
                  <a16:creationId xmlns:a16="http://schemas.microsoft.com/office/drawing/2014/main" id="{73BA350E-0E98-464B-B70B-1836CD627B83}"/>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8" name="Google Shape;3391;p61">
              <a:extLst>
                <a:ext uri="{FF2B5EF4-FFF2-40B4-BE49-F238E27FC236}">
                  <a16:creationId xmlns:a16="http://schemas.microsoft.com/office/drawing/2014/main" id="{B517FC01-89E8-4AAD-BB93-CEED6FBB3397}"/>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9" name="Google Shape;3392;p61">
              <a:extLst>
                <a:ext uri="{FF2B5EF4-FFF2-40B4-BE49-F238E27FC236}">
                  <a16:creationId xmlns:a16="http://schemas.microsoft.com/office/drawing/2014/main" id="{28922DCE-C972-407F-ADE5-A58D651E25A8}"/>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0" name="Google Shape;3393;p61">
              <a:extLst>
                <a:ext uri="{FF2B5EF4-FFF2-40B4-BE49-F238E27FC236}">
                  <a16:creationId xmlns:a16="http://schemas.microsoft.com/office/drawing/2014/main" id="{52365172-1836-4D8E-9B63-6CAF9453509E}"/>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1" name="Google Shape;3394;p61">
              <a:extLst>
                <a:ext uri="{FF2B5EF4-FFF2-40B4-BE49-F238E27FC236}">
                  <a16:creationId xmlns:a16="http://schemas.microsoft.com/office/drawing/2014/main" id="{6366EF37-3F7A-45C5-BD95-0A1A1B93A875}"/>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2" name="Google Shape;3395;p61">
              <a:extLst>
                <a:ext uri="{FF2B5EF4-FFF2-40B4-BE49-F238E27FC236}">
                  <a16:creationId xmlns:a16="http://schemas.microsoft.com/office/drawing/2014/main" id="{580293EF-E1AE-48A1-A625-D2CC1D01715C}"/>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3" name="Google Shape;3396;p61">
              <a:extLst>
                <a:ext uri="{FF2B5EF4-FFF2-40B4-BE49-F238E27FC236}">
                  <a16:creationId xmlns:a16="http://schemas.microsoft.com/office/drawing/2014/main" id="{F350A58F-16B5-4F67-91D3-5D99096DB475}"/>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4" name="Google Shape;3397;p61">
              <a:extLst>
                <a:ext uri="{FF2B5EF4-FFF2-40B4-BE49-F238E27FC236}">
                  <a16:creationId xmlns:a16="http://schemas.microsoft.com/office/drawing/2014/main" id="{DD872A4A-E982-4774-8D0E-DF6E12EFDB83}"/>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5" name="Google Shape;3398;p61">
              <a:extLst>
                <a:ext uri="{FF2B5EF4-FFF2-40B4-BE49-F238E27FC236}">
                  <a16:creationId xmlns:a16="http://schemas.microsoft.com/office/drawing/2014/main" id="{A6A4D7CB-60E7-4977-9364-65361B5D82E5}"/>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6" name="Google Shape;3399;p61">
              <a:extLst>
                <a:ext uri="{FF2B5EF4-FFF2-40B4-BE49-F238E27FC236}">
                  <a16:creationId xmlns:a16="http://schemas.microsoft.com/office/drawing/2014/main" id="{F5506D51-D9FE-4600-B139-20F84765AD54}"/>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7" name="Google Shape;3400;p61">
              <a:extLst>
                <a:ext uri="{FF2B5EF4-FFF2-40B4-BE49-F238E27FC236}">
                  <a16:creationId xmlns:a16="http://schemas.microsoft.com/office/drawing/2014/main" id="{3D096AC0-04E6-4BD9-9AA0-1F9B23B0889E}"/>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8" name="Google Shape;3401;p61">
              <a:extLst>
                <a:ext uri="{FF2B5EF4-FFF2-40B4-BE49-F238E27FC236}">
                  <a16:creationId xmlns:a16="http://schemas.microsoft.com/office/drawing/2014/main" id="{BCBD8776-D442-455B-AEE4-3A74A89A7996}"/>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9" name="Google Shape;3402;p61">
              <a:extLst>
                <a:ext uri="{FF2B5EF4-FFF2-40B4-BE49-F238E27FC236}">
                  <a16:creationId xmlns:a16="http://schemas.microsoft.com/office/drawing/2014/main" id="{EFC4B6F1-54F5-4763-A6D2-3F64B811ADAB}"/>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0" name="Google Shape;3403;p61">
              <a:extLst>
                <a:ext uri="{FF2B5EF4-FFF2-40B4-BE49-F238E27FC236}">
                  <a16:creationId xmlns:a16="http://schemas.microsoft.com/office/drawing/2014/main" id="{506F6DDD-1E65-4DF7-A377-75ACD4462D06}"/>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1" name="Google Shape;3404;p61">
              <a:extLst>
                <a:ext uri="{FF2B5EF4-FFF2-40B4-BE49-F238E27FC236}">
                  <a16:creationId xmlns:a16="http://schemas.microsoft.com/office/drawing/2014/main" id="{5CAC9901-8D1A-4E5F-B38F-E8444804488A}"/>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2" name="Google Shape;3405;p61">
              <a:extLst>
                <a:ext uri="{FF2B5EF4-FFF2-40B4-BE49-F238E27FC236}">
                  <a16:creationId xmlns:a16="http://schemas.microsoft.com/office/drawing/2014/main" id="{F8E6D199-8250-4B89-9D5E-B0DCE428726C}"/>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3" name="Google Shape;3406;p61">
              <a:extLst>
                <a:ext uri="{FF2B5EF4-FFF2-40B4-BE49-F238E27FC236}">
                  <a16:creationId xmlns:a16="http://schemas.microsoft.com/office/drawing/2014/main" id="{9F3E1F6C-7537-498F-9060-B3BBBD48DAD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4" name="Google Shape;3407;p61">
              <a:extLst>
                <a:ext uri="{FF2B5EF4-FFF2-40B4-BE49-F238E27FC236}">
                  <a16:creationId xmlns:a16="http://schemas.microsoft.com/office/drawing/2014/main" id="{E5362D03-85B3-4742-8D04-69A752D72A49}"/>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5" name="Google Shape;3408;p61">
              <a:extLst>
                <a:ext uri="{FF2B5EF4-FFF2-40B4-BE49-F238E27FC236}">
                  <a16:creationId xmlns:a16="http://schemas.microsoft.com/office/drawing/2014/main" id="{CC358DF6-4714-407D-BB44-9CBAE6EFA51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6" name="Google Shape;3409;p61">
              <a:extLst>
                <a:ext uri="{FF2B5EF4-FFF2-40B4-BE49-F238E27FC236}">
                  <a16:creationId xmlns:a16="http://schemas.microsoft.com/office/drawing/2014/main" id="{296F3037-1237-49D3-93F6-86423E638933}"/>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218" name="Rectangle 217">
            <a:extLst>
              <a:ext uri="{FF2B5EF4-FFF2-40B4-BE49-F238E27FC236}">
                <a16:creationId xmlns:a16="http://schemas.microsoft.com/office/drawing/2014/main" id="{9AA5A671-E65D-434C-A906-4FAE7F18BA4F}"/>
              </a:ext>
            </a:extLst>
          </p:cNvPr>
          <p:cNvSpPr/>
          <p:nvPr userDrawn="1"/>
        </p:nvSpPr>
        <p:spPr>
          <a:xfrm>
            <a:off x="-795" y="222465"/>
            <a:ext cx="88900" cy="7112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20" name="Group 219">
            <a:extLst>
              <a:ext uri="{FF2B5EF4-FFF2-40B4-BE49-F238E27FC236}">
                <a16:creationId xmlns:a16="http://schemas.microsoft.com/office/drawing/2014/main" id="{5FD6B939-A464-4BE7-81F5-4E77864F0715}"/>
              </a:ext>
            </a:extLst>
          </p:cNvPr>
          <p:cNvGrpSpPr/>
          <p:nvPr userDrawn="1"/>
        </p:nvGrpSpPr>
        <p:grpSpPr>
          <a:xfrm>
            <a:off x="-12700" y="895076"/>
            <a:ext cx="8186738" cy="71438"/>
            <a:chOff x="-12700" y="1035245"/>
            <a:chExt cx="8186738" cy="71438"/>
          </a:xfrm>
          <a:solidFill>
            <a:sysClr val="windowText" lastClr="000000"/>
          </a:solidFill>
        </p:grpSpPr>
        <p:cxnSp>
          <p:nvCxnSpPr>
            <p:cNvPr id="221" name="Straight Connector 220">
              <a:extLst>
                <a:ext uri="{FF2B5EF4-FFF2-40B4-BE49-F238E27FC236}">
                  <a16:creationId xmlns:a16="http://schemas.microsoft.com/office/drawing/2014/main" id="{6CBC33B4-AE41-42B5-8938-7A3B2FED120C}"/>
                </a:ext>
              </a:extLst>
            </p:cNvPr>
            <p:cNvCxnSpPr/>
            <p:nvPr/>
          </p:nvCxnSpPr>
          <p:spPr>
            <a:xfrm>
              <a:off x="-12700" y="1072584"/>
              <a:ext cx="8115300" cy="0"/>
            </a:xfrm>
            <a:prstGeom prst="line">
              <a:avLst/>
            </a:prstGeom>
            <a:grpFill/>
            <a:ln w="6350" cap="flat" cmpd="sng" algn="ctr">
              <a:solidFill>
                <a:srgbClr val="2F98B8"/>
              </a:solidFill>
              <a:prstDash val="solid"/>
              <a:miter lim="800000"/>
            </a:ln>
            <a:effectLst/>
          </p:spPr>
        </p:cxnSp>
        <p:sp>
          <p:nvSpPr>
            <p:cNvPr id="222" name="Oval 221">
              <a:extLst>
                <a:ext uri="{FF2B5EF4-FFF2-40B4-BE49-F238E27FC236}">
                  <a16:creationId xmlns:a16="http://schemas.microsoft.com/office/drawing/2014/main" id="{1D3C1118-9C9F-41C4-AD4A-0C1DAD149C8B}"/>
                </a:ext>
              </a:extLst>
            </p:cNvPr>
            <p:cNvSpPr/>
            <p:nvPr/>
          </p:nvSpPr>
          <p:spPr>
            <a:xfrm>
              <a:off x="8102600" y="1035245"/>
              <a:ext cx="71438" cy="71438"/>
            </a:xfrm>
            <a:prstGeom prst="ellipse">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24" name="Google Shape;3410;p61">
            <a:extLst>
              <a:ext uri="{FF2B5EF4-FFF2-40B4-BE49-F238E27FC236}">
                <a16:creationId xmlns:a16="http://schemas.microsoft.com/office/drawing/2014/main" id="{A07EA215-C2AD-4BC6-BA61-86C31A093DFC}"/>
              </a:ext>
            </a:extLst>
          </p:cNvPr>
          <p:cNvGrpSpPr/>
          <p:nvPr userDrawn="1"/>
        </p:nvGrpSpPr>
        <p:grpSpPr>
          <a:xfrm>
            <a:off x="6953686" y="6111599"/>
            <a:ext cx="746023" cy="738808"/>
            <a:chOff x="468200" y="1667900"/>
            <a:chExt cx="1085575" cy="1075075"/>
          </a:xfrm>
          <a:solidFill>
            <a:schemeClr val="bg1"/>
          </a:solidFill>
        </p:grpSpPr>
        <p:sp>
          <p:nvSpPr>
            <p:cNvPr id="225" name="Google Shape;3411;p61">
              <a:extLst>
                <a:ext uri="{FF2B5EF4-FFF2-40B4-BE49-F238E27FC236}">
                  <a16:creationId xmlns:a16="http://schemas.microsoft.com/office/drawing/2014/main" id="{83664C3E-F177-4F8E-849A-2BAA42F8B914}"/>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6" name="Google Shape;3412;p61">
              <a:extLst>
                <a:ext uri="{FF2B5EF4-FFF2-40B4-BE49-F238E27FC236}">
                  <a16:creationId xmlns:a16="http://schemas.microsoft.com/office/drawing/2014/main" id="{0A54B5F1-DD81-47B9-8D11-F063D0189F9D}"/>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7" name="Google Shape;3413;p61">
              <a:extLst>
                <a:ext uri="{FF2B5EF4-FFF2-40B4-BE49-F238E27FC236}">
                  <a16:creationId xmlns:a16="http://schemas.microsoft.com/office/drawing/2014/main" id="{2DDB9C9A-4412-4435-B7C3-020B09AD3A79}"/>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8" name="Google Shape;3414;p61">
              <a:extLst>
                <a:ext uri="{FF2B5EF4-FFF2-40B4-BE49-F238E27FC236}">
                  <a16:creationId xmlns:a16="http://schemas.microsoft.com/office/drawing/2014/main" id="{2AFCC6AF-18E6-4CCA-88CE-30711ACFA6C6}"/>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9" name="Google Shape;3415;p61">
              <a:extLst>
                <a:ext uri="{FF2B5EF4-FFF2-40B4-BE49-F238E27FC236}">
                  <a16:creationId xmlns:a16="http://schemas.microsoft.com/office/drawing/2014/main" id="{48CF6DFE-1845-43D9-9B66-19563E07757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0" name="Google Shape;3416;p61">
              <a:extLst>
                <a:ext uri="{FF2B5EF4-FFF2-40B4-BE49-F238E27FC236}">
                  <a16:creationId xmlns:a16="http://schemas.microsoft.com/office/drawing/2014/main" id="{18DB76F3-0C9C-4DD9-B65D-F11E8F979A7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1" name="Google Shape;3417;p61">
              <a:extLst>
                <a:ext uri="{FF2B5EF4-FFF2-40B4-BE49-F238E27FC236}">
                  <a16:creationId xmlns:a16="http://schemas.microsoft.com/office/drawing/2014/main" id="{5BEEB9E4-C952-4562-BC2A-25D92F1B7E9A}"/>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2" name="Google Shape;3418;p61">
              <a:extLst>
                <a:ext uri="{FF2B5EF4-FFF2-40B4-BE49-F238E27FC236}">
                  <a16:creationId xmlns:a16="http://schemas.microsoft.com/office/drawing/2014/main" id="{C87A5449-D657-4966-87BC-A748BFB85F2A}"/>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3" name="Google Shape;3419;p61">
              <a:extLst>
                <a:ext uri="{FF2B5EF4-FFF2-40B4-BE49-F238E27FC236}">
                  <a16:creationId xmlns:a16="http://schemas.microsoft.com/office/drawing/2014/main" id="{210A4020-E887-4694-9D0D-A7063B2CBBEB}"/>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4" name="Google Shape;3420;p61">
              <a:extLst>
                <a:ext uri="{FF2B5EF4-FFF2-40B4-BE49-F238E27FC236}">
                  <a16:creationId xmlns:a16="http://schemas.microsoft.com/office/drawing/2014/main" id="{12141758-057C-48FA-B7F0-FA5B5CB6AA21}"/>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5" name="Google Shape;3421;p61">
              <a:extLst>
                <a:ext uri="{FF2B5EF4-FFF2-40B4-BE49-F238E27FC236}">
                  <a16:creationId xmlns:a16="http://schemas.microsoft.com/office/drawing/2014/main" id="{E56DF5D6-F555-449A-A800-CBE3F4934DA5}"/>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6" name="Google Shape;3422;p61">
              <a:extLst>
                <a:ext uri="{FF2B5EF4-FFF2-40B4-BE49-F238E27FC236}">
                  <a16:creationId xmlns:a16="http://schemas.microsoft.com/office/drawing/2014/main" id="{EFB7B2EE-042D-44D7-A613-9D65BFD34DE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7" name="Google Shape;3423;p61">
              <a:extLst>
                <a:ext uri="{FF2B5EF4-FFF2-40B4-BE49-F238E27FC236}">
                  <a16:creationId xmlns:a16="http://schemas.microsoft.com/office/drawing/2014/main" id="{22108FBA-294D-48D3-9F0D-97318EC7F27A}"/>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8" name="Google Shape;3424;p61">
              <a:extLst>
                <a:ext uri="{FF2B5EF4-FFF2-40B4-BE49-F238E27FC236}">
                  <a16:creationId xmlns:a16="http://schemas.microsoft.com/office/drawing/2014/main" id="{570732AA-7006-48A9-9D01-378F3921F70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9" name="Google Shape;3425;p61">
              <a:extLst>
                <a:ext uri="{FF2B5EF4-FFF2-40B4-BE49-F238E27FC236}">
                  <a16:creationId xmlns:a16="http://schemas.microsoft.com/office/drawing/2014/main" id="{0F1C56E1-979E-4C27-8C6F-8E8B09B84DE7}"/>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0" name="Google Shape;3426;p61">
              <a:extLst>
                <a:ext uri="{FF2B5EF4-FFF2-40B4-BE49-F238E27FC236}">
                  <a16:creationId xmlns:a16="http://schemas.microsoft.com/office/drawing/2014/main" id="{5B5A656B-DAFD-4994-957A-361F387A8943}"/>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1" name="Google Shape;3427;p61">
              <a:extLst>
                <a:ext uri="{FF2B5EF4-FFF2-40B4-BE49-F238E27FC236}">
                  <a16:creationId xmlns:a16="http://schemas.microsoft.com/office/drawing/2014/main" id="{BFFA8D26-02F8-4A81-AE49-38EB4A439812}"/>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2" name="Google Shape;3428;p61">
              <a:extLst>
                <a:ext uri="{FF2B5EF4-FFF2-40B4-BE49-F238E27FC236}">
                  <a16:creationId xmlns:a16="http://schemas.microsoft.com/office/drawing/2014/main" id="{FCD9BE6A-F273-4E51-BD0E-D70D66360CE3}"/>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3" name="Google Shape;3429;p61">
              <a:extLst>
                <a:ext uri="{FF2B5EF4-FFF2-40B4-BE49-F238E27FC236}">
                  <a16:creationId xmlns:a16="http://schemas.microsoft.com/office/drawing/2014/main" id="{DC5E1996-243E-4DFF-A8B4-8BC738169441}"/>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4" name="Google Shape;3430;p61">
              <a:extLst>
                <a:ext uri="{FF2B5EF4-FFF2-40B4-BE49-F238E27FC236}">
                  <a16:creationId xmlns:a16="http://schemas.microsoft.com/office/drawing/2014/main" id="{72ADA6CF-9CB5-4CC3-A964-343983715F1F}"/>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5" name="Google Shape;3431;p61">
              <a:extLst>
                <a:ext uri="{FF2B5EF4-FFF2-40B4-BE49-F238E27FC236}">
                  <a16:creationId xmlns:a16="http://schemas.microsoft.com/office/drawing/2014/main" id="{C91831DC-AE26-4369-A85E-9C279D05D38A}"/>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6" name="Google Shape;3432;p61">
              <a:extLst>
                <a:ext uri="{FF2B5EF4-FFF2-40B4-BE49-F238E27FC236}">
                  <a16:creationId xmlns:a16="http://schemas.microsoft.com/office/drawing/2014/main" id="{EFD612B3-310E-456B-A7ED-29603F87996F}"/>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7" name="Google Shape;3433;p61">
              <a:extLst>
                <a:ext uri="{FF2B5EF4-FFF2-40B4-BE49-F238E27FC236}">
                  <a16:creationId xmlns:a16="http://schemas.microsoft.com/office/drawing/2014/main" id="{A762A0D5-B240-48B1-B6AA-2258142529AC}"/>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8" name="Google Shape;3434;p61">
              <a:extLst>
                <a:ext uri="{FF2B5EF4-FFF2-40B4-BE49-F238E27FC236}">
                  <a16:creationId xmlns:a16="http://schemas.microsoft.com/office/drawing/2014/main" id="{C512D611-4EBD-43EF-896D-C3D6B33B49AE}"/>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9" name="Google Shape;3435;p61">
              <a:extLst>
                <a:ext uri="{FF2B5EF4-FFF2-40B4-BE49-F238E27FC236}">
                  <a16:creationId xmlns:a16="http://schemas.microsoft.com/office/drawing/2014/main" id="{59CF6A53-0A06-4920-A2C7-8D378288EC71}"/>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0" name="Google Shape;3436;p61">
              <a:extLst>
                <a:ext uri="{FF2B5EF4-FFF2-40B4-BE49-F238E27FC236}">
                  <a16:creationId xmlns:a16="http://schemas.microsoft.com/office/drawing/2014/main" id="{44CDC77B-4B4C-4A30-B632-00F195D38A0F}"/>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1" name="Google Shape;3437;p61">
              <a:extLst>
                <a:ext uri="{FF2B5EF4-FFF2-40B4-BE49-F238E27FC236}">
                  <a16:creationId xmlns:a16="http://schemas.microsoft.com/office/drawing/2014/main" id="{9E4159C2-EF5F-4E25-9370-3855D199CA18}"/>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2" name="Google Shape;3438;p61">
              <a:extLst>
                <a:ext uri="{FF2B5EF4-FFF2-40B4-BE49-F238E27FC236}">
                  <a16:creationId xmlns:a16="http://schemas.microsoft.com/office/drawing/2014/main" id="{1C3939E0-3C48-4C23-A913-77CD8299EC84}"/>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3" name="Google Shape;3439;p61">
              <a:extLst>
                <a:ext uri="{FF2B5EF4-FFF2-40B4-BE49-F238E27FC236}">
                  <a16:creationId xmlns:a16="http://schemas.microsoft.com/office/drawing/2014/main" id="{B5411671-1D13-44E9-A69F-6105E0AAEDEA}"/>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4" name="Google Shape;3440;p61">
              <a:extLst>
                <a:ext uri="{FF2B5EF4-FFF2-40B4-BE49-F238E27FC236}">
                  <a16:creationId xmlns:a16="http://schemas.microsoft.com/office/drawing/2014/main" id="{0193296C-2700-4549-BF0B-350065BD3DC0}"/>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5" name="Google Shape;3441;p61">
              <a:extLst>
                <a:ext uri="{FF2B5EF4-FFF2-40B4-BE49-F238E27FC236}">
                  <a16:creationId xmlns:a16="http://schemas.microsoft.com/office/drawing/2014/main" id="{3A3392C8-BA93-4877-B51A-A5D36F1CB70C}"/>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6" name="Google Shape;3442;p61">
              <a:extLst>
                <a:ext uri="{FF2B5EF4-FFF2-40B4-BE49-F238E27FC236}">
                  <a16:creationId xmlns:a16="http://schemas.microsoft.com/office/drawing/2014/main" id="{12A0DEB6-8C82-4C44-88B8-5DD7473143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7" name="Google Shape;3443;p61">
              <a:extLst>
                <a:ext uri="{FF2B5EF4-FFF2-40B4-BE49-F238E27FC236}">
                  <a16:creationId xmlns:a16="http://schemas.microsoft.com/office/drawing/2014/main" id="{4ACB8AE6-0717-4F1E-865A-C1A4E449675D}"/>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8" name="Google Shape;3444;p61">
              <a:extLst>
                <a:ext uri="{FF2B5EF4-FFF2-40B4-BE49-F238E27FC236}">
                  <a16:creationId xmlns:a16="http://schemas.microsoft.com/office/drawing/2014/main" id="{AE873CF9-7723-4974-8512-3D4493513F35}"/>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9" name="Google Shape;3445;p61">
              <a:extLst>
                <a:ext uri="{FF2B5EF4-FFF2-40B4-BE49-F238E27FC236}">
                  <a16:creationId xmlns:a16="http://schemas.microsoft.com/office/drawing/2014/main" id="{0F4BAE20-7D3D-4BF3-856A-EC542C58B86D}"/>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0" name="Google Shape;3446;p61">
              <a:extLst>
                <a:ext uri="{FF2B5EF4-FFF2-40B4-BE49-F238E27FC236}">
                  <a16:creationId xmlns:a16="http://schemas.microsoft.com/office/drawing/2014/main" id="{B6E8DA85-661B-4B85-8932-F8C70BF7011A}"/>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1" name="Google Shape;3447;p61">
              <a:extLst>
                <a:ext uri="{FF2B5EF4-FFF2-40B4-BE49-F238E27FC236}">
                  <a16:creationId xmlns:a16="http://schemas.microsoft.com/office/drawing/2014/main" id="{C2BBFBF1-0566-4741-B49E-B0F017D682E6}"/>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2" name="Google Shape;3448;p61">
              <a:extLst>
                <a:ext uri="{FF2B5EF4-FFF2-40B4-BE49-F238E27FC236}">
                  <a16:creationId xmlns:a16="http://schemas.microsoft.com/office/drawing/2014/main" id="{2F145425-63DB-4715-9FCF-B19D68343192}"/>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3" name="Google Shape;3449;p61">
              <a:extLst>
                <a:ext uri="{FF2B5EF4-FFF2-40B4-BE49-F238E27FC236}">
                  <a16:creationId xmlns:a16="http://schemas.microsoft.com/office/drawing/2014/main" id="{73D599C9-DF4B-43A5-822D-6B7D5A1BA767}"/>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4" name="Google Shape;3450;p61">
              <a:extLst>
                <a:ext uri="{FF2B5EF4-FFF2-40B4-BE49-F238E27FC236}">
                  <a16:creationId xmlns:a16="http://schemas.microsoft.com/office/drawing/2014/main" id="{8D080DF2-6600-4474-AA12-94424B1D30C9}"/>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5" name="Google Shape;3451;p61">
              <a:extLst>
                <a:ext uri="{FF2B5EF4-FFF2-40B4-BE49-F238E27FC236}">
                  <a16:creationId xmlns:a16="http://schemas.microsoft.com/office/drawing/2014/main" id="{6B4B0428-6331-42C0-A744-DA870DCC7D09}"/>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6" name="Google Shape;3452;p61">
              <a:extLst>
                <a:ext uri="{FF2B5EF4-FFF2-40B4-BE49-F238E27FC236}">
                  <a16:creationId xmlns:a16="http://schemas.microsoft.com/office/drawing/2014/main" id="{16B2BEA1-AFF4-465C-AD1A-382F9D7DAE8C}"/>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7" name="Google Shape;3453;p61">
              <a:extLst>
                <a:ext uri="{FF2B5EF4-FFF2-40B4-BE49-F238E27FC236}">
                  <a16:creationId xmlns:a16="http://schemas.microsoft.com/office/drawing/2014/main" id="{09AEF775-7714-4E24-BF41-CC2501A0C41C}"/>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8" name="Google Shape;3454;p61">
              <a:extLst>
                <a:ext uri="{FF2B5EF4-FFF2-40B4-BE49-F238E27FC236}">
                  <a16:creationId xmlns:a16="http://schemas.microsoft.com/office/drawing/2014/main" id="{C2ED7A7E-5C7A-4793-8982-F0BD7E6CF366}"/>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9" name="Google Shape;3455;p61">
              <a:extLst>
                <a:ext uri="{FF2B5EF4-FFF2-40B4-BE49-F238E27FC236}">
                  <a16:creationId xmlns:a16="http://schemas.microsoft.com/office/drawing/2014/main" id="{B034CAC1-39A5-470B-B0CB-7BEC344D57B4}"/>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0" name="Google Shape;3456;p61">
              <a:extLst>
                <a:ext uri="{FF2B5EF4-FFF2-40B4-BE49-F238E27FC236}">
                  <a16:creationId xmlns:a16="http://schemas.microsoft.com/office/drawing/2014/main" id="{DCDE5398-A7AB-421F-8A92-A48F9C14F93A}"/>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1" name="Google Shape;3457;p61">
              <a:extLst>
                <a:ext uri="{FF2B5EF4-FFF2-40B4-BE49-F238E27FC236}">
                  <a16:creationId xmlns:a16="http://schemas.microsoft.com/office/drawing/2014/main" id="{3A81DC61-D0CC-4DF1-A00B-A2E48EF496BD}"/>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2" name="Google Shape;3458;p61">
              <a:extLst>
                <a:ext uri="{FF2B5EF4-FFF2-40B4-BE49-F238E27FC236}">
                  <a16:creationId xmlns:a16="http://schemas.microsoft.com/office/drawing/2014/main" id="{18848AAB-D774-4FC3-B9D3-9FDB77128189}"/>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3" name="Google Shape;3459;p61">
              <a:extLst>
                <a:ext uri="{FF2B5EF4-FFF2-40B4-BE49-F238E27FC236}">
                  <a16:creationId xmlns:a16="http://schemas.microsoft.com/office/drawing/2014/main" id="{69013B4D-CD7A-44F3-82E3-9A46268A56E7}"/>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4" name="Google Shape;3460;p61">
              <a:extLst>
                <a:ext uri="{FF2B5EF4-FFF2-40B4-BE49-F238E27FC236}">
                  <a16:creationId xmlns:a16="http://schemas.microsoft.com/office/drawing/2014/main" id="{09DBE77B-3CDB-4C34-9B73-E9DF70B289D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5" name="Google Shape;3461;p61">
              <a:extLst>
                <a:ext uri="{FF2B5EF4-FFF2-40B4-BE49-F238E27FC236}">
                  <a16:creationId xmlns:a16="http://schemas.microsoft.com/office/drawing/2014/main" id="{FD80BE81-FCA5-4F2F-94F6-1A16DE62E46A}"/>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6" name="Google Shape;3462;p61">
              <a:extLst>
                <a:ext uri="{FF2B5EF4-FFF2-40B4-BE49-F238E27FC236}">
                  <a16:creationId xmlns:a16="http://schemas.microsoft.com/office/drawing/2014/main" id="{A7453E20-1778-48BA-AB61-CB782A9ED32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7" name="Google Shape;3463;p61">
              <a:extLst>
                <a:ext uri="{FF2B5EF4-FFF2-40B4-BE49-F238E27FC236}">
                  <a16:creationId xmlns:a16="http://schemas.microsoft.com/office/drawing/2014/main" id="{D274D4A7-AFD8-4228-AA05-5A8E48B7241F}"/>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8" name="Google Shape;3464;p61">
              <a:extLst>
                <a:ext uri="{FF2B5EF4-FFF2-40B4-BE49-F238E27FC236}">
                  <a16:creationId xmlns:a16="http://schemas.microsoft.com/office/drawing/2014/main" id="{FDB301C2-82DA-4583-AB15-ED4A8984CEF1}"/>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9" name="Google Shape;3465;p61">
              <a:extLst>
                <a:ext uri="{FF2B5EF4-FFF2-40B4-BE49-F238E27FC236}">
                  <a16:creationId xmlns:a16="http://schemas.microsoft.com/office/drawing/2014/main" id="{12D7ADC9-2A5C-4942-A14C-E3490C403F9A}"/>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0" name="Google Shape;3466;p61">
              <a:extLst>
                <a:ext uri="{FF2B5EF4-FFF2-40B4-BE49-F238E27FC236}">
                  <a16:creationId xmlns:a16="http://schemas.microsoft.com/office/drawing/2014/main" id="{1A9EA53C-0F68-4434-A375-FA65B2DAD670}"/>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1" name="Google Shape;3467;p61">
              <a:extLst>
                <a:ext uri="{FF2B5EF4-FFF2-40B4-BE49-F238E27FC236}">
                  <a16:creationId xmlns:a16="http://schemas.microsoft.com/office/drawing/2014/main" id="{0AAA1CE7-D41A-492D-AEFB-A41FA29E8496}"/>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2" name="Google Shape;3468;p61">
              <a:extLst>
                <a:ext uri="{FF2B5EF4-FFF2-40B4-BE49-F238E27FC236}">
                  <a16:creationId xmlns:a16="http://schemas.microsoft.com/office/drawing/2014/main" id="{3AE32FBF-6E43-4710-AD71-F3304451E18B}"/>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3" name="Google Shape;3469;p61">
              <a:extLst>
                <a:ext uri="{FF2B5EF4-FFF2-40B4-BE49-F238E27FC236}">
                  <a16:creationId xmlns:a16="http://schemas.microsoft.com/office/drawing/2014/main" id="{E9D47E16-683A-481E-89DD-A313B66202FF}"/>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4" name="Google Shape;3470;p61">
              <a:extLst>
                <a:ext uri="{FF2B5EF4-FFF2-40B4-BE49-F238E27FC236}">
                  <a16:creationId xmlns:a16="http://schemas.microsoft.com/office/drawing/2014/main" id="{18A490B2-4CF9-4639-9B81-F098197392B2}"/>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5" name="Google Shape;3471;p61">
              <a:extLst>
                <a:ext uri="{FF2B5EF4-FFF2-40B4-BE49-F238E27FC236}">
                  <a16:creationId xmlns:a16="http://schemas.microsoft.com/office/drawing/2014/main" id="{82ADCAC3-9FA9-4BF6-A00E-43B7276FAADD}"/>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6" name="Google Shape;3472;p61">
              <a:extLst>
                <a:ext uri="{FF2B5EF4-FFF2-40B4-BE49-F238E27FC236}">
                  <a16:creationId xmlns:a16="http://schemas.microsoft.com/office/drawing/2014/main" id="{6F4329A5-3D22-4069-8DF5-9F7F7D3E9B4B}"/>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7" name="Google Shape;3473;p61">
              <a:extLst>
                <a:ext uri="{FF2B5EF4-FFF2-40B4-BE49-F238E27FC236}">
                  <a16:creationId xmlns:a16="http://schemas.microsoft.com/office/drawing/2014/main" id="{C5F27D4C-E099-4679-BEBB-30ACD901F4C5}"/>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8" name="Google Shape;3474;p61">
              <a:extLst>
                <a:ext uri="{FF2B5EF4-FFF2-40B4-BE49-F238E27FC236}">
                  <a16:creationId xmlns:a16="http://schemas.microsoft.com/office/drawing/2014/main" id="{3D98C17B-4543-43DC-BB15-C6312BFA87C0}"/>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294" name="Text Placeholder 293">
            <a:extLst>
              <a:ext uri="{FF2B5EF4-FFF2-40B4-BE49-F238E27FC236}">
                <a16:creationId xmlns:a16="http://schemas.microsoft.com/office/drawing/2014/main" id="{4C80A49A-F3B7-4C22-AAB0-4FFB378E806B}"/>
              </a:ext>
            </a:extLst>
          </p:cNvPr>
          <p:cNvSpPr>
            <a:spLocks noGrp="1"/>
          </p:cNvSpPr>
          <p:nvPr>
            <p:ph type="body" sz="quarter" idx="10" hasCustomPrompt="1"/>
          </p:nvPr>
        </p:nvSpPr>
        <p:spPr>
          <a:xfrm>
            <a:off x="401452" y="234951"/>
            <a:ext cx="7859713" cy="683516"/>
          </a:xfrm>
          <a:prstGeom prst="rect">
            <a:avLst/>
          </a:prstGeom>
        </p:spPr>
        <p:txBody>
          <a:bodyPr anchor="ctr"/>
          <a:lstStyle>
            <a:lvl1pPr marL="0" indent="0">
              <a:buNone/>
              <a:defRPr sz="3600" b="1">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Your Page Title Goes Here</a:t>
            </a:r>
          </a:p>
        </p:txBody>
      </p:sp>
      <p:pic>
        <p:nvPicPr>
          <p:cNvPr id="344" name="Picture 343"/>
          <p:cNvPicPr/>
          <p:nvPr userDrawn="1"/>
        </p:nvPicPr>
        <p:blipFill>
          <a:blip r:embed="rId2" cstate="print">
            <a:extLst>
              <a:ext uri="{28A0092B-C50C-407E-A947-70E740481C1C}">
                <a14:useLocalDpi xmlns:a14="http://schemas.microsoft.com/office/drawing/2010/main" val="0"/>
              </a:ext>
            </a:extLst>
          </a:blip>
          <a:stretch>
            <a:fillRect/>
          </a:stretch>
        </p:blipFill>
        <p:spPr>
          <a:xfrm>
            <a:off x="11317394" y="77403"/>
            <a:ext cx="766656" cy="1206922"/>
          </a:xfrm>
          <a:prstGeom prst="rect">
            <a:avLst/>
          </a:prstGeom>
        </p:spPr>
      </p:pic>
    </p:spTree>
    <p:extLst>
      <p:ext uri="{BB962C8B-B14F-4D97-AF65-F5344CB8AC3E}">
        <p14:creationId xmlns:p14="http://schemas.microsoft.com/office/powerpoint/2010/main" val="324888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C78D86-5797-420E-A8A4-C7199E24AE72}"/>
              </a:ext>
            </a:extLst>
          </p:cNvPr>
          <p:cNvSpPr/>
          <p:nvPr userDrawn="1"/>
        </p:nvSpPr>
        <p:spPr>
          <a:xfrm>
            <a:off x="0" y="6515101"/>
            <a:ext cx="2453688" cy="342900"/>
          </a:xfrm>
          <a:prstGeom prst="rect">
            <a:avLst/>
          </a:prstGeom>
          <a:solidFill>
            <a:srgbClr val="EA127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A71D81B-D466-433B-AF3B-C4EBD7D34B93}"/>
              </a:ext>
            </a:extLst>
          </p:cNvPr>
          <p:cNvSpPr/>
          <p:nvPr userDrawn="1"/>
        </p:nvSpPr>
        <p:spPr>
          <a:xfrm>
            <a:off x="2450306" y="6515101"/>
            <a:ext cx="2428875"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5B9E0F7-1C33-4B32-A7CD-46280595A471}"/>
              </a:ext>
            </a:extLst>
          </p:cNvPr>
          <p:cNvSpPr/>
          <p:nvPr userDrawn="1"/>
        </p:nvSpPr>
        <p:spPr>
          <a:xfrm>
            <a:off x="4869156" y="6515101"/>
            <a:ext cx="2453688" cy="3429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BF011F7-7586-44C7-B2D1-01F3C880D505}"/>
              </a:ext>
            </a:extLst>
          </p:cNvPr>
          <p:cNvSpPr/>
          <p:nvPr userDrawn="1"/>
        </p:nvSpPr>
        <p:spPr>
          <a:xfrm>
            <a:off x="7322344" y="6515101"/>
            <a:ext cx="2438400" cy="342900"/>
          </a:xfrm>
          <a:prstGeom prst="rect">
            <a:avLst/>
          </a:prstGeom>
          <a:solidFill>
            <a:srgbClr val="F9B2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07124CF-6A73-40AA-A901-15C02C977C13}"/>
              </a:ext>
            </a:extLst>
          </p:cNvPr>
          <p:cNvSpPr/>
          <p:nvPr userDrawn="1"/>
        </p:nvSpPr>
        <p:spPr>
          <a:xfrm>
            <a:off x="9753600" y="6515101"/>
            <a:ext cx="2438400"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Slide Number">
            <a:extLst>
              <a:ext uri="{FF2B5EF4-FFF2-40B4-BE49-F238E27FC236}">
                <a16:creationId xmlns:a16="http://schemas.microsoft.com/office/drawing/2014/main" id="{345232C4-781B-4AFC-84D5-5888B84E378D}"/>
              </a:ext>
            </a:extLst>
          </p:cNvPr>
          <p:cNvSpPr txBox="1">
            <a:spLocks/>
          </p:cNvSpPr>
          <p:nvPr userDrawn="1"/>
        </p:nvSpPr>
        <p:spPr>
          <a:xfrm>
            <a:off x="11530691" y="6566337"/>
            <a:ext cx="553359" cy="256480"/>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FillTx/>
                <a:latin typeface="Helvetica" panose="020B0604020202020204" pitchFamily="34" charset="0"/>
                <a:ea typeface="Helvetica" panose="020B0604020202020204" pitchFamily="34" charset="0"/>
                <a:cs typeface="Helvetica" panose="020B0604020202020204" pitchFamily="34" charset="0"/>
                <a:sym typeface="Helvetica Neue Light"/>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a:lstStyle>
          <a:p>
            <a:pPr marL="0" marR="0" lvl="0" indent="0" algn="ctr"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000" b="0" i="0" u="none" strike="noStrike" kern="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sym typeface="Helvetica Neue Light"/>
              </a:rPr>
              <a:pPr marL="0" marR="0" lvl="0" indent="0" algn="ctr" defTabSz="5842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sym typeface="Helvetica Neue Light"/>
            </a:endParaRPr>
          </a:p>
        </p:txBody>
      </p:sp>
      <p:grpSp>
        <p:nvGrpSpPr>
          <p:cNvPr id="22" name="Google Shape;3410;p61">
            <a:extLst>
              <a:ext uri="{FF2B5EF4-FFF2-40B4-BE49-F238E27FC236}">
                <a16:creationId xmlns:a16="http://schemas.microsoft.com/office/drawing/2014/main" id="{969B0358-367D-40FD-BC78-99FF100E3755}"/>
              </a:ext>
            </a:extLst>
          </p:cNvPr>
          <p:cNvGrpSpPr/>
          <p:nvPr userDrawn="1"/>
        </p:nvGrpSpPr>
        <p:grpSpPr>
          <a:xfrm>
            <a:off x="9365300" y="6520521"/>
            <a:ext cx="746023" cy="738808"/>
            <a:chOff x="468200" y="1667900"/>
            <a:chExt cx="1085575" cy="1075075"/>
          </a:xfrm>
          <a:solidFill>
            <a:schemeClr val="bg1"/>
          </a:solidFill>
        </p:grpSpPr>
        <p:sp>
          <p:nvSpPr>
            <p:cNvPr id="23" name="Google Shape;3411;p61">
              <a:extLst>
                <a:ext uri="{FF2B5EF4-FFF2-40B4-BE49-F238E27FC236}">
                  <a16:creationId xmlns:a16="http://schemas.microsoft.com/office/drawing/2014/main" id="{95C34CAF-42E9-4C7A-BA3D-0659738A270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 name="Google Shape;3412;p61">
              <a:extLst>
                <a:ext uri="{FF2B5EF4-FFF2-40B4-BE49-F238E27FC236}">
                  <a16:creationId xmlns:a16="http://schemas.microsoft.com/office/drawing/2014/main" id="{CBC37881-6FD7-4F14-AC80-1ED8EE571CA7}"/>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 name="Google Shape;3413;p61">
              <a:extLst>
                <a:ext uri="{FF2B5EF4-FFF2-40B4-BE49-F238E27FC236}">
                  <a16:creationId xmlns:a16="http://schemas.microsoft.com/office/drawing/2014/main" id="{60869ECA-06CB-4C1C-A1AB-5A6FE0BACC6B}"/>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 name="Google Shape;3414;p61">
              <a:extLst>
                <a:ext uri="{FF2B5EF4-FFF2-40B4-BE49-F238E27FC236}">
                  <a16:creationId xmlns:a16="http://schemas.microsoft.com/office/drawing/2014/main" id="{23A12441-5BBC-496D-920A-083C6F7400E4}"/>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 name="Google Shape;3415;p61">
              <a:extLst>
                <a:ext uri="{FF2B5EF4-FFF2-40B4-BE49-F238E27FC236}">
                  <a16:creationId xmlns:a16="http://schemas.microsoft.com/office/drawing/2014/main" id="{C670084C-A5A0-48D1-A9A5-A629FD8FEFF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 name="Google Shape;3416;p61">
              <a:extLst>
                <a:ext uri="{FF2B5EF4-FFF2-40B4-BE49-F238E27FC236}">
                  <a16:creationId xmlns:a16="http://schemas.microsoft.com/office/drawing/2014/main" id="{65D3D0CA-9F27-460D-B86B-D1BB67646AA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9" name="Google Shape;3417;p61">
              <a:extLst>
                <a:ext uri="{FF2B5EF4-FFF2-40B4-BE49-F238E27FC236}">
                  <a16:creationId xmlns:a16="http://schemas.microsoft.com/office/drawing/2014/main" id="{1015E4FD-18CB-4454-BE50-DDFC27E67567}"/>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0" name="Google Shape;3418;p61">
              <a:extLst>
                <a:ext uri="{FF2B5EF4-FFF2-40B4-BE49-F238E27FC236}">
                  <a16:creationId xmlns:a16="http://schemas.microsoft.com/office/drawing/2014/main" id="{13220583-31E3-45F5-AEC2-EF945D2976DF}"/>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1" name="Google Shape;3419;p61">
              <a:extLst>
                <a:ext uri="{FF2B5EF4-FFF2-40B4-BE49-F238E27FC236}">
                  <a16:creationId xmlns:a16="http://schemas.microsoft.com/office/drawing/2014/main" id="{7F651D6A-F2B1-4928-841B-223F90C0271F}"/>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2" name="Google Shape;3420;p61">
              <a:extLst>
                <a:ext uri="{FF2B5EF4-FFF2-40B4-BE49-F238E27FC236}">
                  <a16:creationId xmlns:a16="http://schemas.microsoft.com/office/drawing/2014/main" id="{6203AED1-85E1-4DB8-B700-0A8196C843C0}"/>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3" name="Google Shape;3421;p61">
              <a:extLst>
                <a:ext uri="{FF2B5EF4-FFF2-40B4-BE49-F238E27FC236}">
                  <a16:creationId xmlns:a16="http://schemas.microsoft.com/office/drawing/2014/main" id="{641BED8B-75CB-47B4-AE9B-92D5F04113DB}"/>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4" name="Google Shape;3422;p61">
              <a:extLst>
                <a:ext uri="{FF2B5EF4-FFF2-40B4-BE49-F238E27FC236}">
                  <a16:creationId xmlns:a16="http://schemas.microsoft.com/office/drawing/2014/main" id="{2024B0FF-537A-413D-A9B3-D8E530FF39CE}"/>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5" name="Google Shape;3423;p61">
              <a:extLst>
                <a:ext uri="{FF2B5EF4-FFF2-40B4-BE49-F238E27FC236}">
                  <a16:creationId xmlns:a16="http://schemas.microsoft.com/office/drawing/2014/main" id="{C2883141-5EF9-4572-9B5F-2EF8FD83F050}"/>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6" name="Google Shape;3424;p61">
              <a:extLst>
                <a:ext uri="{FF2B5EF4-FFF2-40B4-BE49-F238E27FC236}">
                  <a16:creationId xmlns:a16="http://schemas.microsoft.com/office/drawing/2014/main" id="{007C5572-CA66-47F9-BE19-FB051CBE245C}"/>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7" name="Google Shape;3425;p61">
              <a:extLst>
                <a:ext uri="{FF2B5EF4-FFF2-40B4-BE49-F238E27FC236}">
                  <a16:creationId xmlns:a16="http://schemas.microsoft.com/office/drawing/2014/main" id="{8665A890-45F4-4284-A9B0-D8340EFA2938}"/>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8" name="Google Shape;3426;p61">
              <a:extLst>
                <a:ext uri="{FF2B5EF4-FFF2-40B4-BE49-F238E27FC236}">
                  <a16:creationId xmlns:a16="http://schemas.microsoft.com/office/drawing/2014/main" id="{AE476E0C-3592-4ABA-9B32-6D26A75610EF}"/>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9" name="Google Shape;3427;p61">
              <a:extLst>
                <a:ext uri="{FF2B5EF4-FFF2-40B4-BE49-F238E27FC236}">
                  <a16:creationId xmlns:a16="http://schemas.microsoft.com/office/drawing/2014/main" id="{00BA2EA9-F53C-4465-B3CF-E1787FF4FC6E}"/>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0" name="Google Shape;3428;p61">
              <a:extLst>
                <a:ext uri="{FF2B5EF4-FFF2-40B4-BE49-F238E27FC236}">
                  <a16:creationId xmlns:a16="http://schemas.microsoft.com/office/drawing/2014/main" id="{7973178C-ADAA-4098-B062-1B176966CB4E}"/>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1" name="Google Shape;3429;p61">
              <a:extLst>
                <a:ext uri="{FF2B5EF4-FFF2-40B4-BE49-F238E27FC236}">
                  <a16:creationId xmlns:a16="http://schemas.microsoft.com/office/drawing/2014/main" id="{6F05A09A-2E53-49AF-B026-8DAE356E446C}"/>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2" name="Google Shape;3430;p61">
              <a:extLst>
                <a:ext uri="{FF2B5EF4-FFF2-40B4-BE49-F238E27FC236}">
                  <a16:creationId xmlns:a16="http://schemas.microsoft.com/office/drawing/2014/main" id="{F4F7E71E-D369-4A5D-B4DD-7FD2D2C3F48E}"/>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3" name="Google Shape;3431;p61">
              <a:extLst>
                <a:ext uri="{FF2B5EF4-FFF2-40B4-BE49-F238E27FC236}">
                  <a16:creationId xmlns:a16="http://schemas.microsoft.com/office/drawing/2014/main" id="{904170BA-41E5-451B-91DF-E75A8C5706F8}"/>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4" name="Google Shape;3432;p61">
              <a:extLst>
                <a:ext uri="{FF2B5EF4-FFF2-40B4-BE49-F238E27FC236}">
                  <a16:creationId xmlns:a16="http://schemas.microsoft.com/office/drawing/2014/main" id="{E409B938-A98B-40F1-9B4C-C92CC0A944E0}"/>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5" name="Google Shape;3433;p61">
              <a:extLst>
                <a:ext uri="{FF2B5EF4-FFF2-40B4-BE49-F238E27FC236}">
                  <a16:creationId xmlns:a16="http://schemas.microsoft.com/office/drawing/2014/main" id="{D6C19B4F-0F81-42FC-AAB4-9C45A04B4147}"/>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6" name="Google Shape;3434;p61">
              <a:extLst>
                <a:ext uri="{FF2B5EF4-FFF2-40B4-BE49-F238E27FC236}">
                  <a16:creationId xmlns:a16="http://schemas.microsoft.com/office/drawing/2014/main" id="{8505BD07-2B60-4179-A968-01055AFA77E9}"/>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7" name="Google Shape;3435;p61">
              <a:extLst>
                <a:ext uri="{FF2B5EF4-FFF2-40B4-BE49-F238E27FC236}">
                  <a16:creationId xmlns:a16="http://schemas.microsoft.com/office/drawing/2014/main" id="{777BD50F-BBBA-4FB4-A995-3D1AF0C7763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8" name="Google Shape;3436;p61">
              <a:extLst>
                <a:ext uri="{FF2B5EF4-FFF2-40B4-BE49-F238E27FC236}">
                  <a16:creationId xmlns:a16="http://schemas.microsoft.com/office/drawing/2014/main" id="{B720607F-AA26-49AF-979E-FCC7D21B19F6}"/>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9" name="Google Shape;3437;p61">
              <a:extLst>
                <a:ext uri="{FF2B5EF4-FFF2-40B4-BE49-F238E27FC236}">
                  <a16:creationId xmlns:a16="http://schemas.microsoft.com/office/drawing/2014/main" id="{3C86C9B1-5649-4AF2-B91B-D9D2B3F0F293}"/>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0" name="Google Shape;3438;p61">
              <a:extLst>
                <a:ext uri="{FF2B5EF4-FFF2-40B4-BE49-F238E27FC236}">
                  <a16:creationId xmlns:a16="http://schemas.microsoft.com/office/drawing/2014/main" id="{F7921187-28C5-4EA9-A7B1-C33464BFB627}"/>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1" name="Google Shape;3439;p61">
              <a:extLst>
                <a:ext uri="{FF2B5EF4-FFF2-40B4-BE49-F238E27FC236}">
                  <a16:creationId xmlns:a16="http://schemas.microsoft.com/office/drawing/2014/main" id="{10C6636D-43C4-4A9D-A710-E26B65EE11D7}"/>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2" name="Google Shape;3440;p61">
              <a:extLst>
                <a:ext uri="{FF2B5EF4-FFF2-40B4-BE49-F238E27FC236}">
                  <a16:creationId xmlns:a16="http://schemas.microsoft.com/office/drawing/2014/main" id="{FEA0B5D1-D21E-4176-B986-41B86CC34465}"/>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3" name="Google Shape;3441;p61">
              <a:extLst>
                <a:ext uri="{FF2B5EF4-FFF2-40B4-BE49-F238E27FC236}">
                  <a16:creationId xmlns:a16="http://schemas.microsoft.com/office/drawing/2014/main" id="{0AA4E0ED-12DA-4D2F-8548-A46DE09C31D3}"/>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4" name="Google Shape;3442;p61">
              <a:extLst>
                <a:ext uri="{FF2B5EF4-FFF2-40B4-BE49-F238E27FC236}">
                  <a16:creationId xmlns:a16="http://schemas.microsoft.com/office/drawing/2014/main" id="{5D97BD70-B6E8-409E-BEDC-546F38150BD4}"/>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5" name="Google Shape;3443;p61">
              <a:extLst>
                <a:ext uri="{FF2B5EF4-FFF2-40B4-BE49-F238E27FC236}">
                  <a16:creationId xmlns:a16="http://schemas.microsoft.com/office/drawing/2014/main" id="{6EBD44CA-F119-4FFC-8853-57B6A9F4A57C}"/>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6" name="Google Shape;3444;p61">
              <a:extLst>
                <a:ext uri="{FF2B5EF4-FFF2-40B4-BE49-F238E27FC236}">
                  <a16:creationId xmlns:a16="http://schemas.microsoft.com/office/drawing/2014/main" id="{D711E9F1-97F6-47B6-AB3A-C20EC1A28B4A}"/>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7" name="Google Shape;3445;p61">
              <a:extLst>
                <a:ext uri="{FF2B5EF4-FFF2-40B4-BE49-F238E27FC236}">
                  <a16:creationId xmlns:a16="http://schemas.microsoft.com/office/drawing/2014/main" id="{93112F55-3B2B-4F6A-863F-D8FF3216EBE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8" name="Google Shape;3446;p61">
              <a:extLst>
                <a:ext uri="{FF2B5EF4-FFF2-40B4-BE49-F238E27FC236}">
                  <a16:creationId xmlns:a16="http://schemas.microsoft.com/office/drawing/2014/main" id="{B3ABB5B6-D25D-463A-B330-F7EA69D8E4C0}"/>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9" name="Google Shape;3447;p61">
              <a:extLst>
                <a:ext uri="{FF2B5EF4-FFF2-40B4-BE49-F238E27FC236}">
                  <a16:creationId xmlns:a16="http://schemas.microsoft.com/office/drawing/2014/main" id="{1937102E-C816-49F6-98AF-2FC3CA3C1B42}"/>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0" name="Google Shape;3448;p61">
              <a:extLst>
                <a:ext uri="{FF2B5EF4-FFF2-40B4-BE49-F238E27FC236}">
                  <a16:creationId xmlns:a16="http://schemas.microsoft.com/office/drawing/2014/main" id="{2ADE852C-C99A-4617-A739-1C8D6B1B336B}"/>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1" name="Google Shape;3449;p61">
              <a:extLst>
                <a:ext uri="{FF2B5EF4-FFF2-40B4-BE49-F238E27FC236}">
                  <a16:creationId xmlns:a16="http://schemas.microsoft.com/office/drawing/2014/main" id="{B0A3CB0C-DE92-4C62-9CA9-9C09732911B0}"/>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2" name="Google Shape;3450;p61">
              <a:extLst>
                <a:ext uri="{FF2B5EF4-FFF2-40B4-BE49-F238E27FC236}">
                  <a16:creationId xmlns:a16="http://schemas.microsoft.com/office/drawing/2014/main" id="{49A83B73-419C-432A-9841-793BD9BDCE7D}"/>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3" name="Google Shape;3451;p61">
              <a:extLst>
                <a:ext uri="{FF2B5EF4-FFF2-40B4-BE49-F238E27FC236}">
                  <a16:creationId xmlns:a16="http://schemas.microsoft.com/office/drawing/2014/main" id="{CB5F0BB6-892C-46B0-9B65-2BF2FD9A8EDC}"/>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4" name="Google Shape;3452;p61">
              <a:extLst>
                <a:ext uri="{FF2B5EF4-FFF2-40B4-BE49-F238E27FC236}">
                  <a16:creationId xmlns:a16="http://schemas.microsoft.com/office/drawing/2014/main" id="{53FE9B50-1115-403F-8632-F522E4DDB86D}"/>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5" name="Google Shape;3453;p61">
              <a:extLst>
                <a:ext uri="{FF2B5EF4-FFF2-40B4-BE49-F238E27FC236}">
                  <a16:creationId xmlns:a16="http://schemas.microsoft.com/office/drawing/2014/main" id="{AB4C27E6-0B8B-47C7-84C8-2F22CDCFD978}"/>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6" name="Google Shape;3454;p61">
              <a:extLst>
                <a:ext uri="{FF2B5EF4-FFF2-40B4-BE49-F238E27FC236}">
                  <a16:creationId xmlns:a16="http://schemas.microsoft.com/office/drawing/2014/main" id="{895A5262-928F-4048-8AA7-83FE0A1EFC2A}"/>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7" name="Google Shape;3455;p61">
              <a:extLst>
                <a:ext uri="{FF2B5EF4-FFF2-40B4-BE49-F238E27FC236}">
                  <a16:creationId xmlns:a16="http://schemas.microsoft.com/office/drawing/2014/main" id="{7B54BAA4-CE4D-4AF0-B8C0-BD7CC4147A5A}"/>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8" name="Google Shape;3456;p61">
              <a:extLst>
                <a:ext uri="{FF2B5EF4-FFF2-40B4-BE49-F238E27FC236}">
                  <a16:creationId xmlns:a16="http://schemas.microsoft.com/office/drawing/2014/main" id="{C24535DD-C2E6-47C7-907B-72BBD83AD6C5}"/>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9" name="Google Shape;3457;p61">
              <a:extLst>
                <a:ext uri="{FF2B5EF4-FFF2-40B4-BE49-F238E27FC236}">
                  <a16:creationId xmlns:a16="http://schemas.microsoft.com/office/drawing/2014/main" id="{FE89D770-683E-4EC2-A5EB-04B521D920C6}"/>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0" name="Google Shape;3458;p61">
              <a:extLst>
                <a:ext uri="{FF2B5EF4-FFF2-40B4-BE49-F238E27FC236}">
                  <a16:creationId xmlns:a16="http://schemas.microsoft.com/office/drawing/2014/main" id="{2CB7D837-8C5F-4383-8A80-EE81003E56DD}"/>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1" name="Google Shape;3459;p61">
              <a:extLst>
                <a:ext uri="{FF2B5EF4-FFF2-40B4-BE49-F238E27FC236}">
                  <a16:creationId xmlns:a16="http://schemas.microsoft.com/office/drawing/2014/main" id="{64B266DC-3C0F-41EF-A8C0-5566F6E2DB04}"/>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2" name="Google Shape;3460;p61">
              <a:extLst>
                <a:ext uri="{FF2B5EF4-FFF2-40B4-BE49-F238E27FC236}">
                  <a16:creationId xmlns:a16="http://schemas.microsoft.com/office/drawing/2014/main" id="{B17C23B4-F62C-42E1-BDE4-46DE9DA4575E}"/>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3" name="Google Shape;3461;p61">
              <a:extLst>
                <a:ext uri="{FF2B5EF4-FFF2-40B4-BE49-F238E27FC236}">
                  <a16:creationId xmlns:a16="http://schemas.microsoft.com/office/drawing/2014/main" id="{D31C8BBA-C10C-4111-9CD7-ABF66378B60D}"/>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4" name="Google Shape;3462;p61">
              <a:extLst>
                <a:ext uri="{FF2B5EF4-FFF2-40B4-BE49-F238E27FC236}">
                  <a16:creationId xmlns:a16="http://schemas.microsoft.com/office/drawing/2014/main" id="{C56FECC0-6834-440A-9383-473E0D29FEB9}"/>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5" name="Google Shape;3463;p61">
              <a:extLst>
                <a:ext uri="{FF2B5EF4-FFF2-40B4-BE49-F238E27FC236}">
                  <a16:creationId xmlns:a16="http://schemas.microsoft.com/office/drawing/2014/main" id="{00BE02FA-A1F6-48EE-AB79-4BA21EA12F9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6" name="Google Shape;3464;p61">
              <a:extLst>
                <a:ext uri="{FF2B5EF4-FFF2-40B4-BE49-F238E27FC236}">
                  <a16:creationId xmlns:a16="http://schemas.microsoft.com/office/drawing/2014/main" id="{DFC15CBB-621D-4ECC-9ED1-D29220CD32A0}"/>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7" name="Google Shape;3465;p61">
              <a:extLst>
                <a:ext uri="{FF2B5EF4-FFF2-40B4-BE49-F238E27FC236}">
                  <a16:creationId xmlns:a16="http://schemas.microsoft.com/office/drawing/2014/main" id="{186F14D7-18D7-48C2-ABC9-B18D9F0AECD5}"/>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8" name="Google Shape;3466;p61">
              <a:extLst>
                <a:ext uri="{FF2B5EF4-FFF2-40B4-BE49-F238E27FC236}">
                  <a16:creationId xmlns:a16="http://schemas.microsoft.com/office/drawing/2014/main" id="{67F06F21-F7A6-4E8D-9383-5383D04DD41C}"/>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9" name="Google Shape;3467;p61">
              <a:extLst>
                <a:ext uri="{FF2B5EF4-FFF2-40B4-BE49-F238E27FC236}">
                  <a16:creationId xmlns:a16="http://schemas.microsoft.com/office/drawing/2014/main" id="{46CCC233-0F97-449C-8D7F-D13075C85C0E}"/>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0" name="Google Shape;3468;p61">
              <a:extLst>
                <a:ext uri="{FF2B5EF4-FFF2-40B4-BE49-F238E27FC236}">
                  <a16:creationId xmlns:a16="http://schemas.microsoft.com/office/drawing/2014/main" id="{2892D044-C768-4B6E-9FB0-3FA2B87EF238}"/>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1" name="Google Shape;3469;p61">
              <a:extLst>
                <a:ext uri="{FF2B5EF4-FFF2-40B4-BE49-F238E27FC236}">
                  <a16:creationId xmlns:a16="http://schemas.microsoft.com/office/drawing/2014/main" id="{1CDD0FB5-4CE7-4E66-A52A-B08F95AFF9E2}"/>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2" name="Google Shape;3470;p61">
              <a:extLst>
                <a:ext uri="{FF2B5EF4-FFF2-40B4-BE49-F238E27FC236}">
                  <a16:creationId xmlns:a16="http://schemas.microsoft.com/office/drawing/2014/main" id="{0AFFAEEE-3D44-4CD4-B676-473C4A73EABA}"/>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3" name="Google Shape;3471;p61">
              <a:extLst>
                <a:ext uri="{FF2B5EF4-FFF2-40B4-BE49-F238E27FC236}">
                  <a16:creationId xmlns:a16="http://schemas.microsoft.com/office/drawing/2014/main" id="{A836DC14-A052-4301-AC67-1FCF419D63C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4" name="Google Shape;3472;p61">
              <a:extLst>
                <a:ext uri="{FF2B5EF4-FFF2-40B4-BE49-F238E27FC236}">
                  <a16:creationId xmlns:a16="http://schemas.microsoft.com/office/drawing/2014/main" id="{FA757960-FA95-4E41-B4F6-D756FE489025}"/>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5" name="Google Shape;3473;p61">
              <a:extLst>
                <a:ext uri="{FF2B5EF4-FFF2-40B4-BE49-F238E27FC236}">
                  <a16:creationId xmlns:a16="http://schemas.microsoft.com/office/drawing/2014/main" id="{E819450E-DF2C-4A92-A0DF-16ED80C80F9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6" name="Google Shape;3474;p61">
              <a:extLst>
                <a:ext uri="{FF2B5EF4-FFF2-40B4-BE49-F238E27FC236}">
                  <a16:creationId xmlns:a16="http://schemas.microsoft.com/office/drawing/2014/main" id="{E00CDB9E-2C9D-409C-822A-423E4F802311}"/>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grpSp>
        <p:nvGrpSpPr>
          <p:cNvPr id="87" name="Google Shape;3410;p61">
            <a:extLst>
              <a:ext uri="{FF2B5EF4-FFF2-40B4-BE49-F238E27FC236}">
                <a16:creationId xmlns:a16="http://schemas.microsoft.com/office/drawing/2014/main" id="{1ABBF640-8738-44A5-9876-3569B9B66727}"/>
              </a:ext>
            </a:extLst>
          </p:cNvPr>
          <p:cNvGrpSpPr/>
          <p:nvPr userDrawn="1"/>
        </p:nvGrpSpPr>
        <p:grpSpPr>
          <a:xfrm>
            <a:off x="8208755" y="-457200"/>
            <a:ext cx="950617" cy="941423"/>
            <a:chOff x="468200" y="1667900"/>
            <a:chExt cx="1085575" cy="1075075"/>
          </a:xfrm>
        </p:grpSpPr>
        <p:sp>
          <p:nvSpPr>
            <p:cNvPr id="88" name="Google Shape;3411;p61">
              <a:extLst>
                <a:ext uri="{FF2B5EF4-FFF2-40B4-BE49-F238E27FC236}">
                  <a16:creationId xmlns:a16="http://schemas.microsoft.com/office/drawing/2014/main" id="{25FE99A0-0DF8-489E-B913-2393C2CA1A26}"/>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9" name="Google Shape;3412;p61">
              <a:extLst>
                <a:ext uri="{FF2B5EF4-FFF2-40B4-BE49-F238E27FC236}">
                  <a16:creationId xmlns:a16="http://schemas.microsoft.com/office/drawing/2014/main" id="{B1D5127B-6454-4DE2-8BD5-A9D20052ECFC}"/>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0" name="Google Shape;3413;p61">
              <a:extLst>
                <a:ext uri="{FF2B5EF4-FFF2-40B4-BE49-F238E27FC236}">
                  <a16:creationId xmlns:a16="http://schemas.microsoft.com/office/drawing/2014/main" id="{A24AFDEB-B479-4AA9-84BF-F1827B962ACF}"/>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1" name="Google Shape;3414;p61">
              <a:extLst>
                <a:ext uri="{FF2B5EF4-FFF2-40B4-BE49-F238E27FC236}">
                  <a16:creationId xmlns:a16="http://schemas.microsoft.com/office/drawing/2014/main" id="{944E212F-F301-4513-B9EF-50230C15C392}"/>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2" name="Google Shape;3415;p61">
              <a:extLst>
                <a:ext uri="{FF2B5EF4-FFF2-40B4-BE49-F238E27FC236}">
                  <a16:creationId xmlns:a16="http://schemas.microsoft.com/office/drawing/2014/main" id="{C8AE3CC4-3F9B-4151-A07F-C52888636731}"/>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3" name="Google Shape;3416;p61">
              <a:extLst>
                <a:ext uri="{FF2B5EF4-FFF2-40B4-BE49-F238E27FC236}">
                  <a16:creationId xmlns:a16="http://schemas.microsoft.com/office/drawing/2014/main" id="{13B45F41-72FE-418A-8EEA-DA27FAD23FE1}"/>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4" name="Google Shape;3417;p61">
              <a:extLst>
                <a:ext uri="{FF2B5EF4-FFF2-40B4-BE49-F238E27FC236}">
                  <a16:creationId xmlns:a16="http://schemas.microsoft.com/office/drawing/2014/main" id="{9C1C2B73-CBE9-4BBB-8E59-CE602B513F18}"/>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5" name="Google Shape;3418;p61">
              <a:extLst>
                <a:ext uri="{FF2B5EF4-FFF2-40B4-BE49-F238E27FC236}">
                  <a16:creationId xmlns:a16="http://schemas.microsoft.com/office/drawing/2014/main" id="{604E5F60-505D-4950-9153-CD7476EF5BC6}"/>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6" name="Google Shape;3419;p61">
              <a:extLst>
                <a:ext uri="{FF2B5EF4-FFF2-40B4-BE49-F238E27FC236}">
                  <a16:creationId xmlns:a16="http://schemas.microsoft.com/office/drawing/2014/main" id="{73DFDD2E-861F-438E-9338-F1A88553376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7" name="Google Shape;3420;p61">
              <a:extLst>
                <a:ext uri="{FF2B5EF4-FFF2-40B4-BE49-F238E27FC236}">
                  <a16:creationId xmlns:a16="http://schemas.microsoft.com/office/drawing/2014/main" id="{39FB0F72-EC35-4B33-94EA-0EF7BB5C0EDE}"/>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8" name="Google Shape;3421;p61">
              <a:extLst>
                <a:ext uri="{FF2B5EF4-FFF2-40B4-BE49-F238E27FC236}">
                  <a16:creationId xmlns:a16="http://schemas.microsoft.com/office/drawing/2014/main" id="{4EC98569-B2A0-4A53-B76D-76E8EB8C59B2}"/>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9" name="Google Shape;3422;p61">
              <a:extLst>
                <a:ext uri="{FF2B5EF4-FFF2-40B4-BE49-F238E27FC236}">
                  <a16:creationId xmlns:a16="http://schemas.microsoft.com/office/drawing/2014/main" id="{C12613A1-5A99-4689-B125-65EB190FD5D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0" name="Google Shape;3423;p61">
              <a:extLst>
                <a:ext uri="{FF2B5EF4-FFF2-40B4-BE49-F238E27FC236}">
                  <a16:creationId xmlns:a16="http://schemas.microsoft.com/office/drawing/2014/main" id="{34A82071-0885-4D26-A187-43EC95D4B89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1" name="Google Shape;3424;p61">
              <a:extLst>
                <a:ext uri="{FF2B5EF4-FFF2-40B4-BE49-F238E27FC236}">
                  <a16:creationId xmlns:a16="http://schemas.microsoft.com/office/drawing/2014/main" id="{206142B7-F3BE-4607-B57A-81C496A2A99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2" name="Google Shape;3425;p61">
              <a:extLst>
                <a:ext uri="{FF2B5EF4-FFF2-40B4-BE49-F238E27FC236}">
                  <a16:creationId xmlns:a16="http://schemas.microsoft.com/office/drawing/2014/main" id="{6DE2DFB2-9ADE-457B-9C06-3B08C43041EA}"/>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3" name="Google Shape;3426;p61">
              <a:extLst>
                <a:ext uri="{FF2B5EF4-FFF2-40B4-BE49-F238E27FC236}">
                  <a16:creationId xmlns:a16="http://schemas.microsoft.com/office/drawing/2014/main" id="{BA651B02-3101-46DF-9532-0E7E5B390254}"/>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4" name="Google Shape;3427;p61">
              <a:extLst>
                <a:ext uri="{FF2B5EF4-FFF2-40B4-BE49-F238E27FC236}">
                  <a16:creationId xmlns:a16="http://schemas.microsoft.com/office/drawing/2014/main" id="{4F59BA54-60B1-4DCD-88B8-D593CF2DBFCB}"/>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5" name="Google Shape;3428;p61">
              <a:extLst>
                <a:ext uri="{FF2B5EF4-FFF2-40B4-BE49-F238E27FC236}">
                  <a16:creationId xmlns:a16="http://schemas.microsoft.com/office/drawing/2014/main" id="{6A92806A-5D1E-4335-BF9E-A4FFD93A71D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6" name="Google Shape;3429;p61">
              <a:extLst>
                <a:ext uri="{FF2B5EF4-FFF2-40B4-BE49-F238E27FC236}">
                  <a16:creationId xmlns:a16="http://schemas.microsoft.com/office/drawing/2014/main" id="{5CFF6087-1D4E-4118-8E53-EED57D3E1127}"/>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7" name="Google Shape;3430;p61">
              <a:extLst>
                <a:ext uri="{FF2B5EF4-FFF2-40B4-BE49-F238E27FC236}">
                  <a16:creationId xmlns:a16="http://schemas.microsoft.com/office/drawing/2014/main" id="{07CCDC87-A6DE-4AF3-99F6-F9DBB68718BC}"/>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8" name="Google Shape;3431;p61">
              <a:extLst>
                <a:ext uri="{FF2B5EF4-FFF2-40B4-BE49-F238E27FC236}">
                  <a16:creationId xmlns:a16="http://schemas.microsoft.com/office/drawing/2014/main" id="{F20914EF-47C2-43E7-9786-C997065FCAC3}"/>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9" name="Google Shape;3432;p61">
              <a:extLst>
                <a:ext uri="{FF2B5EF4-FFF2-40B4-BE49-F238E27FC236}">
                  <a16:creationId xmlns:a16="http://schemas.microsoft.com/office/drawing/2014/main" id="{FC845C77-C25B-472E-AD59-AFC3673B31A3}"/>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0" name="Google Shape;3433;p61">
              <a:extLst>
                <a:ext uri="{FF2B5EF4-FFF2-40B4-BE49-F238E27FC236}">
                  <a16:creationId xmlns:a16="http://schemas.microsoft.com/office/drawing/2014/main" id="{DC65FE3B-51CD-4EC0-B6ED-B2CD243EC6FE}"/>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1" name="Google Shape;3434;p61">
              <a:extLst>
                <a:ext uri="{FF2B5EF4-FFF2-40B4-BE49-F238E27FC236}">
                  <a16:creationId xmlns:a16="http://schemas.microsoft.com/office/drawing/2014/main" id="{589FD86A-C337-4F6E-9AFB-242A2C3B3C25}"/>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2" name="Google Shape;3435;p61">
              <a:extLst>
                <a:ext uri="{FF2B5EF4-FFF2-40B4-BE49-F238E27FC236}">
                  <a16:creationId xmlns:a16="http://schemas.microsoft.com/office/drawing/2014/main" id="{E1179C00-F4A3-49B7-A815-6A09412EBE2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3" name="Google Shape;3436;p61">
              <a:extLst>
                <a:ext uri="{FF2B5EF4-FFF2-40B4-BE49-F238E27FC236}">
                  <a16:creationId xmlns:a16="http://schemas.microsoft.com/office/drawing/2014/main" id="{E16C901D-8EE7-4AB3-9B00-646F3127A887}"/>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4" name="Google Shape;3437;p61">
              <a:extLst>
                <a:ext uri="{FF2B5EF4-FFF2-40B4-BE49-F238E27FC236}">
                  <a16:creationId xmlns:a16="http://schemas.microsoft.com/office/drawing/2014/main" id="{DF1B7D6E-7041-4483-B3D2-A15178F0EFC6}"/>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5" name="Google Shape;3438;p61">
              <a:extLst>
                <a:ext uri="{FF2B5EF4-FFF2-40B4-BE49-F238E27FC236}">
                  <a16:creationId xmlns:a16="http://schemas.microsoft.com/office/drawing/2014/main" id="{F0361843-DD5C-44BD-88CB-8427E95496DA}"/>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6" name="Google Shape;3439;p61">
              <a:extLst>
                <a:ext uri="{FF2B5EF4-FFF2-40B4-BE49-F238E27FC236}">
                  <a16:creationId xmlns:a16="http://schemas.microsoft.com/office/drawing/2014/main" id="{5119D5FD-ECC4-49D6-99C8-E7E5943799DB}"/>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7" name="Google Shape;3440;p61">
              <a:extLst>
                <a:ext uri="{FF2B5EF4-FFF2-40B4-BE49-F238E27FC236}">
                  <a16:creationId xmlns:a16="http://schemas.microsoft.com/office/drawing/2014/main" id="{ACB6D5BA-AF07-4525-BB1B-0F47813025F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8" name="Google Shape;3441;p61">
              <a:extLst>
                <a:ext uri="{FF2B5EF4-FFF2-40B4-BE49-F238E27FC236}">
                  <a16:creationId xmlns:a16="http://schemas.microsoft.com/office/drawing/2014/main" id="{0AC401BA-13CB-4747-A71A-3696C87CC838}"/>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9" name="Google Shape;3442;p61">
              <a:extLst>
                <a:ext uri="{FF2B5EF4-FFF2-40B4-BE49-F238E27FC236}">
                  <a16:creationId xmlns:a16="http://schemas.microsoft.com/office/drawing/2014/main" id="{E74556CE-D434-47FE-A6D5-BEE2544E2031}"/>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0" name="Google Shape;3443;p61">
              <a:extLst>
                <a:ext uri="{FF2B5EF4-FFF2-40B4-BE49-F238E27FC236}">
                  <a16:creationId xmlns:a16="http://schemas.microsoft.com/office/drawing/2014/main" id="{E4669D77-7D39-4E52-B326-07E1B2543F31}"/>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1" name="Google Shape;3444;p61">
              <a:extLst>
                <a:ext uri="{FF2B5EF4-FFF2-40B4-BE49-F238E27FC236}">
                  <a16:creationId xmlns:a16="http://schemas.microsoft.com/office/drawing/2014/main" id="{C552F536-044F-4BF8-B8FF-9D9E166BF1B8}"/>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2" name="Google Shape;3445;p61">
              <a:extLst>
                <a:ext uri="{FF2B5EF4-FFF2-40B4-BE49-F238E27FC236}">
                  <a16:creationId xmlns:a16="http://schemas.microsoft.com/office/drawing/2014/main" id="{C4BCABE5-5B27-4CCB-A911-5B67573F910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3" name="Google Shape;3446;p61">
              <a:extLst>
                <a:ext uri="{FF2B5EF4-FFF2-40B4-BE49-F238E27FC236}">
                  <a16:creationId xmlns:a16="http://schemas.microsoft.com/office/drawing/2014/main" id="{940712A0-486C-4575-8A1F-26B57DD60C24}"/>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4" name="Google Shape;3447;p61">
              <a:extLst>
                <a:ext uri="{FF2B5EF4-FFF2-40B4-BE49-F238E27FC236}">
                  <a16:creationId xmlns:a16="http://schemas.microsoft.com/office/drawing/2014/main" id="{2B43CBC5-F670-4258-8F8B-39472ABF4E1E}"/>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5" name="Google Shape;3448;p61">
              <a:extLst>
                <a:ext uri="{FF2B5EF4-FFF2-40B4-BE49-F238E27FC236}">
                  <a16:creationId xmlns:a16="http://schemas.microsoft.com/office/drawing/2014/main" id="{47B1A71D-8D61-402E-8776-B57FAF4EC104}"/>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6" name="Google Shape;3449;p61">
              <a:extLst>
                <a:ext uri="{FF2B5EF4-FFF2-40B4-BE49-F238E27FC236}">
                  <a16:creationId xmlns:a16="http://schemas.microsoft.com/office/drawing/2014/main" id="{F34C5AD9-44FA-41CD-A9B6-9931182F4AAB}"/>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7" name="Google Shape;3450;p61">
              <a:extLst>
                <a:ext uri="{FF2B5EF4-FFF2-40B4-BE49-F238E27FC236}">
                  <a16:creationId xmlns:a16="http://schemas.microsoft.com/office/drawing/2014/main" id="{BCCF27A9-4524-4748-BDD6-8F6BC3D8CA3A}"/>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8" name="Google Shape;3451;p61">
              <a:extLst>
                <a:ext uri="{FF2B5EF4-FFF2-40B4-BE49-F238E27FC236}">
                  <a16:creationId xmlns:a16="http://schemas.microsoft.com/office/drawing/2014/main" id="{F2C9250B-972B-4B84-96DC-60A842BECCA0}"/>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9" name="Google Shape;3452;p61">
              <a:extLst>
                <a:ext uri="{FF2B5EF4-FFF2-40B4-BE49-F238E27FC236}">
                  <a16:creationId xmlns:a16="http://schemas.microsoft.com/office/drawing/2014/main" id="{627BE26F-C8C3-489C-9AB6-67F62C260500}"/>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0" name="Google Shape;3453;p61">
              <a:extLst>
                <a:ext uri="{FF2B5EF4-FFF2-40B4-BE49-F238E27FC236}">
                  <a16:creationId xmlns:a16="http://schemas.microsoft.com/office/drawing/2014/main" id="{4163E293-F3AC-4973-B389-6508800951C5}"/>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1" name="Google Shape;3454;p61">
              <a:extLst>
                <a:ext uri="{FF2B5EF4-FFF2-40B4-BE49-F238E27FC236}">
                  <a16:creationId xmlns:a16="http://schemas.microsoft.com/office/drawing/2014/main" id="{2AD626AF-EAD6-4E79-A359-133C85397B5D}"/>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2" name="Google Shape;3455;p61">
              <a:extLst>
                <a:ext uri="{FF2B5EF4-FFF2-40B4-BE49-F238E27FC236}">
                  <a16:creationId xmlns:a16="http://schemas.microsoft.com/office/drawing/2014/main" id="{A92D603A-300F-4A13-8CBE-92B042DA84DB}"/>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3" name="Google Shape;3456;p61">
              <a:extLst>
                <a:ext uri="{FF2B5EF4-FFF2-40B4-BE49-F238E27FC236}">
                  <a16:creationId xmlns:a16="http://schemas.microsoft.com/office/drawing/2014/main" id="{2707BD5B-A9CA-4431-9182-6DCBC63A3663}"/>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4" name="Google Shape;3457;p61">
              <a:extLst>
                <a:ext uri="{FF2B5EF4-FFF2-40B4-BE49-F238E27FC236}">
                  <a16:creationId xmlns:a16="http://schemas.microsoft.com/office/drawing/2014/main" id="{B6AEB03D-146E-4165-AC3A-CF2381F34982}"/>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5" name="Google Shape;3458;p61">
              <a:extLst>
                <a:ext uri="{FF2B5EF4-FFF2-40B4-BE49-F238E27FC236}">
                  <a16:creationId xmlns:a16="http://schemas.microsoft.com/office/drawing/2014/main" id="{5403C06A-FD2D-48F9-BC3B-4752136E10A5}"/>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6" name="Google Shape;3459;p61">
              <a:extLst>
                <a:ext uri="{FF2B5EF4-FFF2-40B4-BE49-F238E27FC236}">
                  <a16:creationId xmlns:a16="http://schemas.microsoft.com/office/drawing/2014/main" id="{CB682F0D-19CC-466B-872B-A1B19A2D2C3E}"/>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7" name="Google Shape;3460;p61">
              <a:extLst>
                <a:ext uri="{FF2B5EF4-FFF2-40B4-BE49-F238E27FC236}">
                  <a16:creationId xmlns:a16="http://schemas.microsoft.com/office/drawing/2014/main" id="{7154CF7D-159F-40E9-8C6B-CAA57A8CBA8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8" name="Google Shape;3461;p61">
              <a:extLst>
                <a:ext uri="{FF2B5EF4-FFF2-40B4-BE49-F238E27FC236}">
                  <a16:creationId xmlns:a16="http://schemas.microsoft.com/office/drawing/2014/main" id="{66CDB017-9794-4C04-89EA-49D579C5189F}"/>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9" name="Google Shape;3462;p61">
              <a:extLst>
                <a:ext uri="{FF2B5EF4-FFF2-40B4-BE49-F238E27FC236}">
                  <a16:creationId xmlns:a16="http://schemas.microsoft.com/office/drawing/2014/main" id="{69FDD508-1B9C-45AD-A0BD-DC6F7C79463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0" name="Google Shape;3463;p61">
              <a:extLst>
                <a:ext uri="{FF2B5EF4-FFF2-40B4-BE49-F238E27FC236}">
                  <a16:creationId xmlns:a16="http://schemas.microsoft.com/office/drawing/2014/main" id="{E7DC93A9-6A51-4E95-88A0-3FA7C44BD3A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1" name="Google Shape;3464;p61">
              <a:extLst>
                <a:ext uri="{FF2B5EF4-FFF2-40B4-BE49-F238E27FC236}">
                  <a16:creationId xmlns:a16="http://schemas.microsoft.com/office/drawing/2014/main" id="{A9C57DBE-C7C4-4D13-945A-236506D1F12A}"/>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2" name="Google Shape;3465;p61">
              <a:extLst>
                <a:ext uri="{FF2B5EF4-FFF2-40B4-BE49-F238E27FC236}">
                  <a16:creationId xmlns:a16="http://schemas.microsoft.com/office/drawing/2014/main" id="{F5D453CE-B99D-4790-A8C3-89C1D22A4D93}"/>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3" name="Google Shape;3466;p61">
              <a:extLst>
                <a:ext uri="{FF2B5EF4-FFF2-40B4-BE49-F238E27FC236}">
                  <a16:creationId xmlns:a16="http://schemas.microsoft.com/office/drawing/2014/main" id="{D743ED21-A2FA-40CD-8F4B-2FEB257F87E1}"/>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4" name="Google Shape;3467;p61">
              <a:extLst>
                <a:ext uri="{FF2B5EF4-FFF2-40B4-BE49-F238E27FC236}">
                  <a16:creationId xmlns:a16="http://schemas.microsoft.com/office/drawing/2014/main" id="{3298F3AF-36DD-4869-9378-3408F8FCC647}"/>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5" name="Google Shape;3468;p61">
              <a:extLst>
                <a:ext uri="{FF2B5EF4-FFF2-40B4-BE49-F238E27FC236}">
                  <a16:creationId xmlns:a16="http://schemas.microsoft.com/office/drawing/2014/main" id="{0CD62EBF-B272-45F9-B26C-34942658BBAF}"/>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6" name="Google Shape;3469;p61">
              <a:extLst>
                <a:ext uri="{FF2B5EF4-FFF2-40B4-BE49-F238E27FC236}">
                  <a16:creationId xmlns:a16="http://schemas.microsoft.com/office/drawing/2014/main" id="{EB91C235-C25F-4F3F-A265-F71AA6B99730}"/>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7" name="Google Shape;3470;p61">
              <a:extLst>
                <a:ext uri="{FF2B5EF4-FFF2-40B4-BE49-F238E27FC236}">
                  <a16:creationId xmlns:a16="http://schemas.microsoft.com/office/drawing/2014/main" id="{8C787084-039A-4DA1-99D2-FE5F567CBD84}"/>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8" name="Google Shape;3471;p61">
              <a:extLst>
                <a:ext uri="{FF2B5EF4-FFF2-40B4-BE49-F238E27FC236}">
                  <a16:creationId xmlns:a16="http://schemas.microsoft.com/office/drawing/2014/main" id="{7BCC723D-81F0-4296-981E-5CEA515FE2E6}"/>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9" name="Google Shape;3472;p61">
              <a:extLst>
                <a:ext uri="{FF2B5EF4-FFF2-40B4-BE49-F238E27FC236}">
                  <a16:creationId xmlns:a16="http://schemas.microsoft.com/office/drawing/2014/main" id="{470D2652-24A1-46B6-9F6A-A1006EEC1278}"/>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0" name="Google Shape;3473;p61">
              <a:extLst>
                <a:ext uri="{FF2B5EF4-FFF2-40B4-BE49-F238E27FC236}">
                  <a16:creationId xmlns:a16="http://schemas.microsoft.com/office/drawing/2014/main" id="{ED58B544-22B4-4BD6-AFAD-3DF834B804E7}"/>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1" name="Google Shape;3474;p61">
              <a:extLst>
                <a:ext uri="{FF2B5EF4-FFF2-40B4-BE49-F238E27FC236}">
                  <a16:creationId xmlns:a16="http://schemas.microsoft.com/office/drawing/2014/main" id="{93406EBE-99F5-4FC0-88D5-D45B3BBDB64D}"/>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grpSp>
        <p:nvGrpSpPr>
          <p:cNvPr id="152" name="Google Shape;3345;p61">
            <a:extLst>
              <a:ext uri="{FF2B5EF4-FFF2-40B4-BE49-F238E27FC236}">
                <a16:creationId xmlns:a16="http://schemas.microsoft.com/office/drawing/2014/main" id="{9B194468-BCD6-460C-990E-53BB0995993C}"/>
              </a:ext>
            </a:extLst>
          </p:cNvPr>
          <p:cNvGrpSpPr/>
          <p:nvPr userDrawn="1"/>
        </p:nvGrpSpPr>
        <p:grpSpPr>
          <a:xfrm rot="-2700000">
            <a:off x="2659654" y="-115245"/>
            <a:ext cx="1413771" cy="1400098"/>
            <a:chOff x="468200" y="1667900"/>
            <a:chExt cx="1085575" cy="1075075"/>
          </a:xfrm>
          <a:solidFill>
            <a:srgbClr val="15BBB3">
              <a:alpha val="10000"/>
            </a:srgbClr>
          </a:solidFill>
        </p:grpSpPr>
        <p:sp>
          <p:nvSpPr>
            <p:cNvPr id="153" name="Google Shape;3346;p61">
              <a:extLst>
                <a:ext uri="{FF2B5EF4-FFF2-40B4-BE49-F238E27FC236}">
                  <a16:creationId xmlns:a16="http://schemas.microsoft.com/office/drawing/2014/main" id="{AC1D3DD9-E3DD-4802-A503-34E0FBCE017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4" name="Google Shape;3347;p61">
              <a:extLst>
                <a:ext uri="{FF2B5EF4-FFF2-40B4-BE49-F238E27FC236}">
                  <a16:creationId xmlns:a16="http://schemas.microsoft.com/office/drawing/2014/main" id="{696B32EA-D347-442B-940C-3A690D04C5F0}"/>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5" name="Google Shape;3348;p61">
              <a:extLst>
                <a:ext uri="{FF2B5EF4-FFF2-40B4-BE49-F238E27FC236}">
                  <a16:creationId xmlns:a16="http://schemas.microsoft.com/office/drawing/2014/main" id="{416D7E77-CF55-411E-A663-A566E4F185E0}"/>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6" name="Google Shape;3349;p61">
              <a:extLst>
                <a:ext uri="{FF2B5EF4-FFF2-40B4-BE49-F238E27FC236}">
                  <a16:creationId xmlns:a16="http://schemas.microsoft.com/office/drawing/2014/main" id="{65C90B84-85DB-4959-83AD-CA86B962B278}"/>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7" name="Google Shape;3350;p61">
              <a:extLst>
                <a:ext uri="{FF2B5EF4-FFF2-40B4-BE49-F238E27FC236}">
                  <a16:creationId xmlns:a16="http://schemas.microsoft.com/office/drawing/2014/main" id="{254688E9-FC54-4E49-AF68-CC78E5057886}"/>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8" name="Google Shape;3351;p61">
              <a:extLst>
                <a:ext uri="{FF2B5EF4-FFF2-40B4-BE49-F238E27FC236}">
                  <a16:creationId xmlns:a16="http://schemas.microsoft.com/office/drawing/2014/main" id="{F5E243AF-3A4F-4615-BEE3-2BA9BD847160}"/>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9" name="Google Shape;3352;p61">
              <a:extLst>
                <a:ext uri="{FF2B5EF4-FFF2-40B4-BE49-F238E27FC236}">
                  <a16:creationId xmlns:a16="http://schemas.microsoft.com/office/drawing/2014/main" id="{EF238500-4612-4A0C-BA4E-494079ED4E41}"/>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0" name="Google Shape;3353;p61">
              <a:extLst>
                <a:ext uri="{FF2B5EF4-FFF2-40B4-BE49-F238E27FC236}">
                  <a16:creationId xmlns:a16="http://schemas.microsoft.com/office/drawing/2014/main" id="{FE2948D2-1A07-4EAD-881E-1DD352039BD3}"/>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1" name="Google Shape;3354;p61">
              <a:extLst>
                <a:ext uri="{FF2B5EF4-FFF2-40B4-BE49-F238E27FC236}">
                  <a16:creationId xmlns:a16="http://schemas.microsoft.com/office/drawing/2014/main" id="{CE70D35C-AEBB-4D16-AE40-AF4DE8F4F9E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2" name="Google Shape;3355;p61">
              <a:extLst>
                <a:ext uri="{FF2B5EF4-FFF2-40B4-BE49-F238E27FC236}">
                  <a16:creationId xmlns:a16="http://schemas.microsoft.com/office/drawing/2014/main" id="{4D146DC0-3237-4009-B774-130B91F4048A}"/>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3" name="Google Shape;3356;p61">
              <a:extLst>
                <a:ext uri="{FF2B5EF4-FFF2-40B4-BE49-F238E27FC236}">
                  <a16:creationId xmlns:a16="http://schemas.microsoft.com/office/drawing/2014/main" id="{0D9FF782-D0D8-4F10-8562-A9DABD6763ED}"/>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4" name="Google Shape;3357;p61">
              <a:extLst>
                <a:ext uri="{FF2B5EF4-FFF2-40B4-BE49-F238E27FC236}">
                  <a16:creationId xmlns:a16="http://schemas.microsoft.com/office/drawing/2014/main" id="{2C564D1C-E5FD-4098-8F84-94B480320359}"/>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5" name="Google Shape;3358;p61">
              <a:extLst>
                <a:ext uri="{FF2B5EF4-FFF2-40B4-BE49-F238E27FC236}">
                  <a16:creationId xmlns:a16="http://schemas.microsoft.com/office/drawing/2014/main" id="{CB3A2EF1-0AAF-453A-83D7-AF4BB8D43D4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6" name="Google Shape;3359;p61">
              <a:extLst>
                <a:ext uri="{FF2B5EF4-FFF2-40B4-BE49-F238E27FC236}">
                  <a16:creationId xmlns:a16="http://schemas.microsoft.com/office/drawing/2014/main" id="{4EEA2A2D-1EBB-4857-BF0A-1B5C93D372C3}"/>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7" name="Google Shape;3360;p61">
              <a:extLst>
                <a:ext uri="{FF2B5EF4-FFF2-40B4-BE49-F238E27FC236}">
                  <a16:creationId xmlns:a16="http://schemas.microsoft.com/office/drawing/2014/main" id="{B6B359F1-77A5-4D07-9F4A-B06E2FC15890}"/>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8" name="Google Shape;3361;p61">
              <a:extLst>
                <a:ext uri="{FF2B5EF4-FFF2-40B4-BE49-F238E27FC236}">
                  <a16:creationId xmlns:a16="http://schemas.microsoft.com/office/drawing/2014/main" id="{F0B068B4-2D95-4857-93B0-AFBCC608285A}"/>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9" name="Google Shape;3362;p61">
              <a:extLst>
                <a:ext uri="{FF2B5EF4-FFF2-40B4-BE49-F238E27FC236}">
                  <a16:creationId xmlns:a16="http://schemas.microsoft.com/office/drawing/2014/main" id="{63DFDBB2-4DEB-4317-B03A-0B6B859F1ED7}"/>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0" name="Google Shape;3363;p61">
              <a:extLst>
                <a:ext uri="{FF2B5EF4-FFF2-40B4-BE49-F238E27FC236}">
                  <a16:creationId xmlns:a16="http://schemas.microsoft.com/office/drawing/2014/main" id="{D7F09C4B-3D1A-4AB9-86BB-6172C8D2A52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1" name="Google Shape;3364;p61">
              <a:extLst>
                <a:ext uri="{FF2B5EF4-FFF2-40B4-BE49-F238E27FC236}">
                  <a16:creationId xmlns:a16="http://schemas.microsoft.com/office/drawing/2014/main" id="{C553C07D-E471-4C3B-8536-A2E6D7CB9760}"/>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2" name="Google Shape;3365;p61">
              <a:extLst>
                <a:ext uri="{FF2B5EF4-FFF2-40B4-BE49-F238E27FC236}">
                  <a16:creationId xmlns:a16="http://schemas.microsoft.com/office/drawing/2014/main" id="{595567BF-B368-435A-AF40-687B29F900BB}"/>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3" name="Google Shape;3366;p61">
              <a:extLst>
                <a:ext uri="{FF2B5EF4-FFF2-40B4-BE49-F238E27FC236}">
                  <a16:creationId xmlns:a16="http://schemas.microsoft.com/office/drawing/2014/main" id="{B32251C8-FCA8-41E8-883A-F9D973C90426}"/>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4" name="Google Shape;3367;p61">
              <a:extLst>
                <a:ext uri="{FF2B5EF4-FFF2-40B4-BE49-F238E27FC236}">
                  <a16:creationId xmlns:a16="http://schemas.microsoft.com/office/drawing/2014/main" id="{9BD76AEC-7DFF-4426-8128-C9AB4C4D766C}"/>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5" name="Google Shape;3368;p61">
              <a:extLst>
                <a:ext uri="{FF2B5EF4-FFF2-40B4-BE49-F238E27FC236}">
                  <a16:creationId xmlns:a16="http://schemas.microsoft.com/office/drawing/2014/main" id="{BE7885B6-BDBA-4202-99E9-9BEB6E9BF61B}"/>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6" name="Google Shape;3369;p61">
              <a:extLst>
                <a:ext uri="{FF2B5EF4-FFF2-40B4-BE49-F238E27FC236}">
                  <a16:creationId xmlns:a16="http://schemas.microsoft.com/office/drawing/2014/main" id="{6BFEC36E-EFBD-4F22-BA24-7E541A77DC2A}"/>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7" name="Google Shape;3370;p61">
              <a:extLst>
                <a:ext uri="{FF2B5EF4-FFF2-40B4-BE49-F238E27FC236}">
                  <a16:creationId xmlns:a16="http://schemas.microsoft.com/office/drawing/2014/main" id="{785E77EB-4824-413D-9154-BF3A4389769A}"/>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8" name="Google Shape;3371;p61">
              <a:extLst>
                <a:ext uri="{FF2B5EF4-FFF2-40B4-BE49-F238E27FC236}">
                  <a16:creationId xmlns:a16="http://schemas.microsoft.com/office/drawing/2014/main" id="{75D82465-DF1A-45F2-9A55-FB8FD90C919B}"/>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9" name="Google Shape;3372;p61">
              <a:extLst>
                <a:ext uri="{FF2B5EF4-FFF2-40B4-BE49-F238E27FC236}">
                  <a16:creationId xmlns:a16="http://schemas.microsoft.com/office/drawing/2014/main" id="{372959A5-DA7C-426D-9325-6B28C2AC89BA}"/>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0" name="Google Shape;3373;p61">
              <a:extLst>
                <a:ext uri="{FF2B5EF4-FFF2-40B4-BE49-F238E27FC236}">
                  <a16:creationId xmlns:a16="http://schemas.microsoft.com/office/drawing/2014/main" id="{E98BF848-00A5-46B9-AD0C-E1B25AD7A9D0}"/>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1" name="Google Shape;3374;p61">
              <a:extLst>
                <a:ext uri="{FF2B5EF4-FFF2-40B4-BE49-F238E27FC236}">
                  <a16:creationId xmlns:a16="http://schemas.microsoft.com/office/drawing/2014/main" id="{3924C4F0-1177-482F-812C-0B5B8ECAFB58}"/>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2" name="Google Shape;3375;p61">
              <a:extLst>
                <a:ext uri="{FF2B5EF4-FFF2-40B4-BE49-F238E27FC236}">
                  <a16:creationId xmlns:a16="http://schemas.microsoft.com/office/drawing/2014/main" id="{3A7BD5FA-334E-4E73-913C-9F98C733D4C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3" name="Google Shape;3376;p61">
              <a:extLst>
                <a:ext uri="{FF2B5EF4-FFF2-40B4-BE49-F238E27FC236}">
                  <a16:creationId xmlns:a16="http://schemas.microsoft.com/office/drawing/2014/main" id="{B5B2A127-AFCE-4639-A35D-D7A43871DE8B}"/>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4" name="Google Shape;3377;p61">
              <a:extLst>
                <a:ext uri="{FF2B5EF4-FFF2-40B4-BE49-F238E27FC236}">
                  <a16:creationId xmlns:a16="http://schemas.microsoft.com/office/drawing/2014/main" id="{6B4161B6-D18F-47D0-A438-B2CF266606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5" name="Google Shape;3378;p61">
              <a:extLst>
                <a:ext uri="{FF2B5EF4-FFF2-40B4-BE49-F238E27FC236}">
                  <a16:creationId xmlns:a16="http://schemas.microsoft.com/office/drawing/2014/main" id="{BDCE1186-6E45-4CE6-A874-8BDF962B6600}"/>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6" name="Google Shape;3379;p61">
              <a:extLst>
                <a:ext uri="{FF2B5EF4-FFF2-40B4-BE49-F238E27FC236}">
                  <a16:creationId xmlns:a16="http://schemas.microsoft.com/office/drawing/2014/main" id="{D9F7C26F-993E-495E-89BC-578117209681}"/>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7" name="Google Shape;3380;p61">
              <a:extLst>
                <a:ext uri="{FF2B5EF4-FFF2-40B4-BE49-F238E27FC236}">
                  <a16:creationId xmlns:a16="http://schemas.microsoft.com/office/drawing/2014/main" id="{DE58C9D6-5AAF-475A-9701-7AF649FE3B40}"/>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8" name="Google Shape;3381;p61">
              <a:extLst>
                <a:ext uri="{FF2B5EF4-FFF2-40B4-BE49-F238E27FC236}">
                  <a16:creationId xmlns:a16="http://schemas.microsoft.com/office/drawing/2014/main" id="{363B5385-51AF-42C7-9A36-B153AE9EEA6C}"/>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9" name="Google Shape;3382;p61">
              <a:extLst>
                <a:ext uri="{FF2B5EF4-FFF2-40B4-BE49-F238E27FC236}">
                  <a16:creationId xmlns:a16="http://schemas.microsoft.com/office/drawing/2014/main" id="{45F41646-36BF-4487-8286-E57B4E30FC0F}"/>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0" name="Google Shape;3383;p61">
              <a:extLst>
                <a:ext uri="{FF2B5EF4-FFF2-40B4-BE49-F238E27FC236}">
                  <a16:creationId xmlns:a16="http://schemas.microsoft.com/office/drawing/2014/main" id="{7664C457-7C41-461E-B5A8-34741CFFBBB0}"/>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1" name="Google Shape;3384;p61">
              <a:extLst>
                <a:ext uri="{FF2B5EF4-FFF2-40B4-BE49-F238E27FC236}">
                  <a16:creationId xmlns:a16="http://schemas.microsoft.com/office/drawing/2014/main" id="{174FECF4-8EA2-42D4-875F-E4DB5A33235C}"/>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2" name="Google Shape;3385;p61">
              <a:extLst>
                <a:ext uri="{FF2B5EF4-FFF2-40B4-BE49-F238E27FC236}">
                  <a16:creationId xmlns:a16="http://schemas.microsoft.com/office/drawing/2014/main" id="{27D157B9-59DF-41FE-9F1F-3D9CF37F275C}"/>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3" name="Google Shape;3386;p61">
              <a:extLst>
                <a:ext uri="{FF2B5EF4-FFF2-40B4-BE49-F238E27FC236}">
                  <a16:creationId xmlns:a16="http://schemas.microsoft.com/office/drawing/2014/main" id="{A683893F-2A19-41B2-B1AB-F383BA04FED5}"/>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4" name="Google Shape;3387;p61">
              <a:extLst>
                <a:ext uri="{FF2B5EF4-FFF2-40B4-BE49-F238E27FC236}">
                  <a16:creationId xmlns:a16="http://schemas.microsoft.com/office/drawing/2014/main" id="{54EE5F35-0E8A-4034-9874-E63CD3A98869}"/>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5" name="Google Shape;3388;p61">
              <a:extLst>
                <a:ext uri="{FF2B5EF4-FFF2-40B4-BE49-F238E27FC236}">
                  <a16:creationId xmlns:a16="http://schemas.microsoft.com/office/drawing/2014/main" id="{B995EAD2-6AB6-4882-AECE-95D6FCFE9D44}"/>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6" name="Google Shape;3389;p61">
              <a:extLst>
                <a:ext uri="{FF2B5EF4-FFF2-40B4-BE49-F238E27FC236}">
                  <a16:creationId xmlns:a16="http://schemas.microsoft.com/office/drawing/2014/main" id="{84B92247-3582-4070-ADEA-54F872F8AB07}"/>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7" name="Google Shape;3390;p61">
              <a:extLst>
                <a:ext uri="{FF2B5EF4-FFF2-40B4-BE49-F238E27FC236}">
                  <a16:creationId xmlns:a16="http://schemas.microsoft.com/office/drawing/2014/main" id="{73BA350E-0E98-464B-B70B-1836CD627B83}"/>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8" name="Google Shape;3391;p61">
              <a:extLst>
                <a:ext uri="{FF2B5EF4-FFF2-40B4-BE49-F238E27FC236}">
                  <a16:creationId xmlns:a16="http://schemas.microsoft.com/office/drawing/2014/main" id="{B517FC01-89E8-4AAD-BB93-CEED6FBB3397}"/>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9" name="Google Shape;3392;p61">
              <a:extLst>
                <a:ext uri="{FF2B5EF4-FFF2-40B4-BE49-F238E27FC236}">
                  <a16:creationId xmlns:a16="http://schemas.microsoft.com/office/drawing/2014/main" id="{28922DCE-C972-407F-ADE5-A58D651E25A8}"/>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0" name="Google Shape;3393;p61">
              <a:extLst>
                <a:ext uri="{FF2B5EF4-FFF2-40B4-BE49-F238E27FC236}">
                  <a16:creationId xmlns:a16="http://schemas.microsoft.com/office/drawing/2014/main" id="{52365172-1836-4D8E-9B63-6CAF9453509E}"/>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1" name="Google Shape;3394;p61">
              <a:extLst>
                <a:ext uri="{FF2B5EF4-FFF2-40B4-BE49-F238E27FC236}">
                  <a16:creationId xmlns:a16="http://schemas.microsoft.com/office/drawing/2014/main" id="{6366EF37-3F7A-45C5-BD95-0A1A1B93A875}"/>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2" name="Google Shape;3395;p61">
              <a:extLst>
                <a:ext uri="{FF2B5EF4-FFF2-40B4-BE49-F238E27FC236}">
                  <a16:creationId xmlns:a16="http://schemas.microsoft.com/office/drawing/2014/main" id="{580293EF-E1AE-48A1-A625-D2CC1D01715C}"/>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3" name="Google Shape;3396;p61">
              <a:extLst>
                <a:ext uri="{FF2B5EF4-FFF2-40B4-BE49-F238E27FC236}">
                  <a16:creationId xmlns:a16="http://schemas.microsoft.com/office/drawing/2014/main" id="{F350A58F-16B5-4F67-91D3-5D99096DB475}"/>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4" name="Google Shape;3397;p61">
              <a:extLst>
                <a:ext uri="{FF2B5EF4-FFF2-40B4-BE49-F238E27FC236}">
                  <a16:creationId xmlns:a16="http://schemas.microsoft.com/office/drawing/2014/main" id="{DD872A4A-E982-4774-8D0E-DF6E12EFDB83}"/>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5" name="Google Shape;3398;p61">
              <a:extLst>
                <a:ext uri="{FF2B5EF4-FFF2-40B4-BE49-F238E27FC236}">
                  <a16:creationId xmlns:a16="http://schemas.microsoft.com/office/drawing/2014/main" id="{A6A4D7CB-60E7-4977-9364-65361B5D82E5}"/>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6" name="Google Shape;3399;p61">
              <a:extLst>
                <a:ext uri="{FF2B5EF4-FFF2-40B4-BE49-F238E27FC236}">
                  <a16:creationId xmlns:a16="http://schemas.microsoft.com/office/drawing/2014/main" id="{F5506D51-D9FE-4600-B139-20F84765AD54}"/>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7" name="Google Shape;3400;p61">
              <a:extLst>
                <a:ext uri="{FF2B5EF4-FFF2-40B4-BE49-F238E27FC236}">
                  <a16:creationId xmlns:a16="http://schemas.microsoft.com/office/drawing/2014/main" id="{3D096AC0-04E6-4BD9-9AA0-1F9B23B0889E}"/>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8" name="Google Shape;3401;p61">
              <a:extLst>
                <a:ext uri="{FF2B5EF4-FFF2-40B4-BE49-F238E27FC236}">
                  <a16:creationId xmlns:a16="http://schemas.microsoft.com/office/drawing/2014/main" id="{BCBD8776-D442-455B-AEE4-3A74A89A7996}"/>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9" name="Google Shape;3402;p61">
              <a:extLst>
                <a:ext uri="{FF2B5EF4-FFF2-40B4-BE49-F238E27FC236}">
                  <a16:creationId xmlns:a16="http://schemas.microsoft.com/office/drawing/2014/main" id="{EFC4B6F1-54F5-4763-A6D2-3F64B811ADAB}"/>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0" name="Google Shape;3403;p61">
              <a:extLst>
                <a:ext uri="{FF2B5EF4-FFF2-40B4-BE49-F238E27FC236}">
                  <a16:creationId xmlns:a16="http://schemas.microsoft.com/office/drawing/2014/main" id="{506F6DDD-1E65-4DF7-A377-75ACD4462D06}"/>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1" name="Google Shape;3404;p61">
              <a:extLst>
                <a:ext uri="{FF2B5EF4-FFF2-40B4-BE49-F238E27FC236}">
                  <a16:creationId xmlns:a16="http://schemas.microsoft.com/office/drawing/2014/main" id="{5CAC9901-8D1A-4E5F-B38F-E8444804488A}"/>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2" name="Google Shape;3405;p61">
              <a:extLst>
                <a:ext uri="{FF2B5EF4-FFF2-40B4-BE49-F238E27FC236}">
                  <a16:creationId xmlns:a16="http://schemas.microsoft.com/office/drawing/2014/main" id="{F8E6D199-8250-4B89-9D5E-B0DCE428726C}"/>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3" name="Google Shape;3406;p61">
              <a:extLst>
                <a:ext uri="{FF2B5EF4-FFF2-40B4-BE49-F238E27FC236}">
                  <a16:creationId xmlns:a16="http://schemas.microsoft.com/office/drawing/2014/main" id="{9F3E1F6C-7537-498F-9060-B3BBBD48DAD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4" name="Google Shape;3407;p61">
              <a:extLst>
                <a:ext uri="{FF2B5EF4-FFF2-40B4-BE49-F238E27FC236}">
                  <a16:creationId xmlns:a16="http://schemas.microsoft.com/office/drawing/2014/main" id="{E5362D03-85B3-4742-8D04-69A752D72A49}"/>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5" name="Google Shape;3408;p61">
              <a:extLst>
                <a:ext uri="{FF2B5EF4-FFF2-40B4-BE49-F238E27FC236}">
                  <a16:creationId xmlns:a16="http://schemas.microsoft.com/office/drawing/2014/main" id="{CC358DF6-4714-407D-BB44-9CBAE6EFA51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6" name="Google Shape;3409;p61">
              <a:extLst>
                <a:ext uri="{FF2B5EF4-FFF2-40B4-BE49-F238E27FC236}">
                  <a16:creationId xmlns:a16="http://schemas.microsoft.com/office/drawing/2014/main" id="{296F3037-1237-49D3-93F6-86423E638933}"/>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218" name="Rectangle 217">
            <a:extLst>
              <a:ext uri="{FF2B5EF4-FFF2-40B4-BE49-F238E27FC236}">
                <a16:creationId xmlns:a16="http://schemas.microsoft.com/office/drawing/2014/main" id="{9AA5A671-E65D-434C-A906-4FAE7F18BA4F}"/>
              </a:ext>
            </a:extLst>
          </p:cNvPr>
          <p:cNvSpPr/>
          <p:nvPr userDrawn="1"/>
        </p:nvSpPr>
        <p:spPr>
          <a:xfrm>
            <a:off x="-795" y="222465"/>
            <a:ext cx="88900" cy="7112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20" name="Group 219">
            <a:extLst>
              <a:ext uri="{FF2B5EF4-FFF2-40B4-BE49-F238E27FC236}">
                <a16:creationId xmlns:a16="http://schemas.microsoft.com/office/drawing/2014/main" id="{5FD6B939-A464-4BE7-81F5-4E77864F0715}"/>
              </a:ext>
            </a:extLst>
          </p:cNvPr>
          <p:cNvGrpSpPr/>
          <p:nvPr userDrawn="1"/>
        </p:nvGrpSpPr>
        <p:grpSpPr>
          <a:xfrm>
            <a:off x="-12700" y="895076"/>
            <a:ext cx="8186738" cy="71438"/>
            <a:chOff x="-12700" y="1035245"/>
            <a:chExt cx="8186738" cy="71438"/>
          </a:xfrm>
          <a:solidFill>
            <a:sysClr val="windowText" lastClr="000000"/>
          </a:solidFill>
        </p:grpSpPr>
        <p:cxnSp>
          <p:nvCxnSpPr>
            <p:cNvPr id="221" name="Straight Connector 220">
              <a:extLst>
                <a:ext uri="{FF2B5EF4-FFF2-40B4-BE49-F238E27FC236}">
                  <a16:creationId xmlns:a16="http://schemas.microsoft.com/office/drawing/2014/main" id="{6CBC33B4-AE41-42B5-8938-7A3B2FED120C}"/>
                </a:ext>
              </a:extLst>
            </p:cNvPr>
            <p:cNvCxnSpPr/>
            <p:nvPr/>
          </p:nvCxnSpPr>
          <p:spPr>
            <a:xfrm>
              <a:off x="-12700" y="1072584"/>
              <a:ext cx="8115300" cy="0"/>
            </a:xfrm>
            <a:prstGeom prst="line">
              <a:avLst/>
            </a:prstGeom>
            <a:grpFill/>
            <a:ln w="6350" cap="flat" cmpd="sng" algn="ctr">
              <a:solidFill>
                <a:srgbClr val="2F98B8"/>
              </a:solidFill>
              <a:prstDash val="solid"/>
              <a:miter lim="800000"/>
            </a:ln>
            <a:effectLst/>
          </p:spPr>
        </p:cxnSp>
        <p:sp>
          <p:nvSpPr>
            <p:cNvPr id="222" name="Oval 221">
              <a:extLst>
                <a:ext uri="{FF2B5EF4-FFF2-40B4-BE49-F238E27FC236}">
                  <a16:creationId xmlns:a16="http://schemas.microsoft.com/office/drawing/2014/main" id="{1D3C1118-9C9F-41C4-AD4A-0C1DAD149C8B}"/>
                </a:ext>
              </a:extLst>
            </p:cNvPr>
            <p:cNvSpPr/>
            <p:nvPr/>
          </p:nvSpPr>
          <p:spPr>
            <a:xfrm>
              <a:off x="8102600" y="1035245"/>
              <a:ext cx="71438" cy="71438"/>
            </a:xfrm>
            <a:prstGeom prst="ellipse">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24" name="Google Shape;3410;p61">
            <a:extLst>
              <a:ext uri="{FF2B5EF4-FFF2-40B4-BE49-F238E27FC236}">
                <a16:creationId xmlns:a16="http://schemas.microsoft.com/office/drawing/2014/main" id="{A07EA215-C2AD-4BC6-BA61-86C31A093DFC}"/>
              </a:ext>
            </a:extLst>
          </p:cNvPr>
          <p:cNvGrpSpPr/>
          <p:nvPr userDrawn="1"/>
        </p:nvGrpSpPr>
        <p:grpSpPr>
          <a:xfrm>
            <a:off x="6953686" y="6111599"/>
            <a:ext cx="746023" cy="738808"/>
            <a:chOff x="468200" y="1667900"/>
            <a:chExt cx="1085575" cy="1075075"/>
          </a:xfrm>
          <a:solidFill>
            <a:schemeClr val="bg1"/>
          </a:solidFill>
        </p:grpSpPr>
        <p:sp>
          <p:nvSpPr>
            <p:cNvPr id="225" name="Google Shape;3411;p61">
              <a:extLst>
                <a:ext uri="{FF2B5EF4-FFF2-40B4-BE49-F238E27FC236}">
                  <a16:creationId xmlns:a16="http://schemas.microsoft.com/office/drawing/2014/main" id="{83664C3E-F177-4F8E-849A-2BAA42F8B914}"/>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6" name="Google Shape;3412;p61">
              <a:extLst>
                <a:ext uri="{FF2B5EF4-FFF2-40B4-BE49-F238E27FC236}">
                  <a16:creationId xmlns:a16="http://schemas.microsoft.com/office/drawing/2014/main" id="{0A54B5F1-DD81-47B9-8D11-F063D0189F9D}"/>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7" name="Google Shape;3413;p61">
              <a:extLst>
                <a:ext uri="{FF2B5EF4-FFF2-40B4-BE49-F238E27FC236}">
                  <a16:creationId xmlns:a16="http://schemas.microsoft.com/office/drawing/2014/main" id="{2DDB9C9A-4412-4435-B7C3-020B09AD3A79}"/>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8" name="Google Shape;3414;p61">
              <a:extLst>
                <a:ext uri="{FF2B5EF4-FFF2-40B4-BE49-F238E27FC236}">
                  <a16:creationId xmlns:a16="http://schemas.microsoft.com/office/drawing/2014/main" id="{2AFCC6AF-18E6-4CCA-88CE-30711ACFA6C6}"/>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9" name="Google Shape;3415;p61">
              <a:extLst>
                <a:ext uri="{FF2B5EF4-FFF2-40B4-BE49-F238E27FC236}">
                  <a16:creationId xmlns:a16="http://schemas.microsoft.com/office/drawing/2014/main" id="{48CF6DFE-1845-43D9-9B66-19563E07757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0" name="Google Shape;3416;p61">
              <a:extLst>
                <a:ext uri="{FF2B5EF4-FFF2-40B4-BE49-F238E27FC236}">
                  <a16:creationId xmlns:a16="http://schemas.microsoft.com/office/drawing/2014/main" id="{18DB76F3-0C9C-4DD9-B65D-F11E8F979A7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1" name="Google Shape;3417;p61">
              <a:extLst>
                <a:ext uri="{FF2B5EF4-FFF2-40B4-BE49-F238E27FC236}">
                  <a16:creationId xmlns:a16="http://schemas.microsoft.com/office/drawing/2014/main" id="{5BEEB9E4-C952-4562-BC2A-25D92F1B7E9A}"/>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2" name="Google Shape;3418;p61">
              <a:extLst>
                <a:ext uri="{FF2B5EF4-FFF2-40B4-BE49-F238E27FC236}">
                  <a16:creationId xmlns:a16="http://schemas.microsoft.com/office/drawing/2014/main" id="{C87A5449-D657-4966-87BC-A748BFB85F2A}"/>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3" name="Google Shape;3419;p61">
              <a:extLst>
                <a:ext uri="{FF2B5EF4-FFF2-40B4-BE49-F238E27FC236}">
                  <a16:creationId xmlns:a16="http://schemas.microsoft.com/office/drawing/2014/main" id="{210A4020-E887-4694-9D0D-A7063B2CBBEB}"/>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4" name="Google Shape;3420;p61">
              <a:extLst>
                <a:ext uri="{FF2B5EF4-FFF2-40B4-BE49-F238E27FC236}">
                  <a16:creationId xmlns:a16="http://schemas.microsoft.com/office/drawing/2014/main" id="{12141758-057C-48FA-B7F0-FA5B5CB6AA21}"/>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5" name="Google Shape;3421;p61">
              <a:extLst>
                <a:ext uri="{FF2B5EF4-FFF2-40B4-BE49-F238E27FC236}">
                  <a16:creationId xmlns:a16="http://schemas.microsoft.com/office/drawing/2014/main" id="{E56DF5D6-F555-449A-A800-CBE3F4934DA5}"/>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6" name="Google Shape;3422;p61">
              <a:extLst>
                <a:ext uri="{FF2B5EF4-FFF2-40B4-BE49-F238E27FC236}">
                  <a16:creationId xmlns:a16="http://schemas.microsoft.com/office/drawing/2014/main" id="{EFB7B2EE-042D-44D7-A613-9D65BFD34DE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7" name="Google Shape;3423;p61">
              <a:extLst>
                <a:ext uri="{FF2B5EF4-FFF2-40B4-BE49-F238E27FC236}">
                  <a16:creationId xmlns:a16="http://schemas.microsoft.com/office/drawing/2014/main" id="{22108FBA-294D-48D3-9F0D-97318EC7F27A}"/>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8" name="Google Shape;3424;p61">
              <a:extLst>
                <a:ext uri="{FF2B5EF4-FFF2-40B4-BE49-F238E27FC236}">
                  <a16:creationId xmlns:a16="http://schemas.microsoft.com/office/drawing/2014/main" id="{570732AA-7006-48A9-9D01-378F3921F70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9" name="Google Shape;3425;p61">
              <a:extLst>
                <a:ext uri="{FF2B5EF4-FFF2-40B4-BE49-F238E27FC236}">
                  <a16:creationId xmlns:a16="http://schemas.microsoft.com/office/drawing/2014/main" id="{0F1C56E1-979E-4C27-8C6F-8E8B09B84DE7}"/>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0" name="Google Shape;3426;p61">
              <a:extLst>
                <a:ext uri="{FF2B5EF4-FFF2-40B4-BE49-F238E27FC236}">
                  <a16:creationId xmlns:a16="http://schemas.microsoft.com/office/drawing/2014/main" id="{5B5A656B-DAFD-4994-957A-361F387A8943}"/>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1" name="Google Shape;3427;p61">
              <a:extLst>
                <a:ext uri="{FF2B5EF4-FFF2-40B4-BE49-F238E27FC236}">
                  <a16:creationId xmlns:a16="http://schemas.microsoft.com/office/drawing/2014/main" id="{BFFA8D26-02F8-4A81-AE49-38EB4A439812}"/>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2" name="Google Shape;3428;p61">
              <a:extLst>
                <a:ext uri="{FF2B5EF4-FFF2-40B4-BE49-F238E27FC236}">
                  <a16:creationId xmlns:a16="http://schemas.microsoft.com/office/drawing/2014/main" id="{FCD9BE6A-F273-4E51-BD0E-D70D66360CE3}"/>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3" name="Google Shape;3429;p61">
              <a:extLst>
                <a:ext uri="{FF2B5EF4-FFF2-40B4-BE49-F238E27FC236}">
                  <a16:creationId xmlns:a16="http://schemas.microsoft.com/office/drawing/2014/main" id="{DC5E1996-243E-4DFF-A8B4-8BC738169441}"/>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4" name="Google Shape;3430;p61">
              <a:extLst>
                <a:ext uri="{FF2B5EF4-FFF2-40B4-BE49-F238E27FC236}">
                  <a16:creationId xmlns:a16="http://schemas.microsoft.com/office/drawing/2014/main" id="{72ADA6CF-9CB5-4CC3-A964-343983715F1F}"/>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5" name="Google Shape;3431;p61">
              <a:extLst>
                <a:ext uri="{FF2B5EF4-FFF2-40B4-BE49-F238E27FC236}">
                  <a16:creationId xmlns:a16="http://schemas.microsoft.com/office/drawing/2014/main" id="{C91831DC-AE26-4369-A85E-9C279D05D38A}"/>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6" name="Google Shape;3432;p61">
              <a:extLst>
                <a:ext uri="{FF2B5EF4-FFF2-40B4-BE49-F238E27FC236}">
                  <a16:creationId xmlns:a16="http://schemas.microsoft.com/office/drawing/2014/main" id="{EFD612B3-310E-456B-A7ED-29603F87996F}"/>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7" name="Google Shape;3433;p61">
              <a:extLst>
                <a:ext uri="{FF2B5EF4-FFF2-40B4-BE49-F238E27FC236}">
                  <a16:creationId xmlns:a16="http://schemas.microsoft.com/office/drawing/2014/main" id="{A762A0D5-B240-48B1-B6AA-2258142529AC}"/>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8" name="Google Shape;3434;p61">
              <a:extLst>
                <a:ext uri="{FF2B5EF4-FFF2-40B4-BE49-F238E27FC236}">
                  <a16:creationId xmlns:a16="http://schemas.microsoft.com/office/drawing/2014/main" id="{C512D611-4EBD-43EF-896D-C3D6B33B49AE}"/>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9" name="Google Shape;3435;p61">
              <a:extLst>
                <a:ext uri="{FF2B5EF4-FFF2-40B4-BE49-F238E27FC236}">
                  <a16:creationId xmlns:a16="http://schemas.microsoft.com/office/drawing/2014/main" id="{59CF6A53-0A06-4920-A2C7-8D378288EC71}"/>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0" name="Google Shape;3436;p61">
              <a:extLst>
                <a:ext uri="{FF2B5EF4-FFF2-40B4-BE49-F238E27FC236}">
                  <a16:creationId xmlns:a16="http://schemas.microsoft.com/office/drawing/2014/main" id="{44CDC77B-4B4C-4A30-B632-00F195D38A0F}"/>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1" name="Google Shape;3437;p61">
              <a:extLst>
                <a:ext uri="{FF2B5EF4-FFF2-40B4-BE49-F238E27FC236}">
                  <a16:creationId xmlns:a16="http://schemas.microsoft.com/office/drawing/2014/main" id="{9E4159C2-EF5F-4E25-9370-3855D199CA18}"/>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2" name="Google Shape;3438;p61">
              <a:extLst>
                <a:ext uri="{FF2B5EF4-FFF2-40B4-BE49-F238E27FC236}">
                  <a16:creationId xmlns:a16="http://schemas.microsoft.com/office/drawing/2014/main" id="{1C3939E0-3C48-4C23-A913-77CD8299EC84}"/>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3" name="Google Shape;3439;p61">
              <a:extLst>
                <a:ext uri="{FF2B5EF4-FFF2-40B4-BE49-F238E27FC236}">
                  <a16:creationId xmlns:a16="http://schemas.microsoft.com/office/drawing/2014/main" id="{B5411671-1D13-44E9-A69F-6105E0AAEDEA}"/>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4" name="Google Shape;3440;p61">
              <a:extLst>
                <a:ext uri="{FF2B5EF4-FFF2-40B4-BE49-F238E27FC236}">
                  <a16:creationId xmlns:a16="http://schemas.microsoft.com/office/drawing/2014/main" id="{0193296C-2700-4549-BF0B-350065BD3DC0}"/>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5" name="Google Shape;3441;p61">
              <a:extLst>
                <a:ext uri="{FF2B5EF4-FFF2-40B4-BE49-F238E27FC236}">
                  <a16:creationId xmlns:a16="http://schemas.microsoft.com/office/drawing/2014/main" id="{3A3392C8-BA93-4877-B51A-A5D36F1CB70C}"/>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6" name="Google Shape;3442;p61">
              <a:extLst>
                <a:ext uri="{FF2B5EF4-FFF2-40B4-BE49-F238E27FC236}">
                  <a16:creationId xmlns:a16="http://schemas.microsoft.com/office/drawing/2014/main" id="{12A0DEB6-8C82-4C44-88B8-5DD7473143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7" name="Google Shape;3443;p61">
              <a:extLst>
                <a:ext uri="{FF2B5EF4-FFF2-40B4-BE49-F238E27FC236}">
                  <a16:creationId xmlns:a16="http://schemas.microsoft.com/office/drawing/2014/main" id="{4ACB8AE6-0717-4F1E-865A-C1A4E449675D}"/>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8" name="Google Shape;3444;p61">
              <a:extLst>
                <a:ext uri="{FF2B5EF4-FFF2-40B4-BE49-F238E27FC236}">
                  <a16:creationId xmlns:a16="http://schemas.microsoft.com/office/drawing/2014/main" id="{AE873CF9-7723-4974-8512-3D4493513F35}"/>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9" name="Google Shape;3445;p61">
              <a:extLst>
                <a:ext uri="{FF2B5EF4-FFF2-40B4-BE49-F238E27FC236}">
                  <a16:creationId xmlns:a16="http://schemas.microsoft.com/office/drawing/2014/main" id="{0F4BAE20-7D3D-4BF3-856A-EC542C58B86D}"/>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0" name="Google Shape;3446;p61">
              <a:extLst>
                <a:ext uri="{FF2B5EF4-FFF2-40B4-BE49-F238E27FC236}">
                  <a16:creationId xmlns:a16="http://schemas.microsoft.com/office/drawing/2014/main" id="{B6E8DA85-661B-4B85-8932-F8C70BF7011A}"/>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1" name="Google Shape;3447;p61">
              <a:extLst>
                <a:ext uri="{FF2B5EF4-FFF2-40B4-BE49-F238E27FC236}">
                  <a16:creationId xmlns:a16="http://schemas.microsoft.com/office/drawing/2014/main" id="{C2BBFBF1-0566-4741-B49E-B0F017D682E6}"/>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2" name="Google Shape;3448;p61">
              <a:extLst>
                <a:ext uri="{FF2B5EF4-FFF2-40B4-BE49-F238E27FC236}">
                  <a16:creationId xmlns:a16="http://schemas.microsoft.com/office/drawing/2014/main" id="{2F145425-63DB-4715-9FCF-B19D68343192}"/>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3" name="Google Shape;3449;p61">
              <a:extLst>
                <a:ext uri="{FF2B5EF4-FFF2-40B4-BE49-F238E27FC236}">
                  <a16:creationId xmlns:a16="http://schemas.microsoft.com/office/drawing/2014/main" id="{73D599C9-DF4B-43A5-822D-6B7D5A1BA767}"/>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4" name="Google Shape;3450;p61">
              <a:extLst>
                <a:ext uri="{FF2B5EF4-FFF2-40B4-BE49-F238E27FC236}">
                  <a16:creationId xmlns:a16="http://schemas.microsoft.com/office/drawing/2014/main" id="{8D080DF2-6600-4474-AA12-94424B1D30C9}"/>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5" name="Google Shape;3451;p61">
              <a:extLst>
                <a:ext uri="{FF2B5EF4-FFF2-40B4-BE49-F238E27FC236}">
                  <a16:creationId xmlns:a16="http://schemas.microsoft.com/office/drawing/2014/main" id="{6B4B0428-6331-42C0-A744-DA870DCC7D09}"/>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6" name="Google Shape;3452;p61">
              <a:extLst>
                <a:ext uri="{FF2B5EF4-FFF2-40B4-BE49-F238E27FC236}">
                  <a16:creationId xmlns:a16="http://schemas.microsoft.com/office/drawing/2014/main" id="{16B2BEA1-AFF4-465C-AD1A-382F9D7DAE8C}"/>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7" name="Google Shape;3453;p61">
              <a:extLst>
                <a:ext uri="{FF2B5EF4-FFF2-40B4-BE49-F238E27FC236}">
                  <a16:creationId xmlns:a16="http://schemas.microsoft.com/office/drawing/2014/main" id="{09AEF775-7714-4E24-BF41-CC2501A0C41C}"/>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8" name="Google Shape;3454;p61">
              <a:extLst>
                <a:ext uri="{FF2B5EF4-FFF2-40B4-BE49-F238E27FC236}">
                  <a16:creationId xmlns:a16="http://schemas.microsoft.com/office/drawing/2014/main" id="{C2ED7A7E-5C7A-4793-8982-F0BD7E6CF366}"/>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9" name="Google Shape;3455;p61">
              <a:extLst>
                <a:ext uri="{FF2B5EF4-FFF2-40B4-BE49-F238E27FC236}">
                  <a16:creationId xmlns:a16="http://schemas.microsoft.com/office/drawing/2014/main" id="{B034CAC1-39A5-470B-B0CB-7BEC344D57B4}"/>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0" name="Google Shape;3456;p61">
              <a:extLst>
                <a:ext uri="{FF2B5EF4-FFF2-40B4-BE49-F238E27FC236}">
                  <a16:creationId xmlns:a16="http://schemas.microsoft.com/office/drawing/2014/main" id="{DCDE5398-A7AB-421F-8A92-A48F9C14F93A}"/>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1" name="Google Shape;3457;p61">
              <a:extLst>
                <a:ext uri="{FF2B5EF4-FFF2-40B4-BE49-F238E27FC236}">
                  <a16:creationId xmlns:a16="http://schemas.microsoft.com/office/drawing/2014/main" id="{3A81DC61-D0CC-4DF1-A00B-A2E48EF496BD}"/>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2" name="Google Shape;3458;p61">
              <a:extLst>
                <a:ext uri="{FF2B5EF4-FFF2-40B4-BE49-F238E27FC236}">
                  <a16:creationId xmlns:a16="http://schemas.microsoft.com/office/drawing/2014/main" id="{18848AAB-D774-4FC3-B9D3-9FDB77128189}"/>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3" name="Google Shape;3459;p61">
              <a:extLst>
                <a:ext uri="{FF2B5EF4-FFF2-40B4-BE49-F238E27FC236}">
                  <a16:creationId xmlns:a16="http://schemas.microsoft.com/office/drawing/2014/main" id="{69013B4D-CD7A-44F3-82E3-9A46268A56E7}"/>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4" name="Google Shape;3460;p61">
              <a:extLst>
                <a:ext uri="{FF2B5EF4-FFF2-40B4-BE49-F238E27FC236}">
                  <a16:creationId xmlns:a16="http://schemas.microsoft.com/office/drawing/2014/main" id="{09DBE77B-3CDB-4C34-9B73-E9DF70B289D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5" name="Google Shape;3461;p61">
              <a:extLst>
                <a:ext uri="{FF2B5EF4-FFF2-40B4-BE49-F238E27FC236}">
                  <a16:creationId xmlns:a16="http://schemas.microsoft.com/office/drawing/2014/main" id="{FD80BE81-FCA5-4F2F-94F6-1A16DE62E46A}"/>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6" name="Google Shape;3462;p61">
              <a:extLst>
                <a:ext uri="{FF2B5EF4-FFF2-40B4-BE49-F238E27FC236}">
                  <a16:creationId xmlns:a16="http://schemas.microsoft.com/office/drawing/2014/main" id="{A7453E20-1778-48BA-AB61-CB782A9ED32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7" name="Google Shape;3463;p61">
              <a:extLst>
                <a:ext uri="{FF2B5EF4-FFF2-40B4-BE49-F238E27FC236}">
                  <a16:creationId xmlns:a16="http://schemas.microsoft.com/office/drawing/2014/main" id="{D274D4A7-AFD8-4228-AA05-5A8E48B7241F}"/>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8" name="Google Shape;3464;p61">
              <a:extLst>
                <a:ext uri="{FF2B5EF4-FFF2-40B4-BE49-F238E27FC236}">
                  <a16:creationId xmlns:a16="http://schemas.microsoft.com/office/drawing/2014/main" id="{FDB301C2-82DA-4583-AB15-ED4A8984CEF1}"/>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9" name="Google Shape;3465;p61">
              <a:extLst>
                <a:ext uri="{FF2B5EF4-FFF2-40B4-BE49-F238E27FC236}">
                  <a16:creationId xmlns:a16="http://schemas.microsoft.com/office/drawing/2014/main" id="{12D7ADC9-2A5C-4942-A14C-E3490C403F9A}"/>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0" name="Google Shape;3466;p61">
              <a:extLst>
                <a:ext uri="{FF2B5EF4-FFF2-40B4-BE49-F238E27FC236}">
                  <a16:creationId xmlns:a16="http://schemas.microsoft.com/office/drawing/2014/main" id="{1A9EA53C-0F68-4434-A375-FA65B2DAD670}"/>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1" name="Google Shape;3467;p61">
              <a:extLst>
                <a:ext uri="{FF2B5EF4-FFF2-40B4-BE49-F238E27FC236}">
                  <a16:creationId xmlns:a16="http://schemas.microsoft.com/office/drawing/2014/main" id="{0AAA1CE7-D41A-492D-AEFB-A41FA29E8496}"/>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2" name="Google Shape;3468;p61">
              <a:extLst>
                <a:ext uri="{FF2B5EF4-FFF2-40B4-BE49-F238E27FC236}">
                  <a16:creationId xmlns:a16="http://schemas.microsoft.com/office/drawing/2014/main" id="{3AE32FBF-6E43-4710-AD71-F3304451E18B}"/>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3" name="Google Shape;3469;p61">
              <a:extLst>
                <a:ext uri="{FF2B5EF4-FFF2-40B4-BE49-F238E27FC236}">
                  <a16:creationId xmlns:a16="http://schemas.microsoft.com/office/drawing/2014/main" id="{E9D47E16-683A-481E-89DD-A313B66202FF}"/>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4" name="Google Shape;3470;p61">
              <a:extLst>
                <a:ext uri="{FF2B5EF4-FFF2-40B4-BE49-F238E27FC236}">
                  <a16:creationId xmlns:a16="http://schemas.microsoft.com/office/drawing/2014/main" id="{18A490B2-4CF9-4639-9B81-F098197392B2}"/>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5" name="Google Shape;3471;p61">
              <a:extLst>
                <a:ext uri="{FF2B5EF4-FFF2-40B4-BE49-F238E27FC236}">
                  <a16:creationId xmlns:a16="http://schemas.microsoft.com/office/drawing/2014/main" id="{82ADCAC3-9FA9-4BF6-A00E-43B7276FAADD}"/>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6" name="Google Shape;3472;p61">
              <a:extLst>
                <a:ext uri="{FF2B5EF4-FFF2-40B4-BE49-F238E27FC236}">
                  <a16:creationId xmlns:a16="http://schemas.microsoft.com/office/drawing/2014/main" id="{6F4329A5-3D22-4069-8DF5-9F7F7D3E9B4B}"/>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7" name="Google Shape;3473;p61">
              <a:extLst>
                <a:ext uri="{FF2B5EF4-FFF2-40B4-BE49-F238E27FC236}">
                  <a16:creationId xmlns:a16="http://schemas.microsoft.com/office/drawing/2014/main" id="{C5F27D4C-E099-4679-BEBB-30ACD901F4C5}"/>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8" name="Google Shape;3474;p61">
              <a:extLst>
                <a:ext uri="{FF2B5EF4-FFF2-40B4-BE49-F238E27FC236}">
                  <a16:creationId xmlns:a16="http://schemas.microsoft.com/office/drawing/2014/main" id="{3D98C17B-4543-43DC-BB15-C6312BFA87C0}"/>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294" name="Text Placeholder 293">
            <a:extLst>
              <a:ext uri="{FF2B5EF4-FFF2-40B4-BE49-F238E27FC236}">
                <a16:creationId xmlns:a16="http://schemas.microsoft.com/office/drawing/2014/main" id="{4C80A49A-F3B7-4C22-AAB0-4FFB378E806B}"/>
              </a:ext>
            </a:extLst>
          </p:cNvPr>
          <p:cNvSpPr>
            <a:spLocks noGrp="1"/>
          </p:cNvSpPr>
          <p:nvPr>
            <p:ph type="body" sz="quarter" idx="10" hasCustomPrompt="1"/>
          </p:nvPr>
        </p:nvSpPr>
        <p:spPr>
          <a:xfrm>
            <a:off x="401452" y="234951"/>
            <a:ext cx="7859713" cy="683516"/>
          </a:xfrm>
          <a:prstGeom prst="rect">
            <a:avLst/>
          </a:prstGeom>
        </p:spPr>
        <p:txBody>
          <a:bodyPr anchor="ctr"/>
          <a:lstStyle>
            <a:lvl1pPr marL="0" indent="0">
              <a:buNone/>
              <a:defRPr sz="3600" b="1">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Your Page Title Goes Here</a:t>
            </a:r>
          </a:p>
        </p:txBody>
      </p:sp>
      <p:pic>
        <p:nvPicPr>
          <p:cNvPr id="289" name="Picture 288"/>
          <p:cNvPicPr/>
          <p:nvPr userDrawn="1"/>
        </p:nvPicPr>
        <p:blipFill>
          <a:blip r:embed="rId2" cstate="print">
            <a:extLst>
              <a:ext uri="{28A0092B-C50C-407E-A947-70E740481C1C}">
                <a14:useLocalDpi xmlns:a14="http://schemas.microsoft.com/office/drawing/2010/main" val="0"/>
              </a:ext>
            </a:extLst>
          </a:blip>
          <a:stretch>
            <a:fillRect/>
          </a:stretch>
        </p:blipFill>
        <p:spPr>
          <a:xfrm>
            <a:off x="11317394" y="77403"/>
            <a:ext cx="766656" cy="1206922"/>
          </a:xfrm>
          <a:prstGeom prst="rect">
            <a:avLst/>
          </a:prstGeom>
        </p:spPr>
      </p:pic>
    </p:spTree>
    <p:extLst>
      <p:ext uri="{BB962C8B-B14F-4D97-AF65-F5344CB8AC3E}">
        <p14:creationId xmlns:p14="http://schemas.microsoft.com/office/powerpoint/2010/main" val="107149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C78D86-5797-420E-A8A4-C7199E24AE72}"/>
              </a:ext>
            </a:extLst>
          </p:cNvPr>
          <p:cNvSpPr/>
          <p:nvPr userDrawn="1"/>
        </p:nvSpPr>
        <p:spPr>
          <a:xfrm>
            <a:off x="0" y="6515101"/>
            <a:ext cx="2453688" cy="342900"/>
          </a:xfrm>
          <a:prstGeom prst="rect">
            <a:avLst/>
          </a:prstGeom>
          <a:solidFill>
            <a:srgbClr val="EA127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A71D81B-D466-433B-AF3B-C4EBD7D34B93}"/>
              </a:ext>
            </a:extLst>
          </p:cNvPr>
          <p:cNvSpPr/>
          <p:nvPr userDrawn="1"/>
        </p:nvSpPr>
        <p:spPr>
          <a:xfrm>
            <a:off x="2450306" y="6515101"/>
            <a:ext cx="2428875"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5B9E0F7-1C33-4B32-A7CD-46280595A471}"/>
              </a:ext>
            </a:extLst>
          </p:cNvPr>
          <p:cNvSpPr/>
          <p:nvPr userDrawn="1"/>
        </p:nvSpPr>
        <p:spPr>
          <a:xfrm>
            <a:off x="4869156" y="6515101"/>
            <a:ext cx="2453688" cy="3429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BF011F7-7586-44C7-B2D1-01F3C880D505}"/>
              </a:ext>
            </a:extLst>
          </p:cNvPr>
          <p:cNvSpPr/>
          <p:nvPr userDrawn="1"/>
        </p:nvSpPr>
        <p:spPr>
          <a:xfrm>
            <a:off x="7322344" y="6515101"/>
            <a:ext cx="2438400" cy="342900"/>
          </a:xfrm>
          <a:prstGeom prst="rect">
            <a:avLst/>
          </a:prstGeom>
          <a:solidFill>
            <a:srgbClr val="F9B2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07124CF-6A73-40AA-A901-15C02C977C13}"/>
              </a:ext>
            </a:extLst>
          </p:cNvPr>
          <p:cNvSpPr/>
          <p:nvPr userDrawn="1"/>
        </p:nvSpPr>
        <p:spPr>
          <a:xfrm>
            <a:off x="9753600" y="6515101"/>
            <a:ext cx="2438400"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Slide Number">
            <a:extLst>
              <a:ext uri="{FF2B5EF4-FFF2-40B4-BE49-F238E27FC236}">
                <a16:creationId xmlns:a16="http://schemas.microsoft.com/office/drawing/2014/main" id="{345232C4-781B-4AFC-84D5-5888B84E378D}"/>
              </a:ext>
            </a:extLst>
          </p:cNvPr>
          <p:cNvSpPr txBox="1">
            <a:spLocks/>
          </p:cNvSpPr>
          <p:nvPr userDrawn="1"/>
        </p:nvSpPr>
        <p:spPr>
          <a:xfrm>
            <a:off x="11530691" y="6566337"/>
            <a:ext cx="553359" cy="256480"/>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FillTx/>
                <a:latin typeface="Helvetica" panose="020B0604020202020204" pitchFamily="34" charset="0"/>
                <a:ea typeface="Helvetica" panose="020B0604020202020204" pitchFamily="34" charset="0"/>
                <a:cs typeface="Helvetica" panose="020B0604020202020204" pitchFamily="34" charset="0"/>
                <a:sym typeface="Helvetica Neue Light"/>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a:lstStyle>
          <a:p>
            <a:pPr marL="0" marR="0" lvl="0" indent="0" algn="ctr"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000" b="0" i="0" u="none" strike="noStrike" kern="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sym typeface="Helvetica Neue Light"/>
              </a:rPr>
              <a:pPr marL="0" marR="0" lvl="0" indent="0" algn="ctr" defTabSz="5842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sym typeface="Helvetica Neue Light"/>
            </a:endParaRPr>
          </a:p>
        </p:txBody>
      </p:sp>
      <p:grpSp>
        <p:nvGrpSpPr>
          <p:cNvPr id="22" name="Google Shape;3410;p61">
            <a:extLst>
              <a:ext uri="{FF2B5EF4-FFF2-40B4-BE49-F238E27FC236}">
                <a16:creationId xmlns:a16="http://schemas.microsoft.com/office/drawing/2014/main" id="{969B0358-367D-40FD-BC78-99FF100E3755}"/>
              </a:ext>
            </a:extLst>
          </p:cNvPr>
          <p:cNvGrpSpPr/>
          <p:nvPr userDrawn="1"/>
        </p:nvGrpSpPr>
        <p:grpSpPr>
          <a:xfrm>
            <a:off x="9365300" y="6520521"/>
            <a:ext cx="746023" cy="738808"/>
            <a:chOff x="468200" y="1667900"/>
            <a:chExt cx="1085575" cy="1075075"/>
          </a:xfrm>
          <a:solidFill>
            <a:schemeClr val="bg1"/>
          </a:solidFill>
        </p:grpSpPr>
        <p:sp>
          <p:nvSpPr>
            <p:cNvPr id="23" name="Google Shape;3411;p61">
              <a:extLst>
                <a:ext uri="{FF2B5EF4-FFF2-40B4-BE49-F238E27FC236}">
                  <a16:creationId xmlns:a16="http://schemas.microsoft.com/office/drawing/2014/main" id="{95C34CAF-42E9-4C7A-BA3D-0659738A270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 name="Google Shape;3412;p61">
              <a:extLst>
                <a:ext uri="{FF2B5EF4-FFF2-40B4-BE49-F238E27FC236}">
                  <a16:creationId xmlns:a16="http://schemas.microsoft.com/office/drawing/2014/main" id="{CBC37881-6FD7-4F14-AC80-1ED8EE571CA7}"/>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 name="Google Shape;3413;p61">
              <a:extLst>
                <a:ext uri="{FF2B5EF4-FFF2-40B4-BE49-F238E27FC236}">
                  <a16:creationId xmlns:a16="http://schemas.microsoft.com/office/drawing/2014/main" id="{60869ECA-06CB-4C1C-A1AB-5A6FE0BACC6B}"/>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 name="Google Shape;3414;p61">
              <a:extLst>
                <a:ext uri="{FF2B5EF4-FFF2-40B4-BE49-F238E27FC236}">
                  <a16:creationId xmlns:a16="http://schemas.microsoft.com/office/drawing/2014/main" id="{23A12441-5BBC-496D-920A-083C6F7400E4}"/>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 name="Google Shape;3415;p61">
              <a:extLst>
                <a:ext uri="{FF2B5EF4-FFF2-40B4-BE49-F238E27FC236}">
                  <a16:creationId xmlns:a16="http://schemas.microsoft.com/office/drawing/2014/main" id="{C670084C-A5A0-48D1-A9A5-A629FD8FEFF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 name="Google Shape;3416;p61">
              <a:extLst>
                <a:ext uri="{FF2B5EF4-FFF2-40B4-BE49-F238E27FC236}">
                  <a16:creationId xmlns:a16="http://schemas.microsoft.com/office/drawing/2014/main" id="{65D3D0CA-9F27-460D-B86B-D1BB67646AA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9" name="Google Shape;3417;p61">
              <a:extLst>
                <a:ext uri="{FF2B5EF4-FFF2-40B4-BE49-F238E27FC236}">
                  <a16:creationId xmlns:a16="http://schemas.microsoft.com/office/drawing/2014/main" id="{1015E4FD-18CB-4454-BE50-DDFC27E67567}"/>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0" name="Google Shape;3418;p61">
              <a:extLst>
                <a:ext uri="{FF2B5EF4-FFF2-40B4-BE49-F238E27FC236}">
                  <a16:creationId xmlns:a16="http://schemas.microsoft.com/office/drawing/2014/main" id="{13220583-31E3-45F5-AEC2-EF945D2976DF}"/>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1" name="Google Shape;3419;p61">
              <a:extLst>
                <a:ext uri="{FF2B5EF4-FFF2-40B4-BE49-F238E27FC236}">
                  <a16:creationId xmlns:a16="http://schemas.microsoft.com/office/drawing/2014/main" id="{7F651D6A-F2B1-4928-841B-223F90C0271F}"/>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2" name="Google Shape;3420;p61">
              <a:extLst>
                <a:ext uri="{FF2B5EF4-FFF2-40B4-BE49-F238E27FC236}">
                  <a16:creationId xmlns:a16="http://schemas.microsoft.com/office/drawing/2014/main" id="{6203AED1-85E1-4DB8-B700-0A8196C843C0}"/>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3" name="Google Shape;3421;p61">
              <a:extLst>
                <a:ext uri="{FF2B5EF4-FFF2-40B4-BE49-F238E27FC236}">
                  <a16:creationId xmlns:a16="http://schemas.microsoft.com/office/drawing/2014/main" id="{641BED8B-75CB-47B4-AE9B-92D5F04113DB}"/>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4" name="Google Shape;3422;p61">
              <a:extLst>
                <a:ext uri="{FF2B5EF4-FFF2-40B4-BE49-F238E27FC236}">
                  <a16:creationId xmlns:a16="http://schemas.microsoft.com/office/drawing/2014/main" id="{2024B0FF-537A-413D-A9B3-D8E530FF39CE}"/>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5" name="Google Shape;3423;p61">
              <a:extLst>
                <a:ext uri="{FF2B5EF4-FFF2-40B4-BE49-F238E27FC236}">
                  <a16:creationId xmlns:a16="http://schemas.microsoft.com/office/drawing/2014/main" id="{C2883141-5EF9-4572-9B5F-2EF8FD83F050}"/>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6" name="Google Shape;3424;p61">
              <a:extLst>
                <a:ext uri="{FF2B5EF4-FFF2-40B4-BE49-F238E27FC236}">
                  <a16:creationId xmlns:a16="http://schemas.microsoft.com/office/drawing/2014/main" id="{007C5572-CA66-47F9-BE19-FB051CBE245C}"/>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7" name="Google Shape;3425;p61">
              <a:extLst>
                <a:ext uri="{FF2B5EF4-FFF2-40B4-BE49-F238E27FC236}">
                  <a16:creationId xmlns:a16="http://schemas.microsoft.com/office/drawing/2014/main" id="{8665A890-45F4-4284-A9B0-D8340EFA2938}"/>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8" name="Google Shape;3426;p61">
              <a:extLst>
                <a:ext uri="{FF2B5EF4-FFF2-40B4-BE49-F238E27FC236}">
                  <a16:creationId xmlns:a16="http://schemas.microsoft.com/office/drawing/2014/main" id="{AE476E0C-3592-4ABA-9B32-6D26A75610EF}"/>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9" name="Google Shape;3427;p61">
              <a:extLst>
                <a:ext uri="{FF2B5EF4-FFF2-40B4-BE49-F238E27FC236}">
                  <a16:creationId xmlns:a16="http://schemas.microsoft.com/office/drawing/2014/main" id="{00BA2EA9-F53C-4465-B3CF-E1787FF4FC6E}"/>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0" name="Google Shape;3428;p61">
              <a:extLst>
                <a:ext uri="{FF2B5EF4-FFF2-40B4-BE49-F238E27FC236}">
                  <a16:creationId xmlns:a16="http://schemas.microsoft.com/office/drawing/2014/main" id="{7973178C-ADAA-4098-B062-1B176966CB4E}"/>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1" name="Google Shape;3429;p61">
              <a:extLst>
                <a:ext uri="{FF2B5EF4-FFF2-40B4-BE49-F238E27FC236}">
                  <a16:creationId xmlns:a16="http://schemas.microsoft.com/office/drawing/2014/main" id="{6F05A09A-2E53-49AF-B026-8DAE356E446C}"/>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2" name="Google Shape;3430;p61">
              <a:extLst>
                <a:ext uri="{FF2B5EF4-FFF2-40B4-BE49-F238E27FC236}">
                  <a16:creationId xmlns:a16="http://schemas.microsoft.com/office/drawing/2014/main" id="{F4F7E71E-D369-4A5D-B4DD-7FD2D2C3F48E}"/>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3" name="Google Shape;3431;p61">
              <a:extLst>
                <a:ext uri="{FF2B5EF4-FFF2-40B4-BE49-F238E27FC236}">
                  <a16:creationId xmlns:a16="http://schemas.microsoft.com/office/drawing/2014/main" id="{904170BA-41E5-451B-91DF-E75A8C5706F8}"/>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4" name="Google Shape;3432;p61">
              <a:extLst>
                <a:ext uri="{FF2B5EF4-FFF2-40B4-BE49-F238E27FC236}">
                  <a16:creationId xmlns:a16="http://schemas.microsoft.com/office/drawing/2014/main" id="{E409B938-A98B-40F1-9B4C-C92CC0A944E0}"/>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5" name="Google Shape;3433;p61">
              <a:extLst>
                <a:ext uri="{FF2B5EF4-FFF2-40B4-BE49-F238E27FC236}">
                  <a16:creationId xmlns:a16="http://schemas.microsoft.com/office/drawing/2014/main" id="{D6C19B4F-0F81-42FC-AAB4-9C45A04B4147}"/>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6" name="Google Shape;3434;p61">
              <a:extLst>
                <a:ext uri="{FF2B5EF4-FFF2-40B4-BE49-F238E27FC236}">
                  <a16:creationId xmlns:a16="http://schemas.microsoft.com/office/drawing/2014/main" id="{8505BD07-2B60-4179-A968-01055AFA77E9}"/>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7" name="Google Shape;3435;p61">
              <a:extLst>
                <a:ext uri="{FF2B5EF4-FFF2-40B4-BE49-F238E27FC236}">
                  <a16:creationId xmlns:a16="http://schemas.microsoft.com/office/drawing/2014/main" id="{777BD50F-BBBA-4FB4-A995-3D1AF0C7763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8" name="Google Shape;3436;p61">
              <a:extLst>
                <a:ext uri="{FF2B5EF4-FFF2-40B4-BE49-F238E27FC236}">
                  <a16:creationId xmlns:a16="http://schemas.microsoft.com/office/drawing/2014/main" id="{B720607F-AA26-49AF-979E-FCC7D21B19F6}"/>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9" name="Google Shape;3437;p61">
              <a:extLst>
                <a:ext uri="{FF2B5EF4-FFF2-40B4-BE49-F238E27FC236}">
                  <a16:creationId xmlns:a16="http://schemas.microsoft.com/office/drawing/2014/main" id="{3C86C9B1-5649-4AF2-B91B-D9D2B3F0F293}"/>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0" name="Google Shape;3438;p61">
              <a:extLst>
                <a:ext uri="{FF2B5EF4-FFF2-40B4-BE49-F238E27FC236}">
                  <a16:creationId xmlns:a16="http://schemas.microsoft.com/office/drawing/2014/main" id="{F7921187-28C5-4EA9-A7B1-C33464BFB627}"/>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1" name="Google Shape;3439;p61">
              <a:extLst>
                <a:ext uri="{FF2B5EF4-FFF2-40B4-BE49-F238E27FC236}">
                  <a16:creationId xmlns:a16="http://schemas.microsoft.com/office/drawing/2014/main" id="{10C6636D-43C4-4A9D-A710-E26B65EE11D7}"/>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2" name="Google Shape;3440;p61">
              <a:extLst>
                <a:ext uri="{FF2B5EF4-FFF2-40B4-BE49-F238E27FC236}">
                  <a16:creationId xmlns:a16="http://schemas.microsoft.com/office/drawing/2014/main" id="{FEA0B5D1-D21E-4176-B986-41B86CC34465}"/>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3" name="Google Shape;3441;p61">
              <a:extLst>
                <a:ext uri="{FF2B5EF4-FFF2-40B4-BE49-F238E27FC236}">
                  <a16:creationId xmlns:a16="http://schemas.microsoft.com/office/drawing/2014/main" id="{0AA4E0ED-12DA-4D2F-8548-A46DE09C31D3}"/>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4" name="Google Shape;3442;p61">
              <a:extLst>
                <a:ext uri="{FF2B5EF4-FFF2-40B4-BE49-F238E27FC236}">
                  <a16:creationId xmlns:a16="http://schemas.microsoft.com/office/drawing/2014/main" id="{5D97BD70-B6E8-409E-BEDC-546F38150BD4}"/>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5" name="Google Shape;3443;p61">
              <a:extLst>
                <a:ext uri="{FF2B5EF4-FFF2-40B4-BE49-F238E27FC236}">
                  <a16:creationId xmlns:a16="http://schemas.microsoft.com/office/drawing/2014/main" id="{6EBD44CA-F119-4FFC-8853-57B6A9F4A57C}"/>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6" name="Google Shape;3444;p61">
              <a:extLst>
                <a:ext uri="{FF2B5EF4-FFF2-40B4-BE49-F238E27FC236}">
                  <a16:creationId xmlns:a16="http://schemas.microsoft.com/office/drawing/2014/main" id="{D711E9F1-97F6-47B6-AB3A-C20EC1A28B4A}"/>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7" name="Google Shape;3445;p61">
              <a:extLst>
                <a:ext uri="{FF2B5EF4-FFF2-40B4-BE49-F238E27FC236}">
                  <a16:creationId xmlns:a16="http://schemas.microsoft.com/office/drawing/2014/main" id="{93112F55-3B2B-4F6A-863F-D8FF3216EBE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8" name="Google Shape;3446;p61">
              <a:extLst>
                <a:ext uri="{FF2B5EF4-FFF2-40B4-BE49-F238E27FC236}">
                  <a16:creationId xmlns:a16="http://schemas.microsoft.com/office/drawing/2014/main" id="{B3ABB5B6-D25D-463A-B330-F7EA69D8E4C0}"/>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9" name="Google Shape;3447;p61">
              <a:extLst>
                <a:ext uri="{FF2B5EF4-FFF2-40B4-BE49-F238E27FC236}">
                  <a16:creationId xmlns:a16="http://schemas.microsoft.com/office/drawing/2014/main" id="{1937102E-C816-49F6-98AF-2FC3CA3C1B42}"/>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0" name="Google Shape;3448;p61">
              <a:extLst>
                <a:ext uri="{FF2B5EF4-FFF2-40B4-BE49-F238E27FC236}">
                  <a16:creationId xmlns:a16="http://schemas.microsoft.com/office/drawing/2014/main" id="{2ADE852C-C99A-4617-A739-1C8D6B1B336B}"/>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1" name="Google Shape;3449;p61">
              <a:extLst>
                <a:ext uri="{FF2B5EF4-FFF2-40B4-BE49-F238E27FC236}">
                  <a16:creationId xmlns:a16="http://schemas.microsoft.com/office/drawing/2014/main" id="{B0A3CB0C-DE92-4C62-9CA9-9C09732911B0}"/>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2" name="Google Shape;3450;p61">
              <a:extLst>
                <a:ext uri="{FF2B5EF4-FFF2-40B4-BE49-F238E27FC236}">
                  <a16:creationId xmlns:a16="http://schemas.microsoft.com/office/drawing/2014/main" id="{49A83B73-419C-432A-9841-793BD9BDCE7D}"/>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3" name="Google Shape;3451;p61">
              <a:extLst>
                <a:ext uri="{FF2B5EF4-FFF2-40B4-BE49-F238E27FC236}">
                  <a16:creationId xmlns:a16="http://schemas.microsoft.com/office/drawing/2014/main" id="{CB5F0BB6-892C-46B0-9B65-2BF2FD9A8EDC}"/>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4" name="Google Shape;3452;p61">
              <a:extLst>
                <a:ext uri="{FF2B5EF4-FFF2-40B4-BE49-F238E27FC236}">
                  <a16:creationId xmlns:a16="http://schemas.microsoft.com/office/drawing/2014/main" id="{53FE9B50-1115-403F-8632-F522E4DDB86D}"/>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5" name="Google Shape;3453;p61">
              <a:extLst>
                <a:ext uri="{FF2B5EF4-FFF2-40B4-BE49-F238E27FC236}">
                  <a16:creationId xmlns:a16="http://schemas.microsoft.com/office/drawing/2014/main" id="{AB4C27E6-0B8B-47C7-84C8-2F22CDCFD978}"/>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6" name="Google Shape;3454;p61">
              <a:extLst>
                <a:ext uri="{FF2B5EF4-FFF2-40B4-BE49-F238E27FC236}">
                  <a16:creationId xmlns:a16="http://schemas.microsoft.com/office/drawing/2014/main" id="{895A5262-928F-4048-8AA7-83FE0A1EFC2A}"/>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7" name="Google Shape;3455;p61">
              <a:extLst>
                <a:ext uri="{FF2B5EF4-FFF2-40B4-BE49-F238E27FC236}">
                  <a16:creationId xmlns:a16="http://schemas.microsoft.com/office/drawing/2014/main" id="{7B54BAA4-CE4D-4AF0-B8C0-BD7CC4147A5A}"/>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8" name="Google Shape;3456;p61">
              <a:extLst>
                <a:ext uri="{FF2B5EF4-FFF2-40B4-BE49-F238E27FC236}">
                  <a16:creationId xmlns:a16="http://schemas.microsoft.com/office/drawing/2014/main" id="{C24535DD-C2E6-47C7-907B-72BBD83AD6C5}"/>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9" name="Google Shape;3457;p61">
              <a:extLst>
                <a:ext uri="{FF2B5EF4-FFF2-40B4-BE49-F238E27FC236}">
                  <a16:creationId xmlns:a16="http://schemas.microsoft.com/office/drawing/2014/main" id="{FE89D770-683E-4EC2-A5EB-04B521D920C6}"/>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0" name="Google Shape;3458;p61">
              <a:extLst>
                <a:ext uri="{FF2B5EF4-FFF2-40B4-BE49-F238E27FC236}">
                  <a16:creationId xmlns:a16="http://schemas.microsoft.com/office/drawing/2014/main" id="{2CB7D837-8C5F-4383-8A80-EE81003E56DD}"/>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1" name="Google Shape;3459;p61">
              <a:extLst>
                <a:ext uri="{FF2B5EF4-FFF2-40B4-BE49-F238E27FC236}">
                  <a16:creationId xmlns:a16="http://schemas.microsoft.com/office/drawing/2014/main" id="{64B266DC-3C0F-41EF-A8C0-5566F6E2DB04}"/>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2" name="Google Shape;3460;p61">
              <a:extLst>
                <a:ext uri="{FF2B5EF4-FFF2-40B4-BE49-F238E27FC236}">
                  <a16:creationId xmlns:a16="http://schemas.microsoft.com/office/drawing/2014/main" id="{B17C23B4-F62C-42E1-BDE4-46DE9DA4575E}"/>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3" name="Google Shape;3461;p61">
              <a:extLst>
                <a:ext uri="{FF2B5EF4-FFF2-40B4-BE49-F238E27FC236}">
                  <a16:creationId xmlns:a16="http://schemas.microsoft.com/office/drawing/2014/main" id="{D31C8BBA-C10C-4111-9CD7-ABF66378B60D}"/>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4" name="Google Shape;3462;p61">
              <a:extLst>
                <a:ext uri="{FF2B5EF4-FFF2-40B4-BE49-F238E27FC236}">
                  <a16:creationId xmlns:a16="http://schemas.microsoft.com/office/drawing/2014/main" id="{C56FECC0-6834-440A-9383-473E0D29FEB9}"/>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5" name="Google Shape;3463;p61">
              <a:extLst>
                <a:ext uri="{FF2B5EF4-FFF2-40B4-BE49-F238E27FC236}">
                  <a16:creationId xmlns:a16="http://schemas.microsoft.com/office/drawing/2014/main" id="{00BE02FA-A1F6-48EE-AB79-4BA21EA12F9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6" name="Google Shape;3464;p61">
              <a:extLst>
                <a:ext uri="{FF2B5EF4-FFF2-40B4-BE49-F238E27FC236}">
                  <a16:creationId xmlns:a16="http://schemas.microsoft.com/office/drawing/2014/main" id="{DFC15CBB-621D-4ECC-9ED1-D29220CD32A0}"/>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7" name="Google Shape;3465;p61">
              <a:extLst>
                <a:ext uri="{FF2B5EF4-FFF2-40B4-BE49-F238E27FC236}">
                  <a16:creationId xmlns:a16="http://schemas.microsoft.com/office/drawing/2014/main" id="{186F14D7-18D7-48C2-ABC9-B18D9F0AECD5}"/>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8" name="Google Shape;3466;p61">
              <a:extLst>
                <a:ext uri="{FF2B5EF4-FFF2-40B4-BE49-F238E27FC236}">
                  <a16:creationId xmlns:a16="http://schemas.microsoft.com/office/drawing/2014/main" id="{67F06F21-F7A6-4E8D-9383-5383D04DD41C}"/>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9" name="Google Shape;3467;p61">
              <a:extLst>
                <a:ext uri="{FF2B5EF4-FFF2-40B4-BE49-F238E27FC236}">
                  <a16:creationId xmlns:a16="http://schemas.microsoft.com/office/drawing/2014/main" id="{46CCC233-0F97-449C-8D7F-D13075C85C0E}"/>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0" name="Google Shape;3468;p61">
              <a:extLst>
                <a:ext uri="{FF2B5EF4-FFF2-40B4-BE49-F238E27FC236}">
                  <a16:creationId xmlns:a16="http://schemas.microsoft.com/office/drawing/2014/main" id="{2892D044-C768-4B6E-9FB0-3FA2B87EF238}"/>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1" name="Google Shape;3469;p61">
              <a:extLst>
                <a:ext uri="{FF2B5EF4-FFF2-40B4-BE49-F238E27FC236}">
                  <a16:creationId xmlns:a16="http://schemas.microsoft.com/office/drawing/2014/main" id="{1CDD0FB5-4CE7-4E66-A52A-B08F95AFF9E2}"/>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2" name="Google Shape;3470;p61">
              <a:extLst>
                <a:ext uri="{FF2B5EF4-FFF2-40B4-BE49-F238E27FC236}">
                  <a16:creationId xmlns:a16="http://schemas.microsoft.com/office/drawing/2014/main" id="{0AFFAEEE-3D44-4CD4-B676-473C4A73EABA}"/>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3" name="Google Shape;3471;p61">
              <a:extLst>
                <a:ext uri="{FF2B5EF4-FFF2-40B4-BE49-F238E27FC236}">
                  <a16:creationId xmlns:a16="http://schemas.microsoft.com/office/drawing/2014/main" id="{A836DC14-A052-4301-AC67-1FCF419D63C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4" name="Google Shape;3472;p61">
              <a:extLst>
                <a:ext uri="{FF2B5EF4-FFF2-40B4-BE49-F238E27FC236}">
                  <a16:creationId xmlns:a16="http://schemas.microsoft.com/office/drawing/2014/main" id="{FA757960-FA95-4E41-B4F6-D756FE489025}"/>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5" name="Google Shape;3473;p61">
              <a:extLst>
                <a:ext uri="{FF2B5EF4-FFF2-40B4-BE49-F238E27FC236}">
                  <a16:creationId xmlns:a16="http://schemas.microsoft.com/office/drawing/2014/main" id="{E819450E-DF2C-4A92-A0DF-16ED80C80F9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6" name="Google Shape;3474;p61">
              <a:extLst>
                <a:ext uri="{FF2B5EF4-FFF2-40B4-BE49-F238E27FC236}">
                  <a16:creationId xmlns:a16="http://schemas.microsoft.com/office/drawing/2014/main" id="{E00CDB9E-2C9D-409C-822A-423E4F802311}"/>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grpSp>
        <p:nvGrpSpPr>
          <p:cNvPr id="87" name="Google Shape;3410;p61">
            <a:extLst>
              <a:ext uri="{FF2B5EF4-FFF2-40B4-BE49-F238E27FC236}">
                <a16:creationId xmlns:a16="http://schemas.microsoft.com/office/drawing/2014/main" id="{1ABBF640-8738-44A5-9876-3569B9B66727}"/>
              </a:ext>
            </a:extLst>
          </p:cNvPr>
          <p:cNvGrpSpPr/>
          <p:nvPr userDrawn="1"/>
        </p:nvGrpSpPr>
        <p:grpSpPr>
          <a:xfrm>
            <a:off x="8208755" y="-457200"/>
            <a:ext cx="950617" cy="941423"/>
            <a:chOff x="468200" y="1667900"/>
            <a:chExt cx="1085575" cy="1075075"/>
          </a:xfrm>
        </p:grpSpPr>
        <p:sp>
          <p:nvSpPr>
            <p:cNvPr id="88" name="Google Shape;3411;p61">
              <a:extLst>
                <a:ext uri="{FF2B5EF4-FFF2-40B4-BE49-F238E27FC236}">
                  <a16:creationId xmlns:a16="http://schemas.microsoft.com/office/drawing/2014/main" id="{25FE99A0-0DF8-489E-B913-2393C2CA1A26}"/>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9" name="Google Shape;3412;p61">
              <a:extLst>
                <a:ext uri="{FF2B5EF4-FFF2-40B4-BE49-F238E27FC236}">
                  <a16:creationId xmlns:a16="http://schemas.microsoft.com/office/drawing/2014/main" id="{B1D5127B-6454-4DE2-8BD5-A9D20052ECFC}"/>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0" name="Google Shape;3413;p61">
              <a:extLst>
                <a:ext uri="{FF2B5EF4-FFF2-40B4-BE49-F238E27FC236}">
                  <a16:creationId xmlns:a16="http://schemas.microsoft.com/office/drawing/2014/main" id="{A24AFDEB-B479-4AA9-84BF-F1827B962ACF}"/>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1" name="Google Shape;3414;p61">
              <a:extLst>
                <a:ext uri="{FF2B5EF4-FFF2-40B4-BE49-F238E27FC236}">
                  <a16:creationId xmlns:a16="http://schemas.microsoft.com/office/drawing/2014/main" id="{944E212F-F301-4513-B9EF-50230C15C392}"/>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2" name="Google Shape;3415;p61">
              <a:extLst>
                <a:ext uri="{FF2B5EF4-FFF2-40B4-BE49-F238E27FC236}">
                  <a16:creationId xmlns:a16="http://schemas.microsoft.com/office/drawing/2014/main" id="{C8AE3CC4-3F9B-4151-A07F-C52888636731}"/>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3" name="Google Shape;3416;p61">
              <a:extLst>
                <a:ext uri="{FF2B5EF4-FFF2-40B4-BE49-F238E27FC236}">
                  <a16:creationId xmlns:a16="http://schemas.microsoft.com/office/drawing/2014/main" id="{13B45F41-72FE-418A-8EEA-DA27FAD23FE1}"/>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4" name="Google Shape;3417;p61">
              <a:extLst>
                <a:ext uri="{FF2B5EF4-FFF2-40B4-BE49-F238E27FC236}">
                  <a16:creationId xmlns:a16="http://schemas.microsoft.com/office/drawing/2014/main" id="{9C1C2B73-CBE9-4BBB-8E59-CE602B513F18}"/>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5" name="Google Shape;3418;p61">
              <a:extLst>
                <a:ext uri="{FF2B5EF4-FFF2-40B4-BE49-F238E27FC236}">
                  <a16:creationId xmlns:a16="http://schemas.microsoft.com/office/drawing/2014/main" id="{604E5F60-505D-4950-9153-CD7476EF5BC6}"/>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6" name="Google Shape;3419;p61">
              <a:extLst>
                <a:ext uri="{FF2B5EF4-FFF2-40B4-BE49-F238E27FC236}">
                  <a16:creationId xmlns:a16="http://schemas.microsoft.com/office/drawing/2014/main" id="{73DFDD2E-861F-438E-9338-F1A88553376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7" name="Google Shape;3420;p61">
              <a:extLst>
                <a:ext uri="{FF2B5EF4-FFF2-40B4-BE49-F238E27FC236}">
                  <a16:creationId xmlns:a16="http://schemas.microsoft.com/office/drawing/2014/main" id="{39FB0F72-EC35-4B33-94EA-0EF7BB5C0EDE}"/>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8" name="Google Shape;3421;p61">
              <a:extLst>
                <a:ext uri="{FF2B5EF4-FFF2-40B4-BE49-F238E27FC236}">
                  <a16:creationId xmlns:a16="http://schemas.microsoft.com/office/drawing/2014/main" id="{4EC98569-B2A0-4A53-B76D-76E8EB8C59B2}"/>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9" name="Google Shape;3422;p61">
              <a:extLst>
                <a:ext uri="{FF2B5EF4-FFF2-40B4-BE49-F238E27FC236}">
                  <a16:creationId xmlns:a16="http://schemas.microsoft.com/office/drawing/2014/main" id="{C12613A1-5A99-4689-B125-65EB190FD5D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0" name="Google Shape;3423;p61">
              <a:extLst>
                <a:ext uri="{FF2B5EF4-FFF2-40B4-BE49-F238E27FC236}">
                  <a16:creationId xmlns:a16="http://schemas.microsoft.com/office/drawing/2014/main" id="{34A82071-0885-4D26-A187-43EC95D4B89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1" name="Google Shape;3424;p61">
              <a:extLst>
                <a:ext uri="{FF2B5EF4-FFF2-40B4-BE49-F238E27FC236}">
                  <a16:creationId xmlns:a16="http://schemas.microsoft.com/office/drawing/2014/main" id="{206142B7-F3BE-4607-B57A-81C496A2A99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2" name="Google Shape;3425;p61">
              <a:extLst>
                <a:ext uri="{FF2B5EF4-FFF2-40B4-BE49-F238E27FC236}">
                  <a16:creationId xmlns:a16="http://schemas.microsoft.com/office/drawing/2014/main" id="{6DE2DFB2-9ADE-457B-9C06-3B08C43041EA}"/>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3" name="Google Shape;3426;p61">
              <a:extLst>
                <a:ext uri="{FF2B5EF4-FFF2-40B4-BE49-F238E27FC236}">
                  <a16:creationId xmlns:a16="http://schemas.microsoft.com/office/drawing/2014/main" id="{BA651B02-3101-46DF-9532-0E7E5B390254}"/>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4" name="Google Shape;3427;p61">
              <a:extLst>
                <a:ext uri="{FF2B5EF4-FFF2-40B4-BE49-F238E27FC236}">
                  <a16:creationId xmlns:a16="http://schemas.microsoft.com/office/drawing/2014/main" id="{4F59BA54-60B1-4DCD-88B8-D593CF2DBFCB}"/>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5" name="Google Shape;3428;p61">
              <a:extLst>
                <a:ext uri="{FF2B5EF4-FFF2-40B4-BE49-F238E27FC236}">
                  <a16:creationId xmlns:a16="http://schemas.microsoft.com/office/drawing/2014/main" id="{6A92806A-5D1E-4335-BF9E-A4FFD93A71D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6" name="Google Shape;3429;p61">
              <a:extLst>
                <a:ext uri="{FF2B5EF4-FFF2-40B4-BE49-F238E27FC236}">
                  <a16:creationId xmlns:a16="http://schemas.microsoft.com/office/drawing/2014/main" id="{5CFF6087-1D4E-4118-8E53-EED57D3E1127}"/>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7" name="Google Shape;3430;p61">
              <a:extLst>
                <a:ext uri="{FF2B5EF4-FFF2-40B4-BE49-F238E27FC236}">
                  <a16:creationId xmlns:a16="http://schemas.microsoft.com/office/drawing/2014/main" id="{07CCDC87-A6DE-4AF3-99F6-F9DBB68718BC}"/>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8" name="Google Shape;3431;p61">
              <a:extLst>
                <a:ext uri="{FF2B5EF4-FFF2-40B4-BE49-F238E27FC236}">
                  <a16:creationId xmlns:a16="http://schemas.microsoft.com/office/drawing/2014/main" id="{F20914EF-47C2-43E7-9786-C997065FCAC3}"/>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9" name="Google Shape;3432;p61">
              <a:extLst>
                <a:ext uri="{FF2B5EF4-FFF2-40B4-BE49-F238E27FC236}">
                  <a16:creationId xmlns:a16="http://schemas.microsoft.com/office/drawing/2014/main" id="{FC845C77-C25B-472E-AD59-AFC3673B31A3}"/>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0" name="Google Shape;3433;p61">
              <a:extLst>
                <a:ext uri="{FF2B5EF4-FFF2-40B4-BE49-F238E27FC236}">
                  <a16:creationId xmlns:a16="http://schemas.microsoft.com/office/drawing/2014/main" id="{DC65FE3B-51CD-4EC0-B6ED-B2CD243EC6FE}"/>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1" name="Google Shape;3434;p61">
              <a:extLst>
                <a:ext uri="{FF2B5EF4-FFF2-40B4-BE49-F238E27FC236}">
                  <a16:creationId xmlns:a16="http://schemas.microsoft.com/office/drawing/2014/main" id="{589FD86A-C337-4F6E-9AFB-242A2C3B3C25}"/>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2" name="Google Shape;3435;p61">
              <a:extLst>
                <a:ext uri="{FF2B5EF4-FFF2-40B4-BE49-F238E27FC236}">
                  <a16:creationId xmlns:a16="http://schemas.microsoft.com/office/drawing/2014/main" id="{E1179C00-F4A3-49B7-A815-6A09412EBE2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3" name="Google Shape;3436;p61">
              <a:extLst>
                <a:ext uri="{FF2B5EF4-FFF2-40B4-BE49-F238E27FC236}">
                  <a16:creationId xmlns:a16="http://schemas.microsoft.com/office/drawing/2014/main" id="{E16C901D-8EE7-4AB3-9B00-646F3127A887}"/>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4" name="Google Shape;3437;p61">
              <a:extLst>
                <a:ext uri="{FF2B5EF4-FFF2-40B4-BE49-F238E27FC236}">
                  <a16:creationId xmlns:a16="http://schemas.microsoft.com/office/drawing/2014/main" id="{DF1B7D6E-7041-4483-B3D2-A15178F0EFC6}"/>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5" name="Google Shape;3438;p61">
              <a:extLst>
                <a:ext uri="{FF2B5EF4-FFF2-40B4-BE49-F238E27FC236}">
                  <a16:creationId xmlns:a16="http://schemas.microsoft.com/office/drawing/2014/main" id="{F0361843-DD5C-44BD-88CB-8427E95496DA}"/>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6" name="Google Shape;3439;p61">
              <a:extLst>
                <a:ext uri="{FF2B5EF4-FFF2-40B4-BE49-F238E27FC236}">
                  <a16:creationId xmlns:a16="http://schemas.microsoft.com/office/drawing/2014/main" id="{5119D5FD-ECC4-49D6-99C8-E7E5943799DB}"/>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7" name="Google Shape;3440;p61">
              <a:extLst>
                <a:ext uri="{FF2B5EF4-FFF2-40B4-BE49-F238E27FC236}">
                  <a16:creationId xmlns:a16="http://schemas.microsoft.com/office/drawing/2014/main" id="{ACB6D5BA-AF07-4525-BB1B-0F47813025F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8" name="Google Shape;3441;p61">
              <a:extLst>
                <a:ext uri="{FF2B5EF4-FFF2-40B4-BE49-F238E27FC236}">
                  <a16:creationId xmlns:a16="http://schemas.microsoft.com/office/drawing/2014/main" id="{0AC401BA-13CB-4747-A71A-3696C87CC838}"/>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9" name="Google Shape;3442;p61">
              <a:extLst>
                <a:ext uri="{FF2B5EF4-FFF2-40B4-BE49-F238E27FC236}">
                  <a16:creationId xmlns:a16="http://schemas.microsoft.com/office/drawing/2014/main" id="{E74556CE-D434-47FE-A6D5-BEE2544E2031}"/>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0" name="Google Shape;3443;p61">
              <a:extLst>
                <a:ext uri="{FF2B5EF4-FFF2-40B4-BE49-F238E27FC236}">
                  <a16:creationId xmlns:a16="http://schemas.microsoft.com/office/drawing/2014/main" id="{E4669D77-7D39-4E52-B326-07E1B2543F31}"/>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1" name="Google Shape;3444;p61">
              <a:extLst>
                <a:ext uri="{FF2B5EF4-FFF2-40B4-BE49-F238E27FC236}">
                  <a16:creationId xmlns:a16="http://schemas.microsoft.com/office/drawing/2014/main" id="{C552F536-044F-4BF8-B8FF-9D9E166BF1B8}"/>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2" name="Google Shape;3445;p61">
              <a:extLst>
                <a:ext uri="{FF2B5EF4-FFF2-40B4-BE49-F238E27FC236}">
                  <a16:creationId xmlns:a16="http://schemas.microsoft.com/office/drawing/2014/main" id="{C4BCABE5-5B27-4CCB-A911-5B67573F910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3" name="Google Shape;3446;p61">
              <a:extLst>
                <a:ext uri="{FF2B5EF4-FFF2-40B4-BE49-F238E27FC236}">
                  <a16:creationId xmlns:a16="http://schemas.microsoft.com/office/drawing/2014/main" id="{940712A0-486C-4575-8A1F-26B57DD60C24}"/>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4" name="Google Shape;3447;p61">
              <a:extLst>
                <a:ext uri="{FF2B5EF4-FFF2-40B4-BE49-F238E27FC236}">
                  <a16:creationId xmlns:a16="http://schemas.microsoft.com/office/drawing/2014/main" id="{2B43CBC5-F670-4258-8F8B-39472ABF4E1E}"/>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5" name="Google Shape;3448;p61">
              <a:extLst>
                <a:ext uri="{FF2B5EF4-FFF2-40B4-BE49-F238E27FC236}">
                  <a16:creationId xmlns:a16="http://schemas.microsoft.com/office/drawing/2014/main" id="{47B1A71D-8D61-402E-8776-B57FAF4EC104}"/>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6" name="Google Shape;3449;p61">
              <a:extLst>
                <a:ext uri="{FF2B5EF4-FFF2-40B4-BE49-F238E27FC236}">
                  <a16:creationId xmlns:a16="http://schemas.microsoft.com/office/drawing/2014/main" id="{F34C5AD9-44FA-41CD-A9B6-9931182F4AAB}"/>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7" name="Google Shape;3450;p61">
              <a:extLst>
                <a:ext uri="{FF2B5EF4-FFF2-40B4-BE49-F238E27FC236}">
                  <a16:creationId xmlns:a16="http://schemas.microsoft.com/office/drawing/2014/main" id="{BCCF27A9-4524-4748-BDD6-8F6BC3D8CA3A}"/>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8" name="Google Shape;3451;p61">
              <a:extLst>
                <a:ext uri="{FF2B5EF4-FFF2-40B4-BE49-F238E27FC236}">
                  <a16:creationId xmlns:a16="http://schemas.microsoft.com/office/drawing/2014/main" id="{F2C9250B-972B-4B84-96DC-60A842BECCA0}"/>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9" name="Google Shape;3452;p61">
              <a:extLst>
                <a:ext uri="{FF2B5EF4-FFF2-40B4-BE49-F238E27FC236}">
                  <a16:creationId xmlns:a16="http://schemas.microsoft.com/office/drawing/2014/main" id="{627BE26F-C8C3-489C-9AB6-67F62C260500}"/>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0" name="Google Shape;3453;p61">
              <a:extLst>
                <a:ext uri="{FF2B5EF4-FFF2-40B4-BE49-F238E27FC236}">
                  <a16:creationId xmlns:a16="http://schemas.microsoft.com/office/drawing/2014/main" id="{4163E293-F3AC-4973-B389-6508800951C5}"/>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1" name="Google Shape;3454;p61">
              <a:extLst>
                <a:ext uri="{FF2B5EF4-FFF2-40B4-BE49-F238E27FC236}">
                  <a16:creationId xmlns:a16="http://schemas.microsoft.com/office/drawing/2014/main" id="{2AD626AF-EAD6-4E79-A359-133C85397B5D}"/>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2" name="Google Shape;3455;p61">
              <a:extLst>
                <a:ext uri="{FF2B5EF4-FFF2-40B4-BE49-F238E27FC236}">
                  <a16:creationId xmlns:a16="http://schemas.microsoft.com/office/drawing/2014/main" id="{A92D603A-300F-4A13-8CBE-92B042DA84DB}"/>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3" name="Google Shape;3456;p61">
              <a:extLst>
                <a:ext uri="{FF2B5EF4-FFF2-40B4-BE49-F238E27FC236}">
                  <a16:creationId xmlns:a16="http://schemas.microsoft.com/office/drawing/2014/main" id="{2707BD5B-A9CA-4431-9182-6DCBC63A3663}"/>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4" name="Google Shape;3457;p61">
              <a:extLst>
                <a:ext uri="{FF2B5EF4-FFF2-40B4-BE49-F238E27FC236}">
                  <a16:creationId xmlns:a16="http://schemas.microsoft.com/office/drawing/2014/main" id="{B6AEB03D-146E-4165-AC3A-CF2381F34982}"/>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5" name="Google Shape;3458;p61">
              <a:extLst>
                <a:ext uri="{FF2B5EF4-FFF2-40B4-BE49-F238E27FC236}">
                  <a16:creationId xmlns:a16="http://schemas.microsoft.com/office/drawing/2014/main" id="{5403C06A-FD2D-48F9-BC3B-4752136E10A5}"/>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6" name="Google Shape;3459;p61">
              <a:extLst>
                <a:ext uri="{FF2B5EF4-FFF2-40B4-BE49-F238E27FC236}">
                  <a16:creationId xmlns:a16="http://schemas.microsoft.com/office/drawing/2014/main" id="{CB682F0D-19CC-466B-872B-A1B19A2D2C3E}"/>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7" name="Google Shape;3460;p61">
              <a:extLst>
                <a:ext uri="{FF2B5EF4-FFF2-40B4-BE49-F238E27FC236}">
                  <a16:creationId xmlns:a16="http://schemas.microsoft.com/office/drawing/2014/main" id="{7154CF7D-159F-40E9-8C6B-CAA57A8CBA8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8" name="Google Shape;3461;p61">
              <a:extLst>
                <a:ext uri="{FF2B5EF4-FFF2-40B4-BE49-F238E27FC236}">
                  <a16:creationId xmlns:a16="http://schemas.microsoft.com/office/drawing/2014/main" id="{66CDB017-9794-4C04-89EA-49D579C5189F}"/>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9" name="Google Shape;3462;p61">
              <a:extLst>
                <a:ext uri="{FF2B5EF4-FFF2-40B4-BE49-F238E27FC236}">
                  <a16:creationId xmlns:a16="http://schemas.microsoft.com/office/drawing/2014/main" id="{69FDD508-1B9C-45AD-A0BD-DC6F7C79463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0" name="Google Shape;3463;p61">
              <a:extLst>
                <a:ext uri="{FF2B5EF4-FFF2-40B4-BE49-F238E27FC236}">
                  <a16:creationId xmlns:a16="http://schemas.microsoft.com/office/drawing/2014/main" id="{E7DC93A9-6A51-4E95-88A0-3FA7C44BD3A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1" name="Google Shape;3464;p61">
              <a:extLst>
                <a:ext uri="{FF2B5EF4-FFF2-40B4-BE49-F238E27FC236}">
                  <a16:creationId xmlns:a16="http://schemas.microsoft.com/office/drawing/2014/main" id="{A9C57DBE-C7C4-4D13-945A-236506D1F12A}"/>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2" name="Google Shape;3465;p61">
              <a:extLst>
                <a:ext uri="{FF2B5EF4-FFF2-40B4-BE49-F238E27FC236}">
                  <a16:creationId xmlns:a16="http://schemas.microsoft.com/office/drawing/2014/main" id="{F5D453CE-B99D-4790-A8C3-89C1D22A4D93}"/>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3" name="Google Shape;3466;p61">
              <a:extLst>
                <a:ext uri="{FF2B5EF4-FFF2-40B4-BE49-F238E27FC236}">
                  <a16:creationId xmlns:a16="http://schemas.microsoft.com/office/drawing/2014/main" id="{D743ED21-A2FA-40CD-8F4B-2FEB257F87E1}"/>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4" name="Google Shape;3467;p61">
              <a:extLst>
                <a:ext uri="{FF2B5EF4-FFF2-40B4-BE49-F238E27FC236}">
                  <a16:creationId xmlns:a16="http://schemas.microsoft.com/office/drawing/2014/main" id="{3298F3AF-36DD-4869-9378-3408F8FCC647}"/>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5" name="Google Shape;3468;p61">
              <a:extLst>
                <a:ext uri="{FF2B5EF4-FFF2-40B4-BE49-F238E27FC236}">
                  <a16:creationId xmlns:a16="http://schemas.microsoft.com/office/drawing/2014/main" id="{0CD62EBF-B272-45F9-B26C-34942658BBAF}"/>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6" name="Google Shape;3469;p61">
              <a:extLst>
                <a:ext uri="{FF2B5EF4-FFF2-40B4-BE49-F238E27FC236}">
                  <a16:creationId xmlns:a16="http://schemas.microsoft.com/office/drawing/2014/main" id="{EB91C235-C25F-4F3F-A265-F71AA6B99730}"/>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7" name="Google Shape;3470;p61">
              <a:extLst>
                <a:ext uri="{FF2B5EF4-FFF2-40B4-BE49-F238E27FC236}">
                  <a16:creationId xmlns:a16="http://schemas.microsoft.com/office/drawing/2014/main" id="{8C787084-039A-4DA1-99D2-FE5F567CBD84}"/>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8" name="Google Shape;3471;p61">
              <a:extLst>
                <a:ext uri="{FF2B5EF4-FFF2-40B4-BE49-F238E27FC236}">
                  <a16:creationId xmlns:a16="http://schemas.microsoft.com/office/drawing/2014/main" id="{7BCC723D-81F0-4296-981E-5CEA515FE2E6}"/>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9" name="Google Shape;3472;p61">
              <a:extLst>
                <a:ext uri="{FF2B5EF4-FFF2-40B4-BE49-F238E27FC236}">
                  <a16:creationId xmlns:a16="http://schemas.microsoft.com/office/drawing/2014/main" id="{470D2652-24A1-46B6-9F6A-A1006EEC1278}"/>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0" name="Google Shape;3473;p61">
              <a:extLst>
                <a:ext uri="{FF2B5EF4-FFF2-40B4-BE49-F238E27FC236}">
                  <a16:creationId xmlns:a16="http://schemas.microsoft.com/office/drawing/2014/main" id="{ED58B544-22B4-4BD6-AFAD-3DF834B804E7}"/>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1" name="Google Shape;3474;p61">
              <a:extLst>
                <a:ext uri="{FF2B5EF4-FFF2-40B4-BE49-F238E27FC236}">
                  <a16:creationId xmlns:a16="http://schemas.microsoft.com/office/drawing/2014/main" id="{93406EBE-99F5-4FC0-88D5-D45B3BBDB64D}"/>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grpSp>
        <p:nvGrpSpPr>
          <p:cNvPr id="152" name="Google Shape;3345;p61">
            <a:extLst>
              <a:ext uri="{FF2B5EF4-FFF2-40B4-BE49-F238E27FC236}">
                <a16:creationId xmlns:a16="http://schemas.microsoft.com/office/drawing/2014/main" id="{9B194468-BCD6-460C-990E-53BB0995993C}"/>
              </a:ext>
            </a:extLst>
          </p:cNvPr>
          <p:cNvGrpSpPr/>
          <p:nvPr userDrawn="1"/>
        </p:nvGrpSpPr>
        <p:grpSpPr>
          <a:xfrm rot="-2700000">
            <a:off x="2659654" y="-115245"/>
            <a:ext cx="1413771" cy="1400098"/>
            <a:chOff x="468200" y="1667900"/>
            <a:chExt cx="1085575" cy="1075075"/>
          </a:xfrm>
          <a:solidFill>
            <a:srgbClr val="15BBB3">
              <a:alpha val="10000"/>
            </a:srgbClr>
          </a:solidFill>
        </p:grpSpPr>
        <p:sp>
          <p:nvSpPr>
            <p:cNvPr id="153" name="Google Shape;3346;p61">
              <a:extLst>
                <a:ext uri="{FF2B5EF4-FFF2-40B4-BE49-F238E27FC236}">
                  <a16:creationId xmlns:a16="http://schemas.microsoft.com/office/drawing/2014/main" id="{AC1D3DD9-E3DD-4802-A503-34E0FBCE017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4" name="Google Shape;3347;p61">
              <a:extLst>
                <a:ext uri="{FF2B5EF4-FFF2-40B4-BE49-F238E27FC236}">
                  <a16:creationId xmlns:a16="http://schemas.microsoft.com/office/drawing/2014/main" id="{696B32EA-D347-442B-940C-3A690D04C5F0}"/>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5" name="Google Shape;3348;p61">
              <a:extLst>
                <a:ext uri="{FF2B5EF4-FFF2-40B4-BE49-F238E27FC236}">
                  <a16:creationId xmlns:a16="http://schemas.microsoft.com/office/drawing/2014/main" id="{416D7E77-CF55-411E-A663-A566E4F185E0}"/>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6" name="Google Shape;3349;p61">
              <a:extLst>
                <a:ext uri="{FF2B5EF4-FFF2-40B4-BE49-F238E27FC236}">
                  <a16:creationId xmlns:a16="http://schemas.microsoft.com/office/drawing/2014/main" id="{65C90B84-85DB-4959-83AD-CA86B962B278}"/>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7" name="Google Shape;3350;p61">
              <a:extLst>
                <a:ext uri="{FF2B5EF4-FFF2-40B4-BE49-F238E27FC236}">
                  <a16:creationId xmlns:a16="http://schemas.microsoft.com/office/drawing/2014/main" id="{254688E9-FC54-4E49-AF68-CC78E5057886}"/>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8" name="Google Shape;3351;p61">
              <a:extLst>
                <a:ext uri="{FF2B5EF4-FFF2-40B4-BE49-F238E27FC236}">
                  <a16:creationId xmlns:a16="http://schemas.microsoft.com/office/drawing/2014/main" id="{F5E243AF-3A4F-4615-BEE3-2BA9BD847160}"/>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9" name="Google Shape;3352;p61">
              <a:extLst>
                <a:ext uri="{FF2B5EF4-FFF2-40B4-BE49-F238E27FC236}">
                  <a16:creationId xmlns:a16="http://schemas.microsoft.com/office/drawing/2014/main" id="{EF238500-4612-4A0C-BA4E-494079ED4E41}"/>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0" name="Google Shape;3353;p61">
              <a:extLst>
                <a:ext uri="{FF2B5EF4-FFF2-40B4-BE49-F238E27FC236}">
                  <a16:creationId xmlns:a16="http://schemas.microsoft.com/office/drawing/2014/main" id="{FE2948D2-1A07-4EAD-881E-1DD352039BD3}"/>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1" name="Google Shape;3354;p61">
              <a:extLst>
                <a:ext uri="{FF2B5EF4-FFF2-40B4-BE49-F238E27FC236}">
                  <a16:creationId xmlns:a16="http://schemas.microsoft.com/office/drawing/2014/main" id="{CE70D35C-AEBB-4D16-AE40-AF4DE8F4F9E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2" name="Google Shape;3355;p61">
              <a:extLst>
                <a:ext uri="{FF2B5EF4-FFF2-40B4-BE49-F238E27FC236}">
                  <a16:creationId xmlns:a16="http://schemas.microsoft.com/office/drawing/2014/main" id="{4D146DC0-3237-4009-B774-130B91F4048A}"/>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3" name="Google Shape;3356;p61">
              <a:extLst>
                <a:ext uri="{FF2B5EF4-FFF2-40B4-BE49-F238E27FC236}">
                  <a16:creationId xmlns:a16="http://schemas.microsoft.com/office/drawing/2014/main" id="{0D9FF782-D0D8-4F10-8562-A9DABD6763ED}"/>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4" name="Google Shape;3357;p61">
              <a:extLst>
                <a:ext uri="{FF2B5EF4-FFF2-40B4-BE49-F238E27FC236}">
                  <a16:creationId xmlns:a16="http://schemas.microsoft.com/office/drawing/2014/main" id="{2C564D1C-E5FD-4098-8F84-94B480320359}"/>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5" name="Google Shape;3358;p61">
              <a:extLst>
                <a:ext uri="{FF2B5EF4-FFF2-40B4-BE49-F238E27FC236}">
                  <a16:creationId xmlns:a16="http://schemas.microsoft.com/office/drawing/2014/main" id="{CB3A2EF1-0AAF-453A-83D7-AF4BB8D43D4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6" name="Google Shape;3359;p61">
              <a:extLst>
                <a:ext uri="{FF2B5EF4-FFF2-40B4-BE49-F238E27FC236}">
                  <a16:creationId xmlns:a16="http://schemas.microsoft.com/office/drawing/2014/main" id="{4EEA2A2D-1EBB-4857-BF0A-1B5C93D372C3}"/>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7" name="Google Shape;3360;p61">
              <a:extLst>
                <a:ext uri="{FF2B5EF4-FFF2-40B4-BE49-F238E27FC236}">
                  <a16:creationId xmlns:a16="http://schemas.microsoft.com/office/drawing/2014/main" id="{B6B359F1-77A5-4D07-9F4A-B06E2FC15890}"/>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8" name="Google Shape;3361;p61">
              <a:extLst>
                <a:ext uri="{FF2B5EF4-FFF2-40B4-BE49-F238E27FC236}">
                  <a16:creationId xmlns:a16="http://schemas.microsoft.com/office/drawing/2014/main" id="{F0B068B4-2D95-4857-93B0-AFBCC608285A}"/>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9" name="Google Shape;3362;p61">
              <a:extLst>
                <a:ext uri="{FF2B5EF4-FFF2-40B4-BE49-F238E27FC236}">
                  <a16:creationId xmlns:a16="http://schemas.microsoft.com/office/drawing/2014/main" id="{63DFDBB2-4DEB-4317-B03A-0B6B859F1ED7}"/>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0" name="Google Shape;3363;p61">
              <a:extLst>
                <a:ext uri="{FF2B5EF4-FFF2-40B4-BE49-F238E27FC236}">
                  <a16:creationId xmlns:a16="http://schemas.microsoft.com/office/drawing/2014/main" id="{D7F09C4B-3D1A-4AB9-86BB-6172C8D2A52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1" name="Google Shape;3364;p61">
              <a:extLst>
                <a:ext uri="{FF2B5EF4-FFF2-40B4-BE49-F238E27FC236}">
                  <a16:creationId xmlns:a16="http://schemas.microsoft.com/office/drawing/2014/main" id="{C553C07D-E471-4C3B-8536-A2E6D7CB9760}"/>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2" name="Google Shape;3365;p61">
              <a:extLst>
                <a:ext uri="{FF2B5EF4-FFF2-40B4-BE49-F238E27FC236}">
                  <a16:creationId xmlns:a16="http://schemas.microsoft.com/office/drawing/2014/main" id="{595567BF-B368-435A-AF40-687B29F900BB}"/>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3" name="Google Shape;3366;p61">
              <a:extLst>
                <a:ext uri="{FF2B5EF4-FFF2-40B4-BE49-F238E27FC236}">
                  <a16:creationId xmlns:a16="http://schemas.microsoft.com/office/drawing/2014/main" id="{B32251C8-FCA8-41E8-883A-F9D973C90426}"/>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4" name="Google Shape;3367;p61">
              <a:extLst>
                <a:ext uri="{FF2B5EF4-FFF2-40B4-BE49-F238E27FC236}">
                  <a16:creationId xmlns:a16="http://schemas.microsoft.com/office/drawing/2014/main" id="{9BD76AEC-7DFF-4426-8128-C9AB4C4D766C}"/>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5" name="Google Shape;3368;p61">
              <a:extLst>
                <a:ext uri="{FF2B5EF4-FFF2-40B4-BE49-F238E27FC236}">
                  <a16:creationId xmlns:a16="http://schemas.microsoft.com/office/drawing/2014/main" id="{BE7885B6-BDBA-4202-99E9-9BEB6E9BF61B}"/>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6" name="Google Shape;3369;p61">
              <a:extLst>
                <a:ext uri="{FF2B5EF4-FFF2-40B4-BE49-F238E27FC236}">
                  <a16:creationId xmlns:a16="http://schemas.microsoft.com/office/drawing/2014/main" id="{6BFEC36E-EFBD-4F22-BA24-7E541A77DC2A}"/>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7" name="Google Shape;3370;p61">
              <a:extLst>
                <a:ext uri="{FF2B5EF4-FFF2-40B4-BE49-F238E27FC236}">
                  <a16:creationId xmlns:a16="http://schemas.microsoft.com/office/drawing/2014/main" id="{785E77EB-4824-413D-9154-BF3A4389769A}"/>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8" name="Google Shape;3371;p61">
              <a:extLst>
                <a:ext uri="{FF2B5EF4-FFF2-40B4-BE49-F238E27FC236}">
                  <a16:creationId xmlns:a16="http://schemas.microsoft.com/office/drawing/2014/main" id="{75D82465-DF1A-45F2-9A55-FB8FD90C919B}"/>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9" name="Google Shape;3372;p61">
              <a:extLst>
                <a:ext uri="{FF2B5EF4-FFF2-40B4-BE49-F238E27FC236}">
                  <a16:creationId xmlns:a16="http://schemas.microsoft.com/office/drawing/2014/main" id="{372959A5-DA7C-426D-9325-6B28C2AC89BA}"/>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0" name="Google Shape;3373;p61">
              <a:extLst>
                <a:ext uri="{FF2B5EF4-FFF2-40B4-BE49-F238E27FC236}">
                  <a16:creationId xmlns:a16="http://schemas.microsoft.com/office/drawing/2014/main" id="{E98BF848-00A5-46B9-AD0C-E1B25AD7A9D0}"/>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1" name="Google Shape;3374;p61">
              <a:extLst>
                <a:ext uri="{FF2B5EF4-FFF2-40B4-BE49-F238E27FC236}">
                  <a16:creationId xmlns:a16="http://schemas.microsoft.com/office/drawing/2014/main" id="{3924C4F0-1177-482F-812C-0B5B8ECAFB58}"/>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2" name="Google Shape;3375;p61">
              <a:extLst>
                <a:ext uri="{FF2B5EF4-FFF2-40B4-BE49-F238E27FC236}">
                  <a16:creationId xmlns:a16="http://schemas.microsoft.com/office/drawing/2014/main" id="{3A7BD5FA-334E-4E73-913C-9F98C733D4C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3" name="Google Shape;3376;p61">
              <a:extLst>
                <a:ext uri="{FF2B5EF4-FFF2-40B4-BE49-F238E27FC236}">
                  <a16:creationId xmlns:a16="http://schemas.microsoft.com/office/drawing/2014/main" id="{B5B2A127-AFCE-4639-A35D-D7A43871DE8B}"/>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4" name="Google Shape;3377;p61">
              <a:extLst>
                <a:ext uri="{FF2B5EF4-FFF2-40B4-BE49-F238E27FC236}">
                  <a16:creationId xmlns:a16="http://schemas.microsoft.com/office/drawing/2014/main" id="{6B4161B6-D18F-47D0-A438-B2CF266606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5" name="Google Shape;3378;p61">
              <a:extLst>
                <a:ext uri="{FF2B5EF4-FFF2-40B4-BE49-F238E27FC236}">
                  <a16:creationId xmlns:a16="http://schemas.microsoft.com/office/drawing/2014/main" id="{BDCE1186-6E45-4CE6-A874-8BDF962B6600}"/>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6" name="Google Shape;3379;p61">
              <a:extLst>
                <a:ext uri="{FF2B5EF4-FFF2-40B4-BE49-F238E27FC236}">
                  <a16:creationId xmlns:a16="http://schemas.microsoft.com/office/drawing/2014/main" id="{D9F7C26F-993E-495E-89BC-578117209681}"/>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7" name="Google Shape;3380;p61">
              <a:extLst>
                <a:ext uri="{FF2B5EF4-FFF2-40B4-BE49-F238E27FC236}">
                  <a16:creationId xmlns:a16="http://schemas.microsoft.com/office/drawing/2014/main" id="{DE58C9D6-5AAF-475A-9701-7AF649FE3B40}"/>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8" name="Google Shape;3381;p61">
              <a:extLst>
                <a:ext uri="{FF2B5EF4-FFF2-40B4-BE49-F238E27FC236}">
                  <a16:creationId xmlns:a16="http://schemas.microsoft.com/office/drawing/2014/main" id="{363B5385-51AF-42C7-9A36-B153AE9EEA6C}"/>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9" name="Google Shape;3382;p61">
              <a:extLst>
                <a:ext uri="{FF2B5EF4-FFF2-40B4-BE49-F238E27FC236}">
                  <a16:creationId xmlns:a16="http://schemas.microsoft.com/office/drawing/2014/main" id="{45F41646-36BF-4487-8286-E57B4E30FC0F}"/>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0" name="Google Shape;3383;p61">
              <a:extLst>
                <a:ext uri="{FF2B5EF4-FFF2-40B4-BE49-F238E27FC236}">
                  <a16:creationId xmlns:a16="http://schemas.microsoft.com/office/drawing/2014/main" id="{7664C457-7C41-461E-B5A8-34741CFFBBB0}"/>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1" name="Google Shape;3384;p61">
              <a:extLst>
                <a:ext uri="{FF2B5EF4-FFF2-40B4-BE49-F238E27FC236}">
                  <a16:creationId xmlns:a16="http://schemas.microsoft.com/office/drawing/2014/main" id="{174FECF4-8EA2-42D4-875F-E4DB5A33235C}"/>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2" name="Google Shape;3385;p61">
              <a:extLst>
                <a:ext uri="{FF2B5EF4-FFF2-40B4-BE49-F238E27FC236}">
                  <a16:creationId xmlns:a16="http://schemas.microsoft.com/office/drawing/2014/main" id="{27D157B9-59DF-41FE-9F1F-3D9CF37F275C}"/>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3" name="Google Shape;3386;p61">
              <a:extLst>
                <a:ext uri="{FF2B5EF4-FFF2-40B4-BE49-F238E27FC236}">
                  <a16:creationId xmlns:a16="http://schemas.microsoft.com/office/drawing/2014/main" id="{A683893F-2A19-41B2-B1AB-F383BA04FED5}"/>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4" name="Google Shape;3387;p61">
              <a:extLst>
                <a:ext uri="{FF2B5EF4-FFF2-40B4-BE49-F238E27FC236}">
                  <a16:creationId xmlns:a16="http://schemas.microsoft.com/office/drawing/2014/main" id="{54EE5F35-0E8A-4034-9874-E63CD3A98869}"/>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5" name="Google Shape;3388;p61">
              <a:extLst>
                <a:ext uri="{FF2B5EF4-FFF2-40B4-BE49-F238E27FC236}">
                  <a16:creationId xmlns:a16="http://schemas.microsoft.com/office/drawing/2014/main" id="{B995EAD2-6AB6-4882-AECE-95D6FCFE9D44}"/>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6" name="Google Shape;3389;p61">
              <a:extLst>
                <a:ext uri="{FF2B5EF4-FFF2-40B4-BE49-F238E27FC236}">
                  <a16:creationId xmlns:a16="http://schemas.microsoft.com/office/drawing/2014/main" id="{84B92247-3582-4070-ADEA-54F872F8AB07}"/>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7" name="Google Shape;3390;p61">
              <a:extLst>
                <a:ext uri="{FF2B5EF4-FFF2-40B4-BE49-F238E27FC236}">
                  <a16:creationId xmlns:a16="http://schemas.microsoft.com/office/drawing/2014/main" id="{73BA350E-0E98-464B-B70B-1836CD627B83}"/>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8" name="Google Shape;3391;p61">
              <a:extLst>
                <a:ext uri="{FF2B5EF4-FFF2-40B4-BE49-F238E27FC236}">
                  <a16:creationId xmlns:a16="http://schemas.microsoft.com/office/drawing/2014/main" id="{B517FC01-89E8-4AAD-BB93-CEED6FBB3397}"/>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9" name="Google Shape;3392;p61">
              <a:extLst>
                <a:ext uri="{FF2B5EF4-FFF2-40B4-BE49-F238E27FC236}">
                  <a16:creationId xmlns:a16="http://schemas.microsoft.com/office/drawing/2014/main" id="{28922DCE-C972-407F-ADE5-A58D651E25A8}"/>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0" name="Google Shape;3393;p61">
              <a:extLst>
                <a:ext uri="{FF2B5EF4-FFF2-40B4-BE49-F238E27FC236}">
                  <a16:creationId xmlns:a16="http://schemas.microsoft.com/office/drawing/2014/main" id="{52365172-1836-4D8E-9B63-6CAF9453509E}"/>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1" name="Google Shape;3394;p61">
              <a:extLst>
                <a:ext uri="{FF2B5EF4-FFF2-40B4-BE49-F238E27FC236}">
                  <a16:creationId xmlns:a16="http://schemas.microsoft.com/office/drawing/2014/main" id="{6366EF37-3F7A-45C5-BD95-0A1A1B93A875}"/>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2" name="Google Shape;3395;p61">
              <a:extLst>
                <a:ext uri="{FF2B5EF4-FFF2-40B4-BE49-F238E27FC236}">
                  <a16:creationId xmlns:a16="http://schemas.microsoft.com/office/drawing/2014/main" id="{580293EF-E1AE-48A1-A625-D2CC1D01715C}"/>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3" name="Google Shape;3396;p61">
              <a:extLst>
                <a:ext uri="{FF2B5EF4-FFF2-40B4-BE49-F238E27FC236}">
                  <a16:creationId xmlns:a16="http://schemas.microsoft.com/office/drawing/2014/main" id="{F350A58F-16B5-4F67-91D3-5D99096DB475}"/>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4" name="Google Shape;3397;p61">
              <a:extLst>
                <a:ext uri="{FF2B5EF4-FFF2-40B4-BE49-F238E27FC236}">
                  <a16:creationId xmlns:a16="http://schemas.microsoft.com/office/drawing/2014/main" id="{DD872A4A-E982-4774-8D0E-DF6E12EFDB83}"/>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5" name="Google Shape;3398;p61">
              <a:extLst>
                <a:ext uri="{FF2B5EF4-FFF2-40B4-BE49-F238E27FC236}">
                  <a16:creationId xmlns:a16="http://schemas.microsoft.com/office/drawing/2014/main" id="{A6A4D7CB-60E7-4977-9364-65361B5D82E5}"/>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6" name="Google Shape;3399;p61">
              <a:extLst>
                <a:ext uri="{FF2B5EF4-FFF2-40B4-BE49-F238E27FC236}">
                  <a16:creationId xmlns:a16="http://schemas.microsoft.com/office/drawing/2014/main" id="{F5506D51-D9FE-4600-B139-20F84765AD54}"/>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7" name="Google Shape;3400;p61">
              <a:extLst>
                <a:ext uri="{FF2B5EF4-FFF2-40B4-BE49-F238E27FC236}">
                  <a16:creationId xmlns:a16="http://schemas.microsoft.com/office/drawing/2014/main" id="{3D096AC0-04E6-4BD9-9AA0-1F9B23B0889E}"/>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8" name="Google Shape;3401;p61">
              <a:extLst>
                <a:ext uri="{FF2B5EF4-FFF2-40B4-BE49-F238E27FC236}">
                  <a16:creationId xmlns:a16="http://schemas.microsoft.com/office/drawing/2014/main" id="{BCBD8776-D442-455B-AEE4-3A74A89A7996}"/>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9" name="Google Shape;3402;p61">
              <a:extLst>
                <a:ext uri="{FF2B5EF4-FFF2-40B4-BE49-F238E27FC236}">
                  <a16:creationId xmlns:a16="http://schemas.microsoft.com/office/drawing/2014/main" id="{EFC4B6F1-54F5-4763-A6D2-3F64B811ADAB}"/>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0" name="Google Shape;3403;p61">
              <a:extLst>
                <a:ext uri="{FF2B5EF4-FFF2-40B4-BE49-F238E27FC236}">
                  <a16:creationId xmlns:a16="http://schemas.microsoft.com/office/drawing/2014/main" id="{506F6DDD-1E65-4DF7-A377-75ACD4462D06}"/>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1" name="Google Shape;3404;p61">
              <a:extLst>
                <a:ext uri="{FF2B5EF4-FFF2-40B4-BE49-F238E27FC236}">
                  <a16:creationId xmlns:a16="http://schemas.microsoft.com/office/drawing/2014/main" id="{5CAC9901-8D1A-4E5F-B38F-E8444804488A}"/>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2" name="Google Shape;3405;p61">
              <a:extLst>
                <a:ext uri="{FF2B5EF4-FFF2-40B4-BE49-F238E27FC236}">
                  <a16:creationId xmlns:a16="http://schemas.microsoft.com/office/drawing/2014/main" id="{F8E6D199-8250-4B89-9D5E-B0DCE428726C}"/>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3" name="Google Shape;3406;p61">
              <a:extLst>
                <a:ext uri="{FF2B5EF4-FFF2-40B4-BE49-F238E27FC236}">
                  <a16:creationId xmlns:a16="http://schemas.microsoft.com/office/drawing/2014/main" id="{9F3E1F6C-7537-498F-9060-B3BBBD48DAD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4" name="Google Shape;3407;p61">
              <a:extLst>
                <a:ext uri="{FF2B5EF4-FFF2-40B4-BE49-F238E27FC236}">
                  <a16:creationId xmlns:a16="http://schemas.microsoft.com/office/drawing/2014/main" id="{E5362D03-85B3-4742-8D04-69A752D72A49}"/>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5" name="Google Shape;3408;p61">
              <a:extLst>
                <a:ext uri="{FF2B5EF4-FFF2-40B4-BE49-F238E27FC236}">
                  <a16:creationId xmlns:a16="http://schemas.microsoft.com/office/drawing/2014/main" id="{CC358DF6-4714-407D-BB44-9CBAE6EFA51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6" name="Google Shape;3409;p61">
              <a:extLst>
                <a:ext uri="{FF2B5EF4-FFF2-40B4-BE49-F238E27FC236}">
                  <a16:creationId xmlns:a16="http://schemas.microsoft.com/office/drawing/2014/main" id="{296F3037-1237-49D3-93F6-86423E638933}"/>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218" name="Rectangle 217">
            <a:extLst>
              <a:ext uri="{FF2B5EF4-FFF2-40B4-BE49-F238E27FC236}">
                <a16:creationId xmlns:a16="http://schemas.microsoft.com/office/drawing/2014/main" id="{9AA5A671-E65D-434C-A906-4FAE7F18BA4F}"/>
              </a:ext>
            </a:extLst>
          </p:cNvPr>
          <p:cNvSpPr/>
          <p:nvPr userDrawn="1"/>
        </p:nvSpPr>
        <p:spPr>
          <a:xfrm>
            <a:off x="-795" y="222465"/>
            <a:ext cx="88900" cy="7112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20" name="Group 219">
            <a:extLst>
              <a:ext uri="{FF2B5EF4-FFF2-40B4-BE49-F238E27FC236}">
                <a16:creationId xmlns:a16="http://schemas.microsoft.com/office/drawing/2014/main" id="{5FD6B939-A464-4BE7-81F5-4E77864F0715}"/>
              </a:ext>
            </a:extLst>
          </p:cNvPr>
          <p:cNvGrpSpPr/>
          <p:nvPr userDrawn="1"/>
        </p:nvGrpSpPr>
        <p:grpSpPr>
          <a:xfrm>
            <a:off x="-12700" y="895076"/>
            <a:ext cx="8186738" cy="71438"/>
            <a:chOff x="-12700" y="1035245"/>
            <a:chExt cx="8186738" cy="71438"/>
          </a:xfrm>
          <a:solidFill>
            <a:sysClr val="windowText" lastClr="000000"/>
          </a:solidFill>
        </p:grpSpPr>
        <p:cxnSp>
          <p:nvCxnSpPr>
            <p:cNvPr id="221" name="Straight Connector 220">
              <a:extLst>
                <a:ext uri="{FF2B5EF4-FFF2-40B4-BE49-F238E27FC236}">
                  <a16:creationId xmlns:a16="http://schemas.microsoft.com/office/drawing/2014/main" id="{6CBC33B4-AE41-42B5-8938-7A3B2FED120C}"/>
                </a:ext>
              </a:extLst>
            </p:cNvPr>
            <p:cNvCxnSpPr/>
            <p:nvPr/>
          </p:nvCxnSpPr>
          <p:spPr>
            <a:xfrm>
              <a:off x="-12700" y="1072584"/>
              <a:ext cx="8115300" cy="0"/>
            </a:xfrm>
            <a:prstGeom prst="line">
              <a:avLst/>
            </a:prstGeom>
            <a:grpFill/>
            <a:ln w="6350" cap="flat" cmpd="sng" algn="ctr">
              <a:solidFill>
                <a:srgbClr val="2F98B8"/>
              </a:solidFill>
              <a:prstDash val="solid"/>
              <a:miter lim="800000"/>
            </a:ln>
            <a:effectLst/>
          </p:spPr>
        </p:cxnSp>
        <p:sp>
          <p:nvSpPr>
            <p:cNvPr id="222" name="Oval 221">
              <a:extLst>
                <a:ext uri="{FF2B5EF4-FFF2-40B4-BE49-F238E27FC236}">
                  <a16:creationId xmlns:a16="http://schemas.microsoft.com/office/drawing/2014/main" id="{1D3C1118-9C9F-41C4-AD4A-0C1DAD149C8B}"/>
                </a:ext>
              </a:extLst>
            </p:cNvPr>
            <p:cNvSpPr/>
            <p:nvPr/>
          </p:nvSpPr>
          <p:spPr>
            <a:xfrm>
              <a:off x="8102600" y="1035245"/>
              <a:ext cx="71438" cy="71438"/>
            </a:xfrm>
            <a:prstGeom prst="ellipse">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24" name="Google Shape;3410;p61">
            <a:extLst>
              <a:ext uri="{FF2B5EF4-FFF2-40B4-BE49-F238E27FC236}">
                <a16:creationId xmlns:a16="http://schemas.microsoft.com/office/drawing/2014/main" id="{A07EA215-C2AD-4BC6-BA61-86C31A093DFC}"/>
              </a:ext>
            </a:extLst>
          </p:cNvPr>
          <p:cNvGrpSpPr/>
          <p:nvPr userDrawn="1"/>
        </p:nvGrpSpPr>
        <p:grpSpPr>
          <a:xfrm>
            <a:off x="6953686" y="6111599"/>
            <a:ext cx="746023" cy="738808"/>
            <a:chOff x="468200" y="1667900"/>
            <a:chExt cx="1085575" cy="1075075"/>
          </a:xfrm>
          <a:solidFill>
            <a:schemeClr val="bg1"/>
          </a:solidFill>
        </p:grpSpPr>
        <p:sp>
          <p:nvSpPr>
            <p:cNvPr id="225" name="Google Shape;3411;p61">
              <a:extLst>
                <a:ext uri="{FF2B5EF4-FFF2-40B4-BE49-F238E27FC236}">
                  <a16:creationId xmlns:a16="http://schemas.microsoft.com/office/drawing/2014/main" id="{83664C3E-F177-4F8E-849A-2BAA42F8B914}"/>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6" name="Google Shape;3412;p61">
              <a:extLst>
                <a:ext uri="{FF2B5EF4-FFF2-40B4-BE49-F238E27FC236}">
                  <a16:creationId xmlns:a16="http://schemas.microsoft.com/office/drawing/2014/main" id="{0A54B5F1-DD81-47B9-8D11-F063D0189F9D}"/>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7" name="Google Shape;3413;p61">
              <a:extLst>
                <a:ext uri="{FF2B5EF4-FFF2-40B4-BE49-F238E27FC236}">
                  <a16:creationId xmlns:a16="http://schemas.microsoft.com/office/drawing/2014/main" id="{2DDB9C9A-4412-4435-B7C3-020B09AD3A79}"/>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8" name="Google Shape;3414;p61">
              <a:extLst>
                <a:ext uri="{FF2B5EF4-FFF2-40B4-BE49-F238E27FC236}">
                  <a16:creationId xmlns:a16="http://schemas.microsoft.com/office/drawing/2014/main" id="{2AFCC6AF-18E6-4CCA-88CE-30711ACFA6C6}"/>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9" name="Google Shape;3415;p61">
              <a:extLst>
                <a:ext uri="{FF2B5EF4-FFF2-40B4-BE49-F238E27FC236}">
                  <a16:creationId xmlns:a16="http://schemas.microsoft.com/office/drawing/2014/main" id="{48CF6DFE-1845-43D9-9B66-19563E07757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0" name="Google Shape;3416;p61">
              <a:extLst>
                <a:ext uri="{FF2B5EF4-FFF2-40B4-BE49-F238E27FC236}">
                  <a16:creationId xmlns:a16="http://schemas.microsoft.com/office/drawing/2014/main" id="{18DB76F3-0C9C-4DD9-B65D-F11E8F979A7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1" name="Google Shape;3417;p61">
              <a:extLst>
                <a:ext uri="{FF2B5EF4-FFF2-40B4-BE49-F238E27FC236}">
                  <a16:creationId xmlns:a16="http://schemas.microsoft.com/office/drawing/2014/main" id="{5BEEB9E4-C952-4562-BC2A-25D92F1B7E9A}"/>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2" name="Google Shape;3418;p61">
              <a:extLst>
                <a:ext uri="{FF2B5EF4-FFF2-40B4-BE49-F238E27FC236}">
                  <a16:creationId xmlns:a16="http://schemas.microsoft.com/office/drawing/2014/main" id="{C87A5449-D657-4966-87BC-A748BFB85F2A}"/>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3" name="Google Shape;3419;p61">
              <a:extLst>
                <a:ext uri="{FF2B5EF4-FFF2-40B4-BE49-F238E27FC236}">
                  <a16:creationId xmlns:a16="http://schemas.microsoft.com/office/drawing/2014/main" id="{210A4020-E887-4694-9D0D-A7063B2CBBEB}"/>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4" name="Google Shape;3420;p61">
              <a:extLst>
                <a:ext uri="{FF2B5EF4-FFF2-40B4-BE49-F238E27FC236}">
                  <a16:creationId xmlns:a16="http://schemas.microsoft.com/office/drawing/2014/main" id="{12141758-057C-48FA-B7F0-FA5B5CB6AA21}"/>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5" name="Google Shape;3421;p61">
              <a:extLst>
                <a:ext uri="{FF2B5EF4-FFF2-40B4-BE49-F238E27FC236}">
                  <a16:creationId xmlns:a16="http://schemas.microsoft.com/office/drawing/2014/main" id="{E56DF5D6-F555-449A-A800-CBE3F4934DA5}"/>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6" name="Google Shape;3422;p61">
              <a:extLst>
                <a:ext uri="{FF2B5EF4-FFF2-40B4-BE49-F238E27FC236}">
                  <a16:creationId xmlns:a16="http://schemas.microsoft.com/office/drawing/2014/main" id="{EFB7B2EE-042D-44D7-A613-9D65BFD34DE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7" name="Google Shape;3423;p61">
              <a:extLst>
                <a:ext uri="{FF2B5EF4-FFF2-40B4-BE49-F238E27FC236}">
                  <a16:creationId xmlns:a16="http://schemas.microsoft.com/office/drawing/2014/main" id="{22108FBA-294D-48D3-9F0D-97318EC7F27A}"/>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8" name="Google Shape;3424;p61">
              <a:extLst>
                <a:ext uri="{FF2B5EF4-FFF2-40B4-BE49-F238E27FC236}">
                  <a16:creationId xmlns:a16="http://schemas.microsoft.com/office/drawing/2014/main" id="{570732AA-7006-48A9-9D01-378F3921F70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9" name="Google Shape;3425;p61">
              <a:extLst>
                <a:ext uri="{FF2B5EF4-FFF2-40B4-BE49-F238E27FC236}">
                  <a16:creationId xmlns:a16="http://schemas.microsoft.com/office/drawing/2014/main" id="{0F1C56E1-979E-4C27-8C6F-8E8B09B84DE7}"/>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0" name="Google Shape;3426;p61">
              <a:extLst>
                <a:ext uri="{FF2B5EF4-FFF2-40B4-BE49-F238E27FC236}">
                  <a16:creationId xmlns:a16="http://schemas.microsoft.com/office/drawing/2014/main" id="{5B5A656B-DAFD-4994-957A-361F387A8943}"/>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1" name="Google Shape;3427;p61">
              <a:extLst>
                <a:ext uri="{FF2B5EF4-FFF2-40B4-BE49-F238E27FC236}">
                  <a16:creationId xmlns:a16="http://schemas.microsoft.com/office/drawing/2014/main" id="{BFFA8D26-02F8-4A81-AE49-38EB4A439812}"/>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2" name="Google Shape;3428;p61">
              <a:extLst>
                <a:ext uri="{FF2B5EF4-FFF2-40B4-BE49-F238E27FC236}">
                  <a16:creationId xmlns:a16="http://schemas.microsoft.com/office/drawing/2014/main" id="{FCD9BE6A-F273-4E51-BD0E-D70D66360CE3}"/>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3" name="Google Shape;3429;p61">
              <a:extLst>
                <a:ext uri="{FF2B5EF4-FFF2-40B4-BE49-F238E27FC236}">
                  <a16:creationId xmlns:a16="http://schemas.microsoft.com/office/drawing/2014/main" id="{DC5E1996-243E-4DFF-A8B4-8BC738169441}"/>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4" name="Google Shape;3430;p61">
              <a:extLst>
                <a:ext uri="{FF2B5EF4-FFF2-40B4-BE49-F238E27FC236}">
                  <a16:creationId xmlns:a16="http://schemas.microsoft.com/office/drawing/2014/main" id="{72ADA6CF-9CB5-4CC3-A964-343983715F1F}"/>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5" name="Google Shape;3431;p61">
              <a:extLst>
                <a:ext uri="{FF2B5EF4-FFF2-40B4-BE49-F238E27FC236}">
                  <a16:creationId xmlns:a16="http://schemas.microsoft.com/office/drawing/2014/main" id="{C91831DC-AE26-4369-A85E-9C279D05D38A}"/>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6" name="Google Shape;3432;p61">
              <a:extLst>
                <a:ext uri="{FF2B5EF4-FFF2-40B4-BE49-F238E27FC236}">
                  <a16:creationId xmlns:a16="http://schemas.microsoft.com/office/drawing/2014/main" id="{EFD612B3-310E-456B-A7ED-29603F87996F}"/>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7" name="Google Shape;3433;p61">
              <a:extLst>
                <a:ext uri="{FF2B5EF4-FFF2-40B4-BE49-F238E27FC236}">
                  <a16:creationId xmlns:a16="http://schemas.microsoft.com/office/drawing/2014/main" id="{A762A0D5-B240-48B1-B6AA-2258142529AC}"/>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8" name="Google Shape;3434;p61">
              <a:extLst>
                <a:ext uri="{FF2B5EF4-FFF2-40B4-BE49-F238E27FC236}">
                  <a16:creationId xmlns:a16="http://schemas.microsoft.com/office/drawing/2014/main" id="{C512D611-4EBD-43EF-896D-C3D6B33B49AE}"/>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9" name="Google Shape;3435;p61">
              <a:extLst>
                <a:ext uri="{FF2B5EF4-FFF2-40B4-BE49-F238E27FC236}">
                  <a16:creationId xmlns:a16="http://schemas.microsoft.com/office/drawing/2014/main" id="{59CF6A53-0A06-4920-A2C7-8D378288EC71}"/>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0" name="Google Shape;3436;p61">
              <a:extLst>
                <a:ext uri="{FF2B5EF4-FFF2-40B4-BE49-F238E27FC236}">
                  <a16:creationId xmlns:a16="http://schemas.microsoft.com/office/drawing/2014/main" id="{44CDC77B-4B4C-4A30-B632-00F195D38A0F}"/>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1" name="Google Shape;3437;p61">
              <a:extLst>
                <a:ext uri="{FF2B5EF4-FFF2-40B4-BE49-F238E27FC236}">
                  <a16:creationId xmlns:a16="http://schemas.microsoft.com/office/drawing/2014/main" id="{9E4159C2-EF5F-4E25-9370-3855D199CA18}"/>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2" name="Google Shape;3438;p61">
              <a:extLst>
                <a:ext uri="{FF2B5EF4-FFF2-40B4-BE49-F238E27FC236}">
                  <a16:creationId xmlns:a16="http://schemas.microsoft.com/office/drawing/2014/main" id="{1C3939E0-3C48-4C23-A913-77CD8299EC84}"/>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3" name="Google Shape;3439;p61">
              <a:extLst>
                <a:ext uri="{FF2B5EF4-FFF2-40B4-BE49-F238E27FC236}">
                  <a16:creationId xmlns:a16="http://schemas.microsoft.com/office/drawing/2014/main" id="{B5411671-1D13-44E9-A69F-6105E0AAEDEA}"/>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4" name="Google Shape;3440;p61">
              <a:extLst>
                <a:ext uri="{FF2B5EF4-FFF2-40B4-BE49-F238E27FC236}">
                  <a16:creationId xmlns:a16="http://schemas.microsoft.com/office/drawing/2014/main" id="{0193296C-2700-4549-BF0B-350065BD3DC0}"/>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5" name="Google Shape;3441;p61">
              <a:extLst>
                <a:ext uri="{FF2B5EF4-FFF2-40B4-BE49-F238E27FC236}">
                  <a16:creationId xmlns:a16="http://schemas.microsoft.com/office/drawing/2014/main" id="{3A3392C8-BA93-4877-B51A-A5D36F1CB70C}"/>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6" name="Google Shape;3442;p61">
              <a:extLst>
                <a:ext uri="{FF2B5EF4-FFF2-40B4-BE49-F238E27FC236}">
                  <a16:creationId xmlns:a16="http://schemas.microsoft.com/office/drawing/2014/main" id="{12A0DEB6-8C82-4C44-88B8-5DD7473143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7" name="Google Shape;3443;p61">
              <a:extLst>
                <a:ext uri="{FF2B5EF4-FFF2-40B4-BE49-F238E27FC236}">
                  <a16:creationId xmlns:a16="http://schemas.microsoft.com/office/drawing/2014/main" id="{4ACB8AE6-0717-4F1E-865A-C1A4E449675D}"/>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8" name="Google Shape;3444;p61">
              <a:extLst>
                <a:ext uri="{FF2B5EF4-FFF2-40B4-BE49-F238E27FC236}">
                  <a16:creationId xmlns:a16="http://schemas.microsoft.com/office/drawing/2014/main" id="{AE873CF9-7723-4974-8512-3D4493513F35}"/>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9" name="Google Shape;3445;p61">
              <a:extLst>
                <a:ext uri="{FF2B5EF4-FFF2-40B4-BE49-F238E27FC236}">
                  <a16:creationId xmlns:a16="http://schemas.microsoft.com/office/drawing/2014/main" id="{0F4BAE20-7D3D-4BF3-856A-EC542C58B86D}"/>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0" name="Google Shape;3446;p61">
              <a:extLst>
                <a:ext uri="{FF2B5EF4-FFF2-40B4-BE49-F238E27FC236}">
                  <a16:creationId xmlns:a16="http://schemas.microsoft.com/office/drawing/2014/main" id="{B6E8DA85-661B-4B85-8932-F8C70BF7011A}"/>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1" name="Google Shape;3447;p61">
              <a:extLst>
                <a:ext uri="{FF2B5EF4-FFF2-40B4-BE49-F238E27FC236}">
                  <a16:creationId xmlns:a16="http://schemas.microsoft.com/office/drawing/2014/main" id="{C2BBFBF1-0566-4741-B49E-B0F017D682E6}"/>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2" name="Google Shape;3448;p61">
              <a:extLst>
                <a:ext uri="{FF2B5EF4-FFF2-40B4-BE49-F238E27FC236}">
                  <a16:creationId xmlns:a16="http://schemas.microsoft.com/office/drawing/2014/main" id="{2F145425-63DB-4715-9FCF-B19D68343192}"/>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3" name="Google Shape;3449;p61">
              <a:extLst>
                <a:ext uri="{FF2B5EF4-FFF2-40B4-BE49-F238E27FC236}">
                  <a16:creationId xmlns:a16="http://schemas.microsoft.com/office/drawing/2014/main" id="{73D599C9-DF4B-43A5-822D-6B7D5A1BA767}"/>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4" name="Google Shape;3450;p61">
              <a:extLst>
                <a:ext uri="{FF2B5EF4-FFF2-40B4-BE49-F238E27FC236}">
                  <a16:creationId xmlns:a16="http://schemas.microsoft.com/office/drawing/2014/main" id="{8D080DF2-6600-4474-AA12-94424B1D30C9}"/>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5" name="Google Shape;3451;p61">
              <a:extLst>
                <a:ext uri="{FF2B5EF4-FFF2-40B4-BE49-F238E27FC236}">
                  <a16:creationId xmlns:a16="http://schemas.microsoft.com/office/drawing/2014/main" id="{6B4B0428-6331-42C0-A744-DA870DCC7D09}"/>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6" name="Google Shape;3452;p61">
              <a:extLst>
                <a:ext uri="{FF2B5EF4-FFF2-40B4-BE49-F238E27FC236}">
                  <a16:creationId xmlns:a16="http://schemas.microsoft.com/office/drawing/2014/main" id="{16B2BEA1-AFF4-465C-AD1A-382F9D7DAE8C}"/>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7" name="Google Shape;3453;p61">
              <a:extLst>
                <a:ext uri="{FF2B5EF4-FFF2-40B4-BE49-F238E27FC236}">
                  <a16:creationId xmlns:a16="http://schemas.microsoft.com/office/drawing/2014/main" id="{09AEF775-7714-4E24-BF41-CC2501A0C41C}"/>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8" name="Google Shape;3454;p61">
              <a:extLst>
                <a:ext uri="{FF2B5EF4-FFF2-40B4-BE49-F238E27FC236}">
                  <a16:creationId xmlns:a16="http://schemas.microsoft.com/office/drawing/2014/main" id="{C2ED7A7E-5C7A-4793-8982-F0BD7E6CF366}"/>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9" name="Google Shape;3455;p61">
              <a:extLst>
                <a:ext uri="{FF2B5EF4-FFF2-40B4-BE49-F238E27FC236}">
                  <a16:creationId xmlns:a16="http://schemas.microsoft.com/office/drawing/2014/main" id="{B034CAC1-39A5-470B-B0CB-7BEC344D57B4}"/>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0" name="Google Shape;3456;p61">
              <a:extLst>
                <a:ext uri="{FF2B5EF4-FFF2-40B4-BE49-F238E27FC236}">
                  <a16:creationId xmlns:a16="http://schemas.microsoft.com/office/drawing/2014/main" id="{DCDE5398-A7AB-421F-8A92-A48F9C14F93A}"/>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1" name="Google Shape;3457;p61">
              <a:extLst>
                <a:ext uri="{FF2B5EF4-FFF2-40B4-BE49-F238E27FC236}">
                  <a16:creationId xmlns:a16="http://schemas.microsoft.com/office/drawing/2014/main" id="{3A81DC61-D0CC-4DF1-A00B-A2E48EF496BD}"/>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2" name="Google Shape;3458;p61">
              <a:extLst>
                <a:ext uri="{FF2B5EF4-FFF2-40B4-BE49-F238E27FC236}">
                  <a16:creationId xmlns:a16="http://schemas.microsoft.com/office/drawing/2014/main" id="{18848AAB-D774-4FC3-B9D3-9FDB77128189}"/>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3" name="Google Shape;3459;p61">
              <a:extLst>
                <a:ext uri="{FF2B5EF4-FFF2-40B4-BE49-F238E27FC236}">
                  <a16:creationId xmlns:a16="http://schemas.microsoft.com/office/drawing/2014/main" id="{69013B4D-CD7A-44F3-82E3-9A46268A56E7}"/>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4" name="Google Shape;3460;p61">
              <a:extLst>
                <a:ext uri="{FF2B5EF4-FFF2-40B4-BE49-F238E27FC236}">
                  <a16:creationId xmlns:a16="http://schemas.microsoft.com/office/drawing/2014/main" id="{09DBE77B-3CDB-4C34-9B73-E9DF70B289D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5" name="Google Shape;3461;p61">
              <a:extLst>
                <a:ext uri="{FF2B5EF4-FFF2-40B4-BE49-F238E27FC236}">
                  <a16:creationId xmlns:a16="http://schemas.microsoft.com/office/drawing/2014/main" id="{FD80BE81-FCA5-4F2F-94F6-1A16DE62E46A}"/>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6" name="Google Shape;3462;p61">
              <a:extLst>
                <a:ext uri="{FF2B5EF4-FFF2-40B4-BE49-F238E27FC236}">
                  <a16:creationId xmlns:a16="http://schemas.microsoft.com/office/drawing/2014/main" id="{A7453E20-1778-48BA-AB61-CB782A9ED32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7" name="Google Shape;3463;p61">
              <a:extLst>
                <a:ext uri="{FF2B5EF4-FFF2-40B4-BE49-F238E27FC236}">
                  <a16:creationId xmlns:a16="http://schemas.microsoft.com/office/drawing/2014/main" id="{D274D4A7-AFD8-4228-AA05-5A8E48B7241F}"/>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8" name="Google Shape;3464;p61">
              <a:extLst>
                <a:ext uri="{FF2B5EF4-FFF2-40B4-BE49-F238E27FC236}">
                  <a16:creationId xmlns:a16="http://schemas.microsoft.com/office/drawing/2014/main" id="{FDB301C2-82DA-4583-AB15-ED4A8984CEF1}"/>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9" name="Google Shape;3465;p61">
              <a:extLst>
                <a:ext uri="{FF2B5EF4-FFF2-40B4-BE49-F238E27FC236}">
                  <a16:creationId xmlns:a16="http://schemas.microsoft.com/office/drawing/2014/main" id="{12D7ADC9-2A5C-4942-A14C-E3490C403F9A}"/>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0" name="Google Shape;3466;p61">
              <a:extLst>
                <a:ext uri="{FF2B5EF4-FFF2-40B4-BE49-F238E27FC236}">
                  <a16:creationId xmlns:a16="http://schemas.microsoft.com/office/drawing/2014/main" id="{1A9EA53C-0F68-4434-A375-FA65B2DAD670}"/>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1" name="Google Shape;3467;p61">
              <a:extLst>
                <a:ext uri="{FF2B5EF4-FFF2-40B4-BE49-F238E27FC236}">
                  <a16:creationId xmlns:a16="http://schemas.microsoft.com/office/drawing/2014/main" id="{0AAA1CE7-D41A-492D-AEFB-A41FA29E8496}"/>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2" name="Google Shape;3468;p61">
              <a:extLst>
                <a:ext uri="{FF2B5EF4-FFF2-40B4-BE49-F238E27FC236}">
                  <a16:creationId xmlns:a16="http://schemas.microsoft.com/office/drawing/2014/main" id="{3AE32FBF-6E43-4710-AD71-F3304451E18B}"/>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3" name="Google Shape;3469;p61">
              <a:extLst>
                <a:ext uri="{FF2B5EF4-FFF2-40B4-BE49-F238E27FC236}">
                  <a16:creationId xmlns:a16="http://schemas.microsoft.com/office/drawing/2014/main" id="{E9D47E16-683A-481E-89DD-A313B66202FF}"/>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4" name="Google Shape;3470;p61">
              <a:extLst>
                <a:ext uri="{FF2B5EF4-FFF2-40B4-BE49-F238E27FC236}">
                  <a16:creationId xmlns:a16="http://schemas.microsoft.com/office/drawing/2014/main" id="{18A490B2-4CF9-4639-9B81-F098197392B2}"/>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5" name="Google Shape;3471;p61">
              <a:extLst>
                <a:ext uri="{FF2B5EF4-FFF2-40B4-BE49-F238E27FC236}">
                  <a16:creationId xmlns:a16="http://schemas.microsoft.com/office/drawing/2014/main" id="{82ADCAC3-9FA9-4BF6-A00E-43B7276FAADD}"/>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6" name="Google Shape;3472;p61">
              <a:extLst>
                <a:ext uri="{FF2B5EF4-FFF2-40B4-BE49-F238E27FC236}">
                  <a16:creationId xmlns:a16="http://schemas.microsoft.com/office/drawing/2014/main" id="{6F4329A5-3D22-4069-8DF5-9F7F7D3E9B4B}"/>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7" name="Google Shape;3473;p61">
              <a:extLst>
                <a:ext uri="{FF2B5EF4-FFF2-40B4-BE49-F238E27FC236}">
                  <a16:creationId xmlns:a16="http://schemas.microsoft.com/office/drawing/2014/main" id="{C5F27D4C-E099-4679-BEBB-30ACD901F4C5}"/>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8" name="Google Shape;3474;p61">
              <a:extLst>
                <a:ext uri="{FF2B5EF4-FFF2-40B4-BE49-F238E27FC236}">
                  <a16:creationId xmlns:a16="http://schemas.microsoft.com/office/drawing/2014/main" id="{3D98C17B-4543-43DC-BB15-C6312BFA87C0}"/>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294" name="Text Placeholder 293">
            <a:extLst>
              <a:ext uri="{FF2B5EF4-FFF2-40B4-BE49-F238E27FC236}">
                <a16:creationId xmlns:a16="http://schemas.microsoft.com/office/drawing/2014/main" id="{4C80A49A-F3B7-4C22-AAB0-4FFB378E806B}"/>
              </a:ext>
            </a:extLst>
          </p:cNvPr>
          <p:cNvSpPr>
            <a:spLocks noGrp="1"/>
          </p:cNvSpPr>
          <p:nvPr>
            <p:ph type="body" sz="quarter" idx="10" hasCustomPrompt="1"/>
          </p:nvPr>
        </p:nvSpPr>
        <p:spPr>
          <a:xfrm>
            <a:off x="401452" y="234951"/>
            <a:ext cx="7859713" cy="683516"/>
          </a:xfrm>
          <a:prstGeom prst="rect">
            <a:avLst/>
          </a:prstGeom>
        </p:spPr>
        <p:txBody>
          <a:bodyPr anchor="ctr"/>
          <a:lstStyle>
            <a:lvl1pPr marL="0" indent="0">
              <a:buNone/>
              <a:defRPr sz="3600" b="1">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Your Page Title Goes Here</a:t>
            </a:r>
          </a:p>
        </p:txBody>
      </p:sp>
      <p:sp>
        <p:nvSpPr>
          <p:cNvPr id="3" name="Picture Placeholder 2">
            <a:extLst>
              <a:ext uri="{FF2B5EF4-FFF2-40B4-BE49-F238E27FC236}">
                <a16:creationId xmlns:a16="http://schemas.microsoft.com/office/drawing/2014/main" id="{BADB6F13-3E48-4832-8C28-1928FF701303}"/>
              </a:ext>
            </a:extLst>
          </p:cNvPr>
          <p:cNvSpPr>
            <a:spLocks noGrp="1"/>
          </p:cNvSpPr>
          <p:nvPr>
            <p:ph type="pic" sz="quarter" idx="11"/>
          </p:nvPr>
        </p:nvSpPr>
        <p:spPr>
          <a:xfrm>
            <a:off x="6096000" y="1663700"/>
            <a:ext cx="5564879" cy="4295775"/>
          </a:xfrm>
          <a:prstGeom prst="rect">
            <a:avLst/>
          </a:prstGeom>
        </p:spPr>
        <p:txBody>
          <a:bodyPr/>
          <a:lstStyle/>
          <a:p>
            <a:endParaRPr lang="en-US"/>
          </a:p>
        </p:txBody>
      </p:sp>
      <p:pic>
        <p:nvPicPr>
          <p:cNvPr id="289" name="Picture 288"/>
          <p:cNvPicPr/>
          <p:nvPr userDrawn="1"/>
        </p:nvPicPr>
        <p:blipFill>
          <a:blip r:embed="rId2" cstate="print">
            <a:extLst>
              <a:ext uri="{28A0092B-C50C-407E-A947-70E740481C1C}">
                <a14:useLocalDpi xmlns:a14="http://schemas.microsoft.com/office/drawing/2010/main" val="0"/>
              </a:ext>
            </a:extLst>
          </a:blip>
          <a:stretch>
            <a:fillRect/>
          </a:stretch>
        </p:blipFill>
        <p:spPr>
          <a:xfrm>
            <a:off x="11317394" y="77403"/>
            <a:ext cx="766656" cy="1206922"/>
          </a:xfrm>
          <a:prstGeom prst="rect">
            <a:avLst/>
          </a:prstGeom>
        </p:spPr>
      </p:pic>
    </p:spTree>
    <p:extLst>
      <p:ext uri="{BB962C8B-B14F-4D97-AF65-F5344CB8AC3E}">
        <p14:creationId xmlns:p14="http://schemas.microsoft.com/office/powerpoint/2010/main" val="283191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DA88ADC-A4D1-4198-B295-52B904E3C00E}" type="datetimeFigureOut">
              <a:rPr lang="en-GB" smtClean="0"/>
              <a:t>21/02/2024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0AF703-51B4-4BC5-BAD5-EC99843FDE57}" type="slidenum">
              <a:rPr lang="en-GB" smtClean="0"/>
              <a:t>‹#›</a:t>
            </a:fld>
            <a:endParaRPr lang="en-GB"/>
          </a:p>
        </p:txBody>
      </p:sp>
    </p:spTree>
    <p:extLst>
      <p:ext uri="{BB962C8B-B14F-4D97-AF65-F5344CB8AC3E}">
        <p14:creationId xmlns:p14="http://schemas.microsoft.com/office/powerpoint/2010/main" val="16672553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393271"/>
      </p:ext>
    </p:extLst>
  </p:cSld>
  <p:clrMap bg1="lt1" tx1="dk1" bg2="lt2" tx2="dk2" accent1="accent1" accent2="accent2" accent3="accent3" accent4="accent4" accent5="accent5" accent6="accent6" hlink="hlink" folHlink="folHlink"/>
  <p:sldLayoutIdLst>
    <p:sldLayoutId id="2147483651" r:id="rId1"/>
    <p:sldLayoutId id="2147483661" r:id="rId2"/>
    <p:sldLayoutId id="2147483660" r:id="rId3"/>
    <p:sldLayoutId id="2147483662"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jpe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mailto:Lorraine.whistler@Nottinghamcity.gov.uk" TargetMode="External"/><Relationship Id="rId5" Type="http://schemas.openxmlformats.org/officeDocument/2006/relationships/hyperlink" Target="mailto:Karen.Eaves@nottinghamcity.gov.uk" TargetMode="External"/><Relationship Id="rId4" Type="http://schemas.openxmlformats.org/officeDocument/2006/relationships/hyperlink" Target="mailto:Alison.Russell@nottinghamcity.gov.u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mailto:pfid2@nottinghamcity.gov.u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youtu.be/MnxASqGmXMo"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publicfirst.co.uk/wp-content/uploads/2023/09/ATTENDANCE-REPORT-V02.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6.jpg"/><Relationship Id="rId7" Type="http://schemas.openxmlformats.org/officeDocument/2006/relationships/customXml" Target="../ink/ink2.xml"/><Relationship Id="rId12" Type="http://schemas.openxmlformats.org/officeDocument/2006/relationships/image" Target="NUL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NULL"/><Relationship Id="rId4" Type="http://schemas.openxmlformats.org/officeDocument/2006/relationships/image" Target="../media/image27.png"/><Relationship Id="rId9" Type="http://schemas.openxmlformats.org/officeDocument/2006/relationships/customXml" Target="../ink/ink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9.png"/><Relationship Id="rId7" Type="http://schemas.openxmlformats.org/officeDocument/2006/relationships/customXml" Target="../ink/ink6.xml"/><Relationship Id="rId12" Type="http://schemas.openxmlformats.org/officeDocument/2006/relationships/image" Target="NUL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customXml" Target="../ink/ink8.xml"/><Relationship Id="rId5" Type="http://schemas.openxmlformats.org/officeDocument/2006/relationships/customXml" Target="../ink/ink5.xml"/><Relationship Id="rId10" Type="http://schemas.openxmlformats.org/officeDocument/2006/relationships/image" Target="NULL"/><Relationship Id="rId4" Type="http://schemas.openxmlformats.org/officeDocument/2006/relationships/image" Target="../media/image30.png"/><Relationship Id="rId9" Type="http://schemas.openxmlformats.org/officeDocument/2006/relationships/customXml" Target="../ink/ink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Samina.Ring@Raleightrust.or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hyperlink" Target="mailto:liz@lizanderson.or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myaccount.nottinghamcity.gov.uk/service/check_and_challenge" TargetMode="External"/><Relationship Id="rId2" Type="http://schemas.openxmlformats.org/officeDocument/2006/relationships/hyperlink" Target="https://nottinghamcity-dash.achieveservice.com/service/Request_for_Service_Form"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3.xml.rels><?xml version="1.0" encoding="UTF-8" standalone="yes"?>
<Relationships xmlns="http://schemas.openxmlformats.org/package/2006/relationships"><Relationship Id="rId3" Type="http://schemas.openxmlformats.org/officeDocument/2006/relationships/hyperlink" Target="mailto:CME.EducationWelfare@nottinghamcity.gov.uk"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myaccount.nottinghamcity.gov.uk/service/children_missing_education_referral"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nottinghamcity.gov.uk/information-for-residents/children-and-families/safeguarding-children-partnership/safeguarding-trainin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hyperlink" Target="http://www.nottinghamcity.gov.uk/ncscp"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www.nottinghamschools.org.uk/"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mailto:CP.BDU@nottinghamcity.gov.uk"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mailto:Mark.Attwood@nottinghamcity.gov.uk"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hyperlink" Target="https://www.nottinghamschools.org.uk/media/z05dx3s0/cluster-map.pdf"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mailto:Tracy.Hayden@nottinghamcity.gov.uk" TargetMode="External"/><Relationship Id="rId5" Type="http://schemas.openxmlformats.org/officeDocument/2006/relationships/hyperlink" Target="mailto:Caroline.Vallelly@nottinghamcity.gov.uk" TargetMode="External"/><Relationship Id="rId4" Type="http://schemas.openxmlformats.org/officeDocument/2006/relationships/hyperlink" Target="mailto:John.Carter@nottinghamcity.gov.uk"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nottinghamcity.gov.uk/media/loib4qqg/neglect-toolkit.pdf"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www.gov.uk/government/news/parent-first-approach-at-the-core-of-new-guidance-on-gender-questioning-children" TargetMode="External"/><Relationship Id="rId2" Type="http://schemas.openxmlformats.org/officeDocument/2006/relationships/hyperlink" Target="https://consult.education.gov.uk/equalities-political-impartiality-anti-bullying-team/gender-questioning-children-proposed-guidance/supporting_documents/Gender%20Questioning%20Children%20%20nonstatutory%20guidance.pdf" TargetMode="Externa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hyperlink" Target="https://consult.education.gov.uk/equalities-political-impartiality-anti-bullying-team/gender-questioning-children-proposed-guidance/"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www.nottinghamschools.org.uk/leadership-and-management-support/safeguarding/designated-safeguarding-lead-dsl-network/"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s://twitter.com/nottinghamcscp?lang=en-GB"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hyperlink" Target="https://assets.publishing.service.gov.uk/media/65797f1e0467eb000d55f689/Working_together_to_safeguard_children_2023_-_statutory_framework.pdf" TargetMode="External"/><Relationship Id="rId7" Type="http://schemas.openxmlformats.org/officeDocument/2006/relationships/hyperlink" Target="https://assets.publishing.service.gov.uk/media/657adee3095987000d95e0cc/Background_information_for_Working_Together_to_Safeguard_Children_and_the_Children_s_Social_Care_National_Frameworks.pdf" TargetMode="External"/><Relationship Id="rId2" Type="http://schemas.openxmlformats.org/officeDocument/2006/relationships/hyperlink" Target="https://assets.publishing.service.gov.uk/media/65803fe31c0c2a000d18cf40/Working_together_to_safeguard_children_2023_-_statutory_guidance.pdf" TargetMode="External"/><Relationship Id="rId1" Type="http://schemas.openxmlformats.org/officeDocument/2006/relationships/slideLayout" Target="../slideLayouts/slideLayout2.xml"/><Relationship Id="rId6" Type="http://schemas.openxmlformats.org/officeDocument/2006/relationships/hyperlink" Target="https://www.gov.uk/government/publications/improving-practice-with-children-young-people-and-families/supporting-local-areas-to-embed-working-together-to-safeguard-children-and-the-national-framework" TargetMode="External"/><Relationship Id="rId5" Type="http://schemas.openxmlformats.org/officeDocument/2006/relationships/hyperlink" Target="https://www.gov.uk/government/publications/childrens-social-care-data-and-digital-strategy" TargetMode="External"/><Relationship Id="rId4" Type="http://schemas.openxmlformats.org/officeDocument/2006/relationships/hyperlink" Target="https://www.gov.uk/government/publications/childrens-social-care-national-framework"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jpe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C25FE8-FFCA-4A38-9B85-E26C0D878BFC}"/>
              </a:ext>
            </a:extLst>
          </p:cNvPr>
          <p:cNvSpPr>
            <a:spLocks noGrp="1"/>
          </p:cNvSpPr>
          <p:nvPr>
            <p:ph type="body" sz="quarter" idx="10"/>
          </p:nvPr>
        </p:nvSpPr>
        <p:spPr>
          <a:xfrm>
            <a:off x="166688" y="273022"/>
            <a:ext cx="8793818" cy="701731"/>
          </a:xfrm>
          <a:prstGeom prst="rect">
            <a:avLst/>
          </a:prstGeom>
        </p:spPr>
        <p:txBody>
          <a:bodyPr wrap="none">
            <a:spAutoFit/>
          </a:bodyPr>
          <a:lstStyle/>
          <a:p>
            <a:r>
              <a:rPr lang="en-GB" sz="4400" b="1" dirty="0"/>
              <a:t>DSL Network 21</a:t>
            </a:r>
            <a:r>
              <a:rPr lang="en-GB" sz="4400" b="1" baseline="30000" dirty="0"/>
              <a:t>st</a:t>
            </a:r>
            <a:r>
              <a:rPr lang="en-GB" sz="4400" b="1" dirty="0"/>
              <a:t> February 2024</a:t>
            </a:r>
          </a:p>
        </p:txBody>
      </p:sp>
      <p:pic>
        <p:nvPicPr>
          <p:cNvPr id="4" name="Picture 6" descr="Introductions &amp; Welcome! - Pulmonary Fibrosis News Forums">
            <a:extLst>
              <a:ext uri="{FF2B5EF4-FFF2-40B4-BE49-F238E27FC236}">
                <a16:creationId xmlns:a16="http://schemas.microsoft.com/office/drawing/2014/main" id="{B57EB89A-5ED3-4863-A09E-882745BE5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1679" y="1768918"/>
            <a:ext cx="7470367" cy="332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94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5F2D35-C779-49EE-A30D-4FEE44370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2433" y="6422250"/>
            <a:ext cx="2837763" cy="339955"/>
          </a:xfrm>
          <a:prstGeom prst="rect">
            <a:avLst/>
          </a:prstGeom>
        </p:spPr>
      </p:pic>
      <p:sp>
        <p:nvSpPr>
          <p:cNvPr id="10" name="Title 1"/>
          <p:cNvSpPr>
            <a:spLocks noGrp="1"/>
          </p:cNvSpPr>
          <p:nvPr>
            <p:ph type="ctrTitle"/>
          </p:nvPr>
        </p:nvSpPr>
        <p:spPr>
          <a:xfrm>
            <a:off x="1173018" y="1579418"/>
            <a:ext cx="9144000" cy="3823855"/>
          </a:xfrm>
        </p:spPr>
        <p:txBody>
          <a:bodyPr>
            <a:normAutofit/>
          </a:bodyPr>
          <a:lstStyle/>
          <a:p>
            <a:pPr marL="0" indent="0"/>
            <a:r>
              <a:rPr lang="en-GB" sz="1800" b="1" dirty="0"/>
              <a:t>Contact Details</a:t>
            </a:r>
            <a:br>
              <a:rPr lang="en-GB" sz="1800" b="1" dirty="0"/>
            </a:br>
            <a:r>
              <a:rPr lang="en-GB" sz="1800" b="1" dirty="0"/>
              <a:t>Supporting Families Coordinator</a:t>
            </a:r>
            <a:r>
              <a:rPr lang="en-GB" sz="1800" dirty="0"/>
              <a:t>: Veronica Fairley (Ronnie)</a:t>
            </a:r>
            <a:br>
              <a:rPr lang="en-GB" sz="1800" dirty="0"/>
            </a:br>
            <a:r>
              <a:rPr lang="en-GB" sz="1800" b="1" dirty="0"/>
              <a:t>Email: </a:t>
            </a:r>
            <a:r>
              <a:rPr lang="en-GB" sz="1800" dirty="0"/>
              <a:t>Veronica.fairley@nottinghamcity.gov.uk</a:t>
            </a:r>
            <a:br>
              <a:rPr lang="en-GB" sz="1800" dirty="0"/>
            </a:br>
            <a:r>
              <a:rPr lang="en-GB" sz="1800" b="1" dirty="0"/>
              <a:t>Tel: </a:t>
            </a:r>
            <a:r>
              <a:rPr lang="en-GB" sz="1800" dirty="0"/>
              <a:t>0115 8763606 </a:t>
            </a:r>
            <a:br>
              <a:rPr lang="en-GB" sz="1800" dirty="0"/>
            </a:br>
            <a:r>
              <a:rPr lang="en-GB" sz="1800" b="1" dirty="0"/>
              <a:t>Schools Accredited Practitioners :</a:t>
            </a:r>
            <a:br>
              <a:rPr lang="en-GB" sz="1800" b="1" dirty="0"/>
            </a:br>
            <a:r>
              <a:rPr lang="en-GB" sz="1800" dirty="0"/>
              <a:t>Alison Russell </a:t>
            </a:r>
            <a:r>
              <a:rPr lang="en-GB" sz="1800" b="1" dirty="0"/>
              <a:t>– </a:t>
            </a:r>
            <a:r>
              <a:rPr lang="en-GB" sz="1800" dirty="0">
                <a:hlinkClick r:id="rId4"/>
              </a:rPr>
              <a:t>Alison.russell@nottinghamcity.gov.uk</a:t>
            </a:r>
            <a:r>
              <a:rPr lang="en-GB" sz="1800" dirty="0"/>
              <a:t> </a:t>
            </a:r>
            <a:r>
              <a:rPr lang="en-GB" sz="1800" b="1" dirty="0"/>
              <a:t> </a:t>
            </a:r>
            <a:r>
              <a:rPr lang="en-GB" sz="1800" dirty="0"/>
              <a:t>Tel</a:t>
            </a:r>
            <a:r>
              <a:rPr lang="en-GB" sz="1800" b="1" dirty="0"/>
              <a:t>: </a:t>
            </a:r>
            <a:r>
              <a:rPr lang="en-GB" sz="1800" dirty="0"/>
              <a:t>07895212609 (Redhill Academy Trust, Archway Learning trust, </a:t>
            </a:r>
            <a:r>
              <a:rPr lang="en-GB" sz="1800" dirty="0" err="1"/>
              <a:t>Djanogly</a:t>
            </a:r>
            <a:r>
              <a:rPr lang="en-GB" sz="1800" dirty="0"/>
              <a:t> trust, NST &amp; </a:t>
            </a:r>
            <a:r>
              <a:rPr lang="en-GB" sz="1800" dirty="0" err="1"/>
              <a:t>Fernwood</a:t>
            </a:r>
            <a:r>
              <a:rPr lang="en-GB" sz="1800" dirty="0"/>
              <a:t> School Academy)</a:t>
            </a:r>
            <a:br>
              <a:rPr lang="en-GB" sz="1800" dirty="0"/>
            </a:br>
            <a:r>
              <a:rPr lang="en-GB" sz="1800" dirty="0"/>
              <a:t>Karen Eaves – </a:t>
            </a:r>
            <a:r>
              <a:rPr lang="en-GB" sz="1800" dirty="0">
                <a:hlinkClick r:id="rId5"/>
              </a:rPr>
              <a:t>Karen.Eaves@nottinghamcity.gov.uk</a:t>
            </a:r>
            <a:r>
              <a:rPr lang="en-GB" sz="1800" dirty="0"/>
              <a:t> Tel: 07947198862 (Raleigh trust, Transform trust, Creative trust &amp; Our lady Of Lourdes Multi Academy trust)</a:t>
            </a:r>
            <a:br>
              <a:rPr lang="en-GB" sz="1800" dirty="0"/>
            </a:br>
            <a:r>
              <a:rPr lang="en-GB" sz="1800" dirty="0"/>
              <a:t>Lorraine Whistler – </a:t>
            </a:r>
            <a:r>
              <a:rPr lang="en-GB" sz="1800" dirty="0">
                <a:hlinkClick r:id="rId6"/>
              </a:rPr>
              <a:t>Lorraine.whistler@nottinghamcity.gov.uk</a:t>
            </a:r>
            <a:r>
              <a:rPr lang="en-GB" sz="1800" dirty="0"/>
              <a:t> Tel: 07949185314 (Nova Education Trust, Greenwood Academies Trust, LEAD Academy Trust, Flying High Trust, Believe Academy Trust, NST, Shine Multi Academy Trust, Spencer Academies Trust &amp; Bluebell Primary.</a:t>
            </a:r>
            <a:br>
              <a:rPr lang="en-GB" sz="1800" dirty="0"/>
            </a:br>
            <a:r>
              <a:rPr lang="en-GB" sz="1800" b="1" dirty="0"/>
              <a:t>Contact us…. If you are a lead professional working on a Early Help case or have any queries to do with whole family working.</a:t>
            </a:r>
            <a:br>
              <a:rPr lang="en-GB" sz="1800" b="1" dirty="0"/>
            </a:br>
            <a:endParaRPr lang="en-GB" sz="1600" dirty="0"/>
          </a:p>
        </p:txBody>
      </p:sp>
      <p:pic>
        <p:nvPicPr>
          <p:cNvPr id="6" name="Picture 5" descr="A logo with colorful people and text&#10;&#10;Description automatically generated"/>
          <p:cNvPicPr/>
          <p:nvPr/>
        </p:nvPicPr>
        <p:blipFill>
          <a:blip r:embed="rId7"/>
          <a:stretch>
            <a:fillRect/>
          </a:stretch>
        </p:blipFill>
        <p:spPr>
          <a:xfrm>
            <a:off x="321685" y="181696"/>
            <a:ext cx="1425575" cy="1266825"/>
          </a:xfrm>
          <a:prstGeom prst="rect">
            <a:avLst/>
          </a:prstGeom>
        </p:spPr>
      </p:pic>
      <p:pic>
        <p:nvPicPr>
          <p:cNvPr id="9" name="Picture 8" descr="A logo of hands holding a family&#10;&#10;Description automatically generated"/>
          <p:cNvPicPr/>
          <p:nvPr/>
        </p:nvPicPr>
        <p:blipFill>
          <a:blip r:embed="rId8"/>
          <a:stretch>
            <a:fillRect/>
          </a:stretch>
        </p:blipFill>
        <p:spPr>
          <a:xfrm>
            <a:off x="10400116" y="181696"/>
            <a:ext cx="1403985" cy="1266825"/>
          </a:xfrm>
          <a:prstGeom prst="rect">
            <a:avLst/>
          </a:prstGeom>
        </p:spPr>
      </p:pic>
    </p:spTree>
    <p:extLst>
      <p:ext uri="{BB962C8B-B14F-4D97-AF65-F5344CB8AC3E}">
        <p14:creationId xmlns:p14="http://schemas.microsoft.com/office/powerpoint/2010/main" val="1780097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5F2D35-C779-49EE-A30D-4FEE44370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2433" y="6422250"/>
            <a:ext cx="2837763" cy="339955"/>
          </a:xfrm>
          <a:prstGeom prst="rect">
            <a:avLst/>
          </a:prstGeom>
        </p:spPr>
      </p:pic>
      <p:sp>
        <p:nvSpPr>
          <p:cNvPr id="10" name="Title 1"/>
          <p:cNvSpPr>
            <a:spLocks noGrp="1"/>
          </p:cNvSpPr>
          <p:nvPr>
            <p:ph type="ctrTitle"/>
          </p:nvPr>
        </p:nvSpPr>
        <p:spPr>
          <a:xfrm>
            <a:off x="1524000" y="1893455"/>
            <a:ext cx="9144000" cy="2697018"/>
          </a:xfrm>
        </p:spPr>
        <p:txBody>
          <a:bodyPr>
            <a:normAutofit/>
          </a:bodyPr>
          <a:lstStyle/>
          <a:p>
            <a:pPr marL="0" indent="0"/>
            <a:r>
              <a:rPr lang="en-GB" sz="2700" dirty="0"/>
              <a:t>For the 2 day Supporting Families Training contact Kate Thurman.</a:t>
            </a:r>
            <a:br>
              <a:rPr lang="en-GB" sz="2700" dirty="0"/>
            </a:br>
            <a:br>
              <a:rPr lang="en-GB" sz="2700" dirty="0"/>
            </a:br>
            <a:r>
              <a:rPr lang="en-GB" sz="2700" b="1" dirty="0"/>
              <a:t>Email :  </a:t>
            </a:r>
            <a:r>
              <a:rPr lang="en-GB" sz="2700" b="1" u="sng" dirty="0">
                <a:hlinkClick r:id="rId4"/>
              </a:rPr>
              <a:t>pfid2@nottinghamcity.gov.uk</a:t>
            </a:r>
            <a:br>
              <a:rPr lang="en-GB" dirty="0"/>
            </a:br>
            <a:endParaRPr lang="en-GB" dirty="0"/>
          </a:p>
        </p:txBody>
      </p:sp>
      <p:pic>
        <p:nvPicPr>
          <p:cNvPr id="6" name="Picture 5" descr="A logo with colorful people and text&#10;&#10;Description automatically generated"/>
          <p:cNvPicPr/>
          <p:nvPr/>
        </p:nvPicPr>
        <p:blipFill>
          <a:blip r:embed="rId5"/>
          <a:stretch>
            <a:fillRect/>
          </a:stretch>
        </p:blipFill>
        <p:spPr>
          <a:xfrm>
            <a:off x="321685" y="181696"/>
            <a:ext cx="1425575" cy="1266825"/>
          </a:xfrm>
          <a:prstGeom prst="rect">
            <a:avLst/>
          </a:prstGeom>
        </p:spPr>
      </p:pic>
      <p:pic>
        <p:nvPicPr>
          <p:cNvPr id="9" name="Picture 8" descr="A logo of hands holding a family&#10;&#10;Description automatically generated"/>
          <p:cNvPicPr/>
          <p:nvPr/>
        </p:nvPicPr>
        <p:blipFill>
          <a:blip r:embed="rId6"/>
          <a:stretch>
            <a:fillRect/>
          </a:stretch>
        </p:blipFill>
        <p:spPr>
          <a:xfrm>
            <a:off x="10400116" y="181696"/>
            <a:ext cx="1403985" cy="1266825"/>
          </a:xfrm>
          <a:prstGeom prst="rect">
            <a:avLst/>
          </a:prstGeom>
        </p:spPr>
      </p:pic>
    </p:spTree>
    <p:extLst>
      <p:ext uri="{BB962C8B-B14F-4D97-AF65-F5344CB8AC3E}">
        <p14:creationId xmlns:p14="http://schemas.microsoft.com/office/powerpoint/2010/main" val="1697977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5F2D35-C779-49EE-A30D-4FEE44370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2433" y="6422250"/>
            <a:ext cx="2837763" cy="339955"/>
          </a:xfrm>
          <a:prstGeom prst="rect">
            <a:avLst/>
          </a:prstGeom>
        </p:spPr>
      </p:pic>
      <p:pic>
        <p:nvPicPr>
          <p:cNvPr id="6" name="Picture 5" descr="A logo with colorful people and text&#10;&#10;Description automatically generated"/>
          <p:cNvPicPr/>
          <p:nvPr/>
        </p:nvPicPr>
        <p:blipFill>
          <a:blip r:embed="rId4"/>
          <a:stretch>
            <a:fillRect/>
          </a:stretch>
        </p:blipFill>
        <p:spPr>
          <a:xfrm>
            <a:off x="321685" y="181696"/>
            <a:ext cx="1425575" cy="1266825"/>
          </a:xfrm>
          <a:prstGeom prst="rect">
            <a:avLst/>
          </a:prstGeom>
        </p:spPr>
      </p:pic>
      <p:pic>
        <p:nvPicPr>
          <p:cNvPr id="9" name="Picture 8" descr="A logo of hands holding a family&#10;&#10;Description automatically generated"/>
          <p:cNvPicPr/>
          <p:nvPr/>
        </p:nvPicPr>
        <p:blipFill>
          <a:blip r:embed="rId5"/>
          <a:stretch>
            <a:fillRect/>
          </a:stretch>
        </p:blipFill>
        <p:spPr>
          <a:xfrm>
            <a:off x="10400116" y="181696"/>
            <a:ext cx="1403985" cy="1266825"/>
          </a:xfrm>
          <a:prstGeom prst="rect">
            <a:avLst/>
          </a:prstGeom>
        </p:spPr>
      </p:pic>
      <p:sp>
        <p:nvSpPr>
          <p:cNvPr id="2" name="Title 1"/>
          <p:cNvSpPr>
            <a:spLocks noGrp="1"/>
          </p:cNvSpPr>
          <p:nvPr>
            <p:ph type="ctrTitle"/>
          </p:nvPr>
        </p:nvSpPr>
        <p:spPr/>
        <p:txBody>
          <a:bodyPr/>
          <a:lstStyle/>
          <a:p>
            <a:endParaRPr lang="en-GB" dirty="0"/>
          </a:p>
        </p:txBody>
      </p:sp>
      <p:pic>
        <p:nvPicPr>
          <p:cNvPr id="4" name="Picture 3" descr="A close-up of a family&#10;&#10;Description automatically generated">
            <a:extLst>
              <a:ext uri="{FF2B5EF4-FFF2-40B4-BE49-F238E27FC236}">
                <a16:creationId xmlns:a16="http://schemas.microsoft.com/office/drawing/2014/main" id="{76EF459D-2B53-4048-A0C8-79E09E7E31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25A76414-9A3E-49DE-B503-C098E1A67A9C}"/>
              </a:ext>
            </a:extLst>
          </p:cNvPr>
          <p:cNvSpPr/>
          <p:nvPr/>
        </p:nvSpPr>
        <p:spPr>
          <a:xfrm>
            <a:off x="3160745" y="6307130"/>
            <a:ext cx="3544560" cy="369332"/>
          </a:xfrm>
          <a:prstGeom prst="rect">
            <a:avLst/>
          </a:prstGeom>
        </p:spPr>
        <p:txBody>
          <a:bodyPr wrap="none">
            <a:spAutoFit/>
          </a:bodyPr>
          <a:lstStyle/>
          <a:p>
            <a:r>
              <a:rPr lang="en-GB" u="sng" dirty="0">
                <a:solidFill>
                  <a:srgbClr val="0563C1"/>
                </a:solidFill>
                <a:latin typeface="Arial" panose="020B0604020202020204" pitchFamily="34" charset="0"/>
                <a:ea typeface="Calibri" panose="020F0502020204030204" pitchFamily="34" charset="0"/>
                <a:hlinkClick r:id="rId7"/>
              </a:rPr>
              <a:t>https://youtu.be/MnxASqGmXMo</a:t>
            </a:r>
            <a:endParaRPr lang="en-GB" dirty="0"/>
          </a:p>
        </p:txBody>
      </p:sp>
    </p:spTree>
    <p:extLst>
      <p:ext uri="{BB962C8B-B14F-4D97-AF65-F5344CB8AC3E}">
        <p14:creationId xmlns:p14="http://schemas.microsoft.com/office/powerpoint/2010/main" val="3793789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A97AFA-7CD2-8E2D-22A3-D2A9DE5FB0E1}"/>
              </a:ext>
            </a:extLst>
          </p:cNvPr>
          <p:cNvPicPr>
            <a:picLocks noChangeAspect="1"/>
          </p:cNvPicPr>
          <p:nvPr/>
        </p:nvPicPr>
        <p:blipFill>
          <a:blip r:embed="rId2"/>
          <a:stretch>
            <a:fillRect/>
          </a:stretch>
        </p:blipFill>
        <p:spPr>
          <a:xfrm>
            <a:off x="701150" y="531873"/>
            <a:ext cx="10529558" cy="5794254"/>
          </a:xfrm>
          <a:prstGeom prst="rect">
            <a:avLst/>
          </a:prstGeom>
        </p:spPr>
      </p:pic>
      <p:pic>
        <p:nvPicPr>
          <p:cNvPr id="10" name="Picture 9">
            <a:extLst>
              <a:ext uri="{FF2B5EF4-FFF2-40B4-BE49-F238E27FC236}">
                <a16:creationId xmlns:a16="http://schemas.microsoft.com/office/drawing/2014/main" id="{CF492147-FB73-0CED-6958-4959B7B27E43}"/>
              </a:ext>
            </a:extLst>
          </p:cNvPr>
          <p:cNvPicPr>
            <a:picLocks noChangeAspect="1"/>
          </p:cNvPicPr>
          <p:nvPr/>
        </p:nvPicPr>
        <p:blipFill>
          <a:blip r:embed="rId3"/>
          <a:stretch>
            <a:fillRect/>
          </a:stretch>
        </p:blipFill>
        <p:spPr>
          <a:xfrm>
            <a:off x="6986952" y="4695041"/>
            <a:ext cx="2473571" cy="1149824"/>
          </a:xfrm>
          <a:prstGeom prst="rect">
            <a:avLst/>
          </a:prstGeom>
        </p:spPr>
      </p:pic>
    </p:spTree>
    <p:extLst>
      <p:ext uri="{BB962C8B-B14F-4D97-AF65-F5344CB8AC3E}">
        <p14:creationId xmlns:p14="http://schemas.microsoft.com/office/powerpoint/2010/main" val="214626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3DFCCB-FF60-9CF6-3568-68B6A2ED2E14}"/>
              </a:ext>
            </a:extLst>
          </p:cNvPr>
          <p:cNvSpPr>
            <a:spLocks noGrp="1"/>
          </p:cNvSpPr>
          <p:nvPr>
            <p:ph type="body" sz="quarter" idx="10"/>
          </p:nvPr>
        </p:nvSpPr>
        <p:spPr/>
        <p:txBody>
          <a:bodyPr/>
          <a:lstStyle/>
          <a:p>
            <a:r>
              <a:rPr lang="en-GB" dirty="0"/>
              <a:t>Expectations</a:t>
            </a:r>
          </a:p>
        </p:txBody>
      </p:sp>
      <p:pic>
        <p:nvPicPr>
          <p:cNvPr id="4" name="Picture 3" descr="A white cover with blue text&#10;&#10;Description automatically generated">
            <a:extLst>
              <a:ext uri="{FF2B5EF4-FFF2-40B4-BE49-F238E27FC236}">
                <a16:creationId xmlns:a16="http://schemas.microsoft.com/office/drawing/2014/main" id="{8C9B0C91-C9B9-5DB8-D23F-988DDCD1A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444" y="1620666"/>
            <a:ext cx="2450925" cy="342393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0C91DF90-51E8-0FC9-0167-2BE5A6D9905E}"/>
              </a:ext>
            </a:extLst>
          </p:cNvPr>
          <p:cNvPicPr>
            <a:picLocks noChangeAspect="1"/>
          </p:cNvPicPr>
          <p:nvPr/>
        </p:nvPicPr>
        <p:blipFill>
          <a:blip r:embed="rId4"/>
          <a:stretch>
            <a:fillRect/>
          </a:stretch>
        </p:blipFill>
        <p:spPr>
          <a:xfrm>
            <a:off x="4867965" y="94274"/>
            <a:ext cx="5905543" cy="6153195"/>
          </a:xfrm>
          <a:prstGeom prst="rect">
            <a:avLst/>
          </a:prstGeom>
        </p:spPr>
      </p:pic>
    </p:spTree>
    <p:extLst>
      <p:ext uri="{BB962C8B-B14F-4D97-AF65-F5344CB8AC3E}">
        <p14:creationId xmlns:p14="http://schemas.microsoft.com/office/powerpoint/2010/main" val="275170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AFFC6F-1650-CA02-9131-80B609553AB4}"/>
              </a:ext>
            </a:extLst>
          </p:cNvPr>
          <p:cNvSpPr>
            <a:spLocks noGrp="1"/>
          </p:cNvSpPr>
          <p:nvPr>
            <p:ph type="body" sz="quarter" idx="10"/>
          </p:nvPr>
        </p:nvSpPr>
        <p:spPr/>
        <p:txBody>
          <a:bodyPr/>
          <a:lstStyle/>
          <a:p>
            <a:r>
              <a:rPr lang="en-GB" dirty="0"/>
              <a:t>Education Neglect</a:t>
            </a:r>
          </a:p>
        </p:txBody>
      </p:sp>
      <p:pic>
        <p:nvPicPr>
          <p:cNvPr id="4" name="Picture 3">
            <a:extLst>
              <a:ext uri="{FF2B5EF4-FFF2-40B4-BE49-F238E27FC236}">
                <a16:creationId xmlns:a16="http://schemas.microsoft.com/office/drawing/2014/main" id="{19F46A81-E03F-4614-D069-2F365614F3D1}"/>
              </a:ext>
            </a:extLst>
          </p:cNvPr>
          <p:cNvPicPr>
            <a:picLocks noChangeAspect="1"/>
          </p:cNvPicPr>
          <p:nvPr/>
        </p:nvPicPr>
        <p:blipFill>
          <a:blip r:embed="rId3"/>
          <a:stretch>
            <a:fillRect/>
          </a:stretch>
        </p:blipFill>
        <p:spPr>
          <a:xfrm>
            <a:off x="719989" y="1980595"/>
            <a:ext cx="1985529" cy="2772521"/>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D9BC73FC-8C35-554F-7B6B-E47F6BE1464D}"/>
              </a:ext>
            </a:extLst>
          </p:cNvPr>
          <p:cNvSpPr txBox="1"/>
          <p:nvPr/>
        </p:nvSpPr>
        <p:spPr>
          <a:xfrm>
            <a:off x="3204839" y="1303053"/>
            <a:ext cx="8728628" cy="5324535"/>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Department for Education (DfE) has stated:</a:t>
            </a:r>
          </a:p>
          <a:p>
            <a:endParaRPr lang="en-US" sz="2000" dirty="0">
              <a:latin typeface="Arial" panose="020B0604020202020204" pitchFamily="34" charset="0"/>
              <a:cs typeface="Arial" panose="020B0604020202020204" pitchFamily="34" charset="0"/>
            </a:endParaRPr>
          </a:p>
          <a:p>
            <a:r>
              <a:rPr lang="en-US" sz="2000" i="1" dirty="0">
                <a:latin typeface="Arial" panose="020B0604020202020204" pitchFamily="34" charset="0"/>
                <a:cs typeface="Arial" panose="020B0604020202020204" pitchFamily="34" charset="0"/>
              </a:rPr>
              <a:t>‘Persistent failure to send children to school is a clear sign of neglect.’</a:t>
            </a:r>
          </a:p>
          <a:p>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NSPCC has cited, </a:t>
            </a:r>
            <a:r>
              <a:rPr lang="en-US" sz="2000" i="1" dirty="0">
                <a:latin typeface="Arial" panose="020B0604020202020204" pitchFamily="34" charset="0"/>
                <a:cs typeface="Arial" panose="020B0604020202020204" pitchFamily="34" charset="0"/>
              </a:rPr>
              <a:t>‘failure to ensure regular school attendance which prevents the child reaching their full potential academically’</a:t>
            </a:r>
            <a:r>
              <a:rPr lang="en-US" sz="2000" dirty="0">
                <a:latin typeface="Arial" panose="020B0604020202020204" pitchFamily="34" charset="0"/>
                <a:cs typeface="Arial" panose="020B0604020202020204" pitchFamily="34" charset="0"/>
              </a:rPr>
              <a:t> as one of their four forms of neglect.</a:t>
            </a:r>
          </a:p>
          <a:p>
            <a:pPr marL="285750" indent="-285750">
              <a:buFont typeface="Arial" panose="020B0604020202020204" pitchFamily="34" charset="0"/>
              <a:buChar char="•"/>
            </a:pPr>
            <a:endParaRPr lang="en-US" sz="2000" b="1" i="0" dirty="0">
              <a:solidFill>
                <a:srgbClr val="000000"/>
              </a:solidFill>
              <a:effectLst/>
              <a:latin typeface="Arial" panose="020B0604020202020204" pitchFamily="34" charset="0"/>
              <a:cs typeface="Arial" panose="020B0604020202020204" pitchFamily="34" charset="0"/>
            </a:endParaRPr>
          </a:p>
          <a:p>
            <a:r>
              <a:rPr lang="en-US" sz="2000" b="1" i="0" dirty="0">
                <a:solidFill>
                  <a:srgbClr val="000000"/>
                </a:solidFill>
                <a:effectLst/>
                <a:latin typeface="Arial" panose="020B0604020202020204" pitchFamily="34" charset="0"/>
                <a:cs typeface="Arial" panose="020B0604020202020204" pitchFamily="34" charset="0"/>
              </a:rPr>
              <a:t>Physical neglect</a:t>
            </a:r>
            <a:r>
              <a:rPr lang="en-US" sz="2000" b="0" i="0" dirty="0">
                <a:solidFill>
                  <a:srgbClr val="000000"/>
                </a:solidFill>
                <a:effectLst/>
                <a:latin typeface="Arial" panose="020B0604020202020204" pitchFamily="34" charset="0"/>
                <a:cs typeface="Arial" panose="020B0604020202020204" pitchFamily="34" charset="0"/>
              </a:rPr>
              <a:t>: not meeting a child’s basic needs, such as food, clothing or shelter; not supervising a child adequately or providing for their safety</a:t>
            </a:r>
          </a:p>
          <a:p>
            <a:pPr algn="l"/>
            <a:r>
              <a:rPr lang="en-US" sz="2000" b="1" dirty="0">
                <a:solidFill>
                  <a:srgbClr val="000000"/>
                </a:solidFill>
                <a:latin typeface="Arial" panose="020B0604020202020204" pitchFamily="34" charset="0"/>
                <a:cs typeface="Arial" panose="020B0604020202020204" pitchFamily="34" charset="0"/>
              </a:rPr>
              <a:t>E</a:t>
            </a:r>
            <a:r>
              <a:rPr lang="en-US" sz="2000" b="1" i="0" dirty="0">
                <a:solidFill>
                  <a:srgbClr val="000000"/>
                </a:solidFill>
                <a:effectLst/>
                <a:latin typeface="Arial" panose="020B0604020202020204" pitchFamily="34" charset="0"/>
                <a:cs typeface="Arial" panose="020B0604020202020204" pitchFamily="34" charset="0"/>
              </a:rPr>
              <a:t>ducational neglect</a:t>
            </a:r>
            <a:r>
              <a:rPr lang="en-US" sz="2000" b="0" i="0" dirty="0">
                <a:solidFill>
                  <a:srgbClr val="000000"/>
                </a:solidFill>
                <a:effectLst/>
                <a:latin typeface="Arial" panose="020B0604020202020204" pitchFamily="34" charset="0"/>
                <a:cs typeface="Arial" panose="020B0604020202020204" pitchFamily="34" charset="0"/>
              </a:rPr>
              <a:t>: not making sure a child receives an education</a:t>
            </a:r>
          </a:p>
          <a:p>
            <a:pPr algn="l"/>
            <a:r>
              <a:rPr lang="en-US" sz="2000" b="1" i="0" dirty="0">
                <a:solidFill>
                  <a:srgbClr val="000000"/>
                </a:solidFill>
                <a:effectLst/>
                <a:latin typeface="Arial" panose="020B0604020202020204" pitchFamily="34" charset="0"/>
                <a:cs typeface="Arial" panose="020B0604020202020204" pitchFamily="34" charset="0"/>
              </a:rPr>
              <a:t>Emotional neglect</a:t>
            </a:r>
            <a:r>
              <a:rPr lang="en-US" sz="2000" b="0" i="0" dirty="0">
                <a:solidFill>
                  <a:srgbClr val="000000"/>
                </a:solidFill>
                <a:effectLst/>
                <a:latin typeface="Arial" panose="020B0604020202020204" pitchFamily="34" charset="0"/>
                <a:cs typeface="Arial" panose="020B0604020202020204" pitchFamily="34" charset="0"/>
              </a:rPr>
              <a:t>: not meeting a child’s needs for nurture and stimulation, for example by ignoring, humiliating, intimidating or isolating them</a:t>
            </a:r>
          </a:p>
          <a:p>
            <a:pPr algn="l"/>
            <a:r>
              <a:rPr lang="en-US" sz="2000" b="1" dirty="0">
                <a:solidFill>
                  <a:srgbClr val="000000"/>
                </a:solidFill>
                <a:latin typeface="Arial" panose="020B0604020202020204" pitchFamily="34" charset="0"/>
                <a:cs typeface="Arial" panose="020B0604020202020204" pitchFamily="34" charset="0"/>
              </a:rPr>
              <a:t>M</a:t>
            </a:r>
            <a:r>
              <a:rPr lang="en-US" sz="2000" b="1" i="0" dirty="0">
                <a:solidFill>
                  <a:srgbClr val="000000"/>
                </a:solidFill>
                <a:effectLst/>
                <a:latin typeface="Arial" panose="020B0604020202020204" pitchFamily="34" charset="0"/>
                <a:cs typeface="Arial" panose="020B0604020202020204" pitchFamily="34" charset="0"/>
              </a:rPr>
              <a:t>edical neglect</a:t>
            </a:r>
            <a:r>
              <a:rPr lang="en-US" sz="2000" b="0" i="0" dirty="0">
                <a:solidFill>
                  <a:srgbClr val="000000"/>
                </a:solidFill>
                <a:effectLst/>
                <a:latin typeface="Arial" panose="020B0604020202020204" pitchFamily="34" charset="0"/>
                <a:cs typeface="Arial" panose="020B0604020202020204" pitchFamily="34" charset="0"/>
              </a:rPr>
              <a:t>: not providing appropriate health care (including dental care), refusing care or ignoring medical recommendations (Horwath, 2007).</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999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F46C2B-D816-4EF7-AE1A-1C3A765E0A0A}"/>
              </a:ext>
            </a:extLst>
          </p:cNvPr>
          <p:cNvSpPr>
            <a:spLocks noGrp="1"/>
          </p:cNvSpPr>
          <p:nvPr>
            <p:ph type="body" sz="quarter" idx="10"/>
          </p:nvPr>
        </p:nvSpPr>
        <p:spPr/>
        <p:txBody>
          <a:bodyPr/>
          <a:lstStyle/>
          <a:p>
            <a:r>
              <a:rPr lang="en-GB" dirty="0"/>
              <a:t>Things to Consider</a:t>
            </a:r>
          </a:p>
        </p:txBody>
      </p:sp>
      <p:sp>
        <p:nvSpPr>
          <p:cNvPr id="3" name="TextBox 2">
            <a:extLst>
              <a:ext uri="{FF2B5EF4-FFF2-40B4-BE49-F238E27FC236}">
                <a16:creationId xmlns:a16="http://schemas.microsoft.com/office/drawing/2014/main" id="{5BB1FB9C-3FED-959A-351B-42E104E1829B}"/>
              </a:ext>
            </a:extLst>
          </p:cNvPr>
          <p:cNvSpPr txBox="1"/>
          <p:nvPr/>
        </p:nvSpPr>
        <p:spPr>
          <a:xfrm>
            <a:off x="178675" y="1524001"/>
            <a:ext cx="11561379" cy="4401205"/>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Does your school Safeguarding Policy include, and link to, your Attendance Policy? (and vice versa)</a:t>
            </a:r>
          </a:p>
          <a:p>
            <a:r>
              <a:rPr lang="en-GB" sz="20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How often do you review your Safeguarding and Attendance Policy?</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Does your safeguarding practice differ for ‘vulnerable children’ who are repeatedly absent from school, in comparison to children that you do not have concerns about?</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Do you hold more than one emergency contact number for the children? How often are these details checked?</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How forensic are you with the recording of information?</a:t>
            </a:r>
          </a:p>
          <a:p>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Has everyone had safeguarding update training pertinent to their role?</a:t>
            </a:r>
          </a:p>
        </p:txBody>
      </p:sp>
    </p:spTree>
    <p:extLst>
      <p:ext uri="{BB962C8B-B14F-4D97-AF65-F5344CB8AC3E}">
        <p14:creationId xmlns:p14="http://schemas.microsoft.com/office/powerpoint/2010/main" val="4259903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13BB2B-3CEF-A5AD-688A-9631779D4064}"/>
              </a:ext>
            </a:extLst>
          </p:cNvPr>
          <p:cNvSpPr>
            <a:spLocks noGrp="1"/>
          </p:cNvSpPr>
          <p:nvPr>
            <p:ph type="body" sz="quarter" idx="10"/>
          </p:nvPr>
        </p:nvSpPr>
        <p:spPr/>
        <p:txBody>
          <a:bodyPr/>
          <a:lstStyle/>
          <a:p>
            <a:r>
              <a:rPr lang="en-GB" dirty="0"/>
              <a:t>Listen and Understand – Do we?</a:t>
            </a:r>
          </a:p>
        </p:txBody>
      </p:sp>
      <p:pic>
        <p:nvPicPr>
          <p:cNvPr id="4" name="Picture 3">
            <a:hlinkClick r:id="rId3"/>
            <a:extLst>
              <a:ext uri="{FF2B5EF4-FFF2-40B4-BE49-F238E27FC236}">
                <a16:creationId xmlns:a16="http://schemas.microsoft.com/office/drawing/2014/main" id="{F9ACDC85-A336-A1C3-B63C-2B4CD8DE246C}"/>
              </a:ext>
            </a:extLst>
          </p:cNvPr>
          <p:cNvPicPr>
            <a:picLocks noChangeAspect="1"/>
          </p:cNvPicPr>
          <p:nvPr/>
        </p:nvPicPr>
        <p:blipFill>
          <a:blip r:embed="rId4"/>
          <a:stretch>
            <a:fillRect/>
          </a:stretch>
        </p:blipFill>
        <p:spPr>
          <a:xfrm>
            <a:off x="1269276" y="1113692"/>
            <a:ext cx="3614092" cy="4900246"/>
          </a:xfrm>
          <a:prstGeom prst="rect">
            <a:avLst/>
          </a:prstGeom>
        </p:spPr>
      </p:pic>
      <p:pic>
        <p:nvPicPr>
          <p:cNvPr id="6" name="Picture 5">
            <a:extLst>
              <a:ext uri="{FF2B5EF4-FFF2-40B4-BE49-F238E27FC236}">
                <a16:creationId xmlns:a16="http://schemas.microsoft.com/office/drawing/2014/main" id="{42C45C0E-9B39-50EC-9CFE-F3FF641F02AC}"/>
              </a:ext>
            </a:extLst>
          </p:cNvPr>
          <p:cNvPicPr>
            <a:picLocks noChangeAspect="1"/>
          </p:cNvPicPr>
          <p:nvPr/>
        </p:nvPicPr>
        <p:blipFill>
          <a:blip r:embed="rId5"/>
          <a:stretch>
            <a:fillRect/>
          </a:stretch>
        </p:blipFill>
        <p:spPr>
          <a:xfrm>
            <a:off x="5658560" y="1387336"/>
            <a:ext cx="5962694" cy="4352957"/>
          </a:xfrm>
          <a:prstGeom prst="rect">
            <a:avLst/>
          </a:prstGeom>
        </p:spPr>
      </p:pic>
    </p:spTree>
    <p:extLst>
      <p:ext uri="{BB962C8B-B14F-4D97-AF65-F5344CB8AC3E}">
        <p14:creationId xmlns:p14="http://schemas.microsoft.com/office/powerpoint/2010/main" val="379998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307800-0B36-4E6E-951E-F47DBE56DE0F}"/>
              </a:ext>
            </a:extLst>
          </p:cNvPr>
          <p:cNvSpPr>
            <a:spLocks noGrp="1"/>
          </p:cNvSpPr>
          <p:nvPr>
            <p:ph type="body" sz="quarter" idx="10"/>
          </p:nvPr>
        </p:nvSpPr>
        <p:spPr/>
        <p:txBody>
          <a:bodyPr/>
          <a:lstStyle/>
          <a:p>
            <a:r>
              <a:rPr lang="en-GB" dirty="0"/>
              <a:t>What do you have in place?</a:t>
            </a:r>
          </a:p>
        </p:txBody>
      </p:sp>
      <p:sp>
        <p:nvSpPr>
          <p:cNvPr id="3" name="Subtitle 2">
            <a:extLst>
              <a:ext uri="{FF2B5EF4-FFF2-40B4-BE49-F238E27FC236}">
                <a16:creationId xmlns:a16="http://schemas.microsoft.com/office/drawing/2014/main" id="{28363C64-F732-8AD9-5A6A-E44F94DD0BCF}"/>
              </a:ext>
            </a:extLst>
          </p:cNvPr>
          <p:cNvSpPr txBox="1">
            <a:spLocks/>
          </p:cNvSpPr>
          <p:nvPr/>
        </p:nvSpPr>
        <p:spPr>
          <a:xfrm>
            <a:off x="401452" y="1452387"/>
            <a:ext cx="8039163" cy="43350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a:r>
              <a:rPr lang="en-US" dirty="0">
                <a:latin typeface="Arial" panose="020B0604020202020204" pitchFamily="34" charset="0"/>
                <a:cs typeface="Arial" panose="020B0604020202020204" pitchFamily="34" charset="0"/>
              </a:rPr>
              <a:t>Whole school culture that attendance is everyone’s responsibility</a:t>
            </a:r>
          </a:p>
          <a:p>
            <a:pPr marL="342900"/>
            <a:r>
              <a:rPr lang="en-US" dirty="0">
                <a:latin typeface="Arial" panose="020B0604020202020204" pitchFamily="34" charset="0"/>
                <a:cs typeface="Arial" panose="020B0604020202020204" pitchFamily="34" charset="0"/>
              </a:rPr>
              <a:t>Specific pathway for vulnerable children</a:t>
            </a:r>
          </a:p>
          <a:p>
            <a:pPr marL="342900"/>
            <a:r>
              <a:rPr lang="en-US" dirty="0">
                <a:latin typeface="Arial" panose="020B0604020202020204" pitchFamily="34" charset="0"/>
                <a:cs typeface="Arial" panose="020B0604020202020204" pitchFamily="34" charset="0"/>
              </a:rPr>
              <a:t>Pastoral support</a:t>
            </a:r>
          </a:p>
          <a:p>
            <a:pPr marL="342900"/>
            <a:r>
              <a:rPr lang="en-US" dirty="0">
                <a:latin typeface="Arial" panose="020B0604020202020204" pitchFamily="34" charset="0"/>
                <a:cs typeface="Arial" panose="020B0604020202020204" pitchFamily="34" charset="0"/>
              </a:rPr>
              <a:t>Effective home-school communication</a:t>
            </a:r>
          </a:p>
          <a:p>
            <a:pPr marL="342900"/>
            <a:r>
              <a:rPr lang="en-US" dirty="0">
                <a:latin typeface="Arial" panose="020B0604020202020204" pitchFamily="34" charset="0"/>
                <a:cs typeface="Arial" panose="020B0604020202020204" pitchFamily="34" charset="0"/>
              </a:rPr>
              <a:t>Home visits</a:t>
            </a:r>
          </a:p>
          <a:p>
            <a:pPr marL="342900"/>
            <a:r>
              <a:rPr lang="en-US" dirty="0">
                <a:latin typeface="Arial" panose="020B0604020202020204" pitchFamily="34" charset="0"/>
                <a:cs typeface="Arial" panose="020B0604020202020204" pitchFamily="34" charset="0"/>
              </a:rPr>
              <a:t>Attendance Policy</a:t>
            </a:r>
          </a:p>
          <a:p>
            <a:pPr marL="342900"/>
            <a:r>
              <a:rPr lang="en-US" dirty="0">
                <a:latin typeface="Arial" panose="020B0604020202020204" pitchFamily="34" charset="0"/>
                <a:cs typeface="Arial" panose="020B0604020202020204" pitchFamily="34" charset="0"/>
              </a:rPr>
              <a:t>Attendance improvement plans for PA</a:t>
            </a:r>
          </a:p>
          <a:p>
            <a:pPr marL="342900"/>
            <a:r>
              <a:rPr lang="en-US" dirty="0">
                <a:latin typeface="Arial" panose="020B0604020202020204" pitchFamily="34" charset="0"/>
                <a:cs typeface="Arial" panose="020B0604020202020204" pitchFamily="34" charset="0"/>
              </a:rPr>
              <a:t>Use of Pupil Premium</a:t>
            </a:r>
          </a:p>
        </p:txBody>
      </p:sp>
      <p:pic>
        <p:nvPicPr>
          <p:cNvPr id="5" name="Picture 4">
            <a:extLst>
              <a:ext uri="{FF2B5EF4-FFF2-40B4-BE49-F238E27FC236}">
                <a16:creationId xmlns:a16="http://schemas.microsoft.com/office/drawing/2014/main" id="{EA4BB07A-4FA8-CD18-EA7F-86675A5623FA}"/>
              </a:ext>
            </a:extLst>
          </p:cNvPr>
          <p:cNvPicPr>
            <a:picLocks noChangeAspect="1"/>
          </p:cNvPicPr>
          <p:nvPr/>
        </p:nvPicPr>
        <p:blipFill>
          <a:blip r:embed="rId3"/>
          <a:stretch>
            <a:fillRect/>
          </a:stretch>
        </p:blipFill>
        <p:spPr>
          <a:xfrm>
            <a:off x="8229884" y="1986316"/>
            <a:ext cx="3446302" cy="29842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147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CC38C4-D971-3A7D-D64C-F0A08C279ADB}"/>
              </a:ext>
            </a:extLst>
          </p:cNvPr>
          <p:cNvPicPr>
            <a:picLocks noChangeAspect="1"/>
          </p:cNvPicPr>
          <p:nvPr/>
        </p:nvPicPr>
        <p:blipFill>
          <a:blip r:embed="rId3"/>
          <a:stretch>
            <a:fillRect/>
          </a:stretch>
        </p:blipFill>
        <p:spPr>
          <a:xfrm>
            <a:off x="915462" y="714355"/>
            <a:ext cx="9915597" cy="5429290"/>
          </a:xfrm>
          <a:prstGeom prst="rect">
            <a:avLst/>
          </a:prstGeom>
        </p:spPr>
      </p:pic>
    </p:spTree>
    <p:extLst>
      <p:ext uri="{BB962C8B-B14F-4D97-AF65-F5344CB8AC3E}">
        <p14:creationId xmlns:p14="http://schemas.microsoft.com/office/powerpoint/2010/main" val="250210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585D31-3CDC-440B-B18F-938F5855B387}"/>
              </a:ext>
            </a:extLst>
          </p:cNvPr>
          <p:cNvSpPr/>
          <p:nvPr/>
        </p:nvSpPr>
        <p:spPr>
          <a:xfrm>
            <a:off x="439270" y="5236296"/>
            <a:ext cx="10412506" cy="400110"/>
          </a:xfrm>
          <a:prstGeom prst="rect">
            <a:avLst/>
          </a:prstGeom>
        </p:spPr>
        <p:txBody>
          <a:bodyPr wrap="square">
            <a:spAutoFit/>
          </a:bodyPr>
          <a:lstStyle/>
          <a:p>
            <a:r>
              <a:rPr lang="en-GB" sz="2000" b="1" dirty="0"/>
              <a:t>Today’s objective: </a:t>
            </a:r>
            <a:endParaRPr lang="en-GB" sz="2000" dirty="0"/>
          </a:p>
        </p:txBody>
      </p:sp>
      <p:sp>
        <p:nvSpPr>
          <p:cNvPr id="4" name="Rectangle 3">
            <a:extLst>
              <a:ext uri="{FF2B5EF4-FFF2-40B4-BE49-F238E27FC236}">
                <a16:creationId xmlns:a16="http://schemas.microsoft.com/office/drawing/2014/main" id="{032BAC18-3B27-4725-8312-5C66CC4736D2}"/>
              </a:ext>
            </a:extLst>
          </p:cNvPr>
          <p:cNvSpPr/>
          <p:nvPr/>
        </p:nvSpPr>
        <p:spPr>
          <a:xfrm>
            <a:off x="439270" y="1282258"/>
            <a:ext cx="10412506" cy="2677656"/>
          </a:xfrm>
          <a:prstGeom prst="rect">
            <a:avLst/>
          </a:prstGeom>
        </p:spPr>
        <p:txBody>
          <a:bodyPr wrap="square">
            <a:spAutoFit/>
          </a:bodyPr>
          <a:lstStyle/>
          <a:p>
            <a:pPr marL="457200" indent="-457200">
              <a:buFontTx/>
              <a:buChar char="•"/>
            </a:pPr>
            <a:r>
              <a:rPr lang="en-GB" altLang="en-US" sz="2400" dirty="0"/>
              <a:t>To promote connectivity with the Nottingham City Safeguarding Children Partnership, other key local authority departments and Designated Safeguarding Leads across the city</a:t>
            </a:r>
          </a:p>
          <a:p>
            <a:pPr marL="457200" indent="-457200">
              <a:buFontTx/>
              <a:buChar char="•"/>
            </a:pPr>
            <a:r>
              <a:rPr lang="en-GB" altLang="en-US" sz="2400" dirty="0"/>
              <a:t>Act as a conduit for policy updates </a:t>
            </a:r>
          </a:p>
          <a:p>
            <a:pPr marL="457200" indent="-457200">
              <a:buFontTx/>
              <a:buChar char="•"/>
            </a:pPr>
            <a:r>
              <a:rPr lang="en-GB" altLang="en-US" sz="2400" dirty="0"/>
              <a:t>A network which demonstrates professional behaviours and mutual support </a:t>
            </a:r>
          </a:p>
          <a:p>
            <a:pPr marL="457200" indent="-457200">
              <a:buFontTx/>
              <a:buChar char="•"/>
            </a:pPr>
            <a:r>
              <a:rPr lang="en-GB" altLang="en-US" sz="2400" dirty="0"/>
              <a:t>Sharing of pertinent local and national updates focusing on safeguarding priorities and emerging trends across the city of Nottingham</a:t>
            </a:r>
          </a:p>
        </p:txBody>
      </p:sp>
      <p:sp>
        <p:nvSpPr>
          <p:cNvPr id="5" name="Rectangle 4">
            <a:extLst>
              <a:ext uri="{FF2B5EF4-FFF2-40B4-BE49-F238E27FC236}">
                <a16:creationId xmlns:a16="http://schemas.microsoft.com/office/drawing/2014/main" id="{A22CF544-3AA5-4FAA-B56E-0AA18838F26A}"/>
              </a:ext>
            </a:extLst>
          </p:cNvPr>
          <p:cNvSpPr/>
          <p:nvPr/>
        </p:nvSpPr>
        <p:spPr>
          <a:xfrm>
            <a:off x="304799" y="266595"/>
            <a:ext cx="9390529" cy="769441"/>
          </a:xfrm>
          <a:prstGeom prst="rect">
            <a:avLst/>
          </a:prstGeom>
        </p:spPr>
        <p:txBody>
          <a:bodyPr wrap="square">
            <a:spAutoFit/>
          </a:bodyPr>
          <a:lstStyle/>
          <a:p>
            <a:r>
              <a:rPr lang="en-GB" altLang="en-US" sz="4400" b="1" dirty="0"/>
              <a:t>DSL Network Aims and Purpose </a:t>
            </a:r>
            <a:endParaRPr lang="en-GB" sz="4400" b="1" dirty="0"/>
          </a:p>
        </p:txBody>
      </p:sp>
      <p:pic>
        <p:nvPicPr>
          <p:cNvPr id="2056" name="Picture 8" descr="Your Business Relationships Hinge on Corporate Social Responsibility">
            <a:extLst>
              <a:ext uri="{FF2B5EF4-FFF2-40B4-BE49-F238E27FC236}">
                <a16:creationId xmlns:a16="http://schemas.microsoft.com/office/drawing/2014/main" id="{5A23B6CA-4BF4-498F-AB92-A8B06313C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41045">
            <a:off x="9521399" y="3776008"/>
            <a:ext cx="2559564" cy="14371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DF0EB70-780A-4D1A-984E-3FB235257830}"/>
              </a:ext>
            </a:extLst>
          </p:cNvPr>
          <p:cNvSpPr/>
          <p:nvPr/>
        </p:nvSpPr>
        <p:spPr>
          <a:xfrm>
            <a:off x="2386534" y="5251685"/>
            <a:ext cx="6243953" cy="369332"/>
          </a:xfrm>
          <a:prstGeom prst="rect">
            <a:avLst/>
          </a:prstGeom>
        </p:spPr>
        <p:txBody>
          <a:bodyPr wrap="none">
            <a:spAutoFit/>
          </a:bodyPr>
          <a:lstStyle/>
          <a:p>
            <a:r>
              <a:rPr lang="en-GB" dirty="0">
                <a:latin typeface="Calibri" panose="020F0502020204030204" pitchFamily="34" charset="0"/>
                <a:ea typeface="Times New Roman" panose="02020603050405020304" pitchFamily="18" charset="0"/>
                <a:cs typeface="Arial" panose="020B0604020202020204" pitchFamily="34" charset="0"/>
              </a:rPr>
              <a:t>Working together to improve the attendance of vulnerable pupils</a:t>
            </a:r>
            <a:endParaRPr lang="en-GB" dirty="0">
              <a:latin typeface="Tahoma" panose="020B060403050404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840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9EA09D-2934-95C7-6D92-196CB1C8C55C}"/>
              </a:ext>
            </a:extLst>
          </p:cNvPr>
          <p:cNvPicPr>
            <a:picLocks noChangeAspect="1"/>
          </p:cNvPicPr>
          <p:nvPr/>
        </p:nvPicPr>
        <p:blipFill>
          <a:blip r:embed="rId3"/>
          <a:stretch>
            <a:fillRect/>
          </a:stretch>
        </p:blipFill>
        <p:spPr>
          <a:xfrm>
            <a:off x="2425923" y="0"/>
            <a:ext cx="5592661" cy="6652641"/>
          </a:xfrm>
          <a:prstGeom prst="rect">
            <a:avLst/>
          </a:prstGeom>
        </p:spPr>
      </p:pic>
    </p:spTree>
    <p:extLst>
      <p:ext uri="{BB962C8B-B14F-4D97-AF65-F5344CB8AC3E}">
        <p14:creationId xmlns:p14="http://schemas.microsoft.com/office/powerpoint/2010/main" val="211841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1C36FE-5D4E-3FAE-3B0A-A3A0DC35AA2A}"/>
              </a:ext>
            </a:extLst>
          </p:cNvPr>
          <p:cNvSpPr>
            <a:spLocks noGrp="1"/>
          </p:cNvSpPr>
          <p:nvPr>
            <p:ph type="body" sz="quarter" idx="10"/>
          </p:nvPr>
        </p:nvSpPr>
        <p:spPr/>
        <p:txBody>
          <a:bodyPr/>
          <a:lstStyle/>
          <a:p>
            <a:r>
              <a:rPr lang="en-GB" dirty="0"/>
              <a:t>The Triage Process</a:t>
            </a:r>
          </a:p>
        </p:txBody>
      </p:sp>
      <p:sp>
        <p:nvSpPr>
          <p:cNvPr id="3" name="TextBox 2">
            <a:extLst>
              <a:ext uri="{FF2B5EF4-FFF2-40B4-BE49-F238E27FC236}">
                <a16:creationId xmlns:a16="http://schemas.microsoft.com/office/drawing/2014/main" id="{1B3D9518-12AD-7713-E5C7-4955EF2B44C4}"/>
              </a:ext>
            </a:extLst>
          </p:cNvPr>
          <p:cNvSpPr txBox="1"/>
          <p:nvPr/>
        </p:nvSpPr>
        <p:spPr>
          <a:xfrm>
            <a:off x="401452" y="1298255"/>
            <a:ext cx="9062144" cy="4708981"/>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Data driven </a:t>
            </a:r>
          </a:p>
          <a:p>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Children for support identified by the school under the given criteria (41% - 70%, no agency involvement)</a:t>
            </a:r>
          </a:p>
          <a:p>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School visit to discuss children for referrals </a:t>
            </a:r>
          </a:p>
          <a:p>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Referrals are screened at a Triage Meeting</a:t>
            </a:r>
          </a:p>
          <a:p>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Cases accepted for support: Attendance Family Support Workers or Attendance Taskforce (Raleigh)</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5 days to submit ‘request for service’</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6 week intervention </a:t>
            </a:r>
          </a:p>
        </p:txBody>
      </p:sp>
      <p:pic>
        <p:nvPicPr>
          <p:cNvPr id="5" name="Picture 4">
            <a:extLst>
              <a:ext uri="{FF2B5EF4-FFF2-40B4-BE49-F238E27FC236}">
                <a16:creationId xmlns:a16="http://schemas.microsoft.com/office/drawing/2014/main" id="{8E933ACE-B8A8-7D73-9E57-8A32C0312249}"/>
              </a:ext>
            </a:extLst>
          </p:cNvPr>
          <p:cNvPicPr>
            <a:picLocks noChangeAspect="1"/>
          </p:cNvPicPr>
          <p:nvPr/>
        </p:nvPicPr>
        <p:blipFill>
          <a:blip r:embed="rId3"/>
          <a:stretch>
            <a:fillRect/>
          </a:stretch>
        </p:blipFill>
        <p:spPr>
          <a:xfrm>
            <a:off x="8956280" y="2583402"/>
            <a:ext cx="2904287" cy="24617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340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C314D0-C097-CACD-0744-903CC416CDA5}"/>
              </a:ext>
            </a:extLst>
          </p:cNvPr>
          <p:cNvPicPr>
            <a:picLocks noChangeAspect="1"/>
          </p:cNvPicPr>
          <p:nvPr/>
        </p:nvPicPr>
        <p:blipFill>
          <a:blip r:embed="rId3"/>
          <a:stretch>
            <a:fillRect/>
          </a:stretch>
        </p:blipFill>
        <p:spPr>
          <a:xfrm>
            <a:off x="1038188" y="495646"/>
            <a:ext cx="10025197" cy="5635523"/>
          </a:xfrm>
          <a:prstGeom prst="rect">
            <a:avLst/>
          </a:prstGeom>
        </p:spPr>
      </p:pic>
    </p:spTree>
    <p:extLst>
      <p:ext uri="{BB962C8B-B14F-4D97-AF65-F5344CB8AC3E}">
        <p14:creationId xmlns:p14="http://schemas.microsoft.com/office/powerpoint/2010/main" val="231592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39FAB4-1120-48E3-A7C0-BD87FCA5AEDB}"/>
              </a:ext>
            </a:extLst>
          </p:cNvPr>
          <p:cNvSpPr>
            <a:spLocks noGrp="1"/>
          </p:cNvSpPr>
          <p:nvPr>
            <p:ph type="body" sz="quarter" idx="10"/>
          </p:nvPr>
        </p:nvSpPr>
        <p:spPr>
          <a:xfrm>
            <a:off x="167425" y="234951"/>
            <a:ext cx="10174310" cy="777260"/>
          </a:xfrm>
        </p:spPr>
        <p:txBody>
          <a:bodyPr/>
          <a:lstStyle/>
          <a:p>
            <a:r>
              <a:rPr lang="en-US" dirty="0"/>
              <a:t>Current picture by Ward</a:t>
            </a:r>
          </a:p>
        </p:txBody>
      </p:sp>
      <p:pic>
        <p:nvPicPr>
          <p:cNvPr id="4" name="Picture 3" descr="A black text on a white background&#10;&#10;Description automatically generated">
            <a:extLst>
              <a:ext uri="{FF2B5EF4-FFF2-40B4-BE49-F238E27FC236}">
                <a16:creationId xmlns:a16="http://schemas.microsoft.com/office/drawing/2014/main" id="{B54445F3-F277-DF4F-60C9-12B5D1ED7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1007" y="623581"/>
            <a:ext cx="2706255" cy="640676"/>
          </a:xfrm>
          <a:prstGeom prst="rect">
            <a:avLst/>
          </a:prstGeom>
        </p:spPr>
      </p:pic>
      <p:pic>
        <p:nvPicPr>
          <p:cNvPr id="6" name="Picture 5">
            <a:extLst>
              <a:ext uri="{FF2B5EF4-FFF2-40B4-BE49-F238E27FC236}">
                <a16:creationId xmlns:a16="http://schemas.microsoft.com/office/drawing/2014/main" id="{A58AA923-D1B6-4C9D-0332-C2F0FFF4A722}"/>
              </a:ext>
            </a:extLst>
          </p:cNvPr>
          <p:cNvPicPr>
            <a:picLocks noChangeAspect="1"/>
          </p:cNvPicPr>
          <p:nvPr/>
        </p:nvPicPr>
        <p:blipFill>
          <a:blip r:embed="rId4"/>
          <a:stretch>
            <a:fillRect/>
          </a:stretch>
        </p:blipFill>
        <p:spPr>
          <a:xfrm>
            <a:off x="383071" y="1331649"/>
            <a:ext cx="11002678" cy="4545367"/>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328B0706-CD42-781D-CE22-AE5B2F8DCF94}"/>
                  </a:ext>
                </a:extLst>
              </p14:cNvPr>
              <p14:cNvContentPartPr/>
              <p14:nvPr/>
            </p14:nvContentPartPr>
            <p14:xfrm>
              <a:off x="318743" y="2173544"/>
              <a:ext cx="491400" cy="206640"/>
            </p14:xfrm>
          </p:contentPart>
        </mc:Choice>
        <mc:Fallback xmlns="">
          <p:pic>
            <p:nvPicPr>
              <p:cNvPr id="7" name="Ink 6">
                <a:extLst>
                  <a:ext uri="{FF2B5EF4-FFF2-40B4-BE49-F238E27FC236}">
                    <a16:creationId xmlns:a16="http://schemas.microsoft.com/office/drawing/2014/main" id="{328B0706-CD42-781D-CE22-AE5B2F8DCF94}"/>
                  </a:ext>
                </a:extLst>
              </p:cNvPr>
              <p:cNvPicPr/>
              <p:nvPr/>
            </p:nvPicPr>
            <p:blipFill>
              <a:blip r:embed="rId6"/>
              <a:stretch>
                <a:fillRect/>
              </a:stretch>
            </p:blipFill>
            <p:spPr>
              <a:xfrm>
                <a:off x="312623" y="2167424"/>
                <a:ext cx="50364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ADD503F4-0013-31E1-1517-2B72CD17B260}"/>
                  </a:ext>
                </a:extLst>
              </p14:cNvPr>
              <p14:cNvContentPartPr/>
              <p14:nvPr/>
            </p14:nvContentPartPr>
            <p14:xfrm>
              <a:off x="345383" y="2679704"/>
              <a:ext cx="596160" cy="188280"/>
            </p14:xfrm>
          </p:contentPart>
        </mc:Choice>
        <mc:Fallback xmlns="">
          <p:pic>
            <p:nvPicPr>
              <p:cNvPr id="8" name="Ink 7">
                <a:extLst>
                  <a:ext uri="{FF2B5EF4-FFF2-40B4-BE49-F238E27FC236}">
                    <a16:creationId xmlns:a16="http://schemas.microsoft.com/office/drawing/2014/main" id="{ADD503F4-0013-31E1-1517-2B72CD17B260}"/>
                  </a:ext>
                </a:extLst>
              </p:cNvPr>
              <p:cNvPicPr/>
              <p:nvPr/>
            </p:nvPicPr>
            <p:blipFill>
              <a:blip r:embed="rId8"/>
              <a:stretch>
                <a:fillRect/>
              </a:stretch>
            </p:blipFill>
            <p:spPr>
              <a:xfrm>
                <a:off x="339263" y="2673584"/>
                <a:ext cx="60840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C0156EFB-54C0-00F6-D23C-9BC324C74B7E}"/>
                  </a:ext>
                </a:extLst>
              </p14:cNvPr>
              <p14:cNvContentPartPr/>
              <p14:nvPr/>
            </p14:nvContentPartPr>
            <p14:xfrm>
              <a:off x="286523" y="3014898"/>
              <a:ext cx="555840" cy="162720"/>
            </p14:xfrm>
          </p:contentPart>
        </mc:Choice>
        <mc:Fallback xmlns="">
          <p:pic>
            <p:nvPicPr>
              <p:cNvPr id="9" name="Ink 8">
                <a:extLst>
                  <a:ext uri="{FF2B5EF4-FFF2-40B4-BE49-F238E27FC236}">
                    <a16:creationId xmlns:a16="http://schemas.microsoft.com/office/drawing/2014/main" id="{C0156EFB-54C0-00F6-D23C-9BC324C74B7E}"/>
                  </a:ext>
                </a:extLst>
              </p:cNvPr>
              <p:cNvPicPr/>
              <p:nvPr/>
            </p:nvPicPr>
            <p:blipFill>
              <a:blip r:embed="rId10"/>
              <a:stretch>
                <a:fillRect/>
              </a:stretch>
            </p:blipFill>
            <p:spPr>
              <a:xfrm>
                <a:off x="280403" y="3008778"/>
                <a:ext cx="56808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E11505D9-6B7D-9DD7-02E6-B158875D79F5}"/>
                  </a:ext>
                </a:extLst>
              </p14:cNvPr>
              <p14:cNvContentPartPr/>
              <p14:nvPr/>
            </p14:nvContentPartPr>
            <p14:xfrm>
              <a:off x="353663" y="3470624"/>
              <a:ext cx="661320" cy="196200"/>
            </p14:xfrm>
          </p:contentPart>
        </mc:Choice>
        <mc:Fallback xmlns="">
          <p:pic>
            <p:nvPicPr>
              <p:cNvPr id="10" name="Ink 9">
                <a:extLst>
                  <a:ext uri="{FF2B5EF4-FFF2-40B4-BE49-F238E27FC236}">
                    <a16:creationId xmlns:a16="http://schemas.microsoft.com/office/drawing/2014/main" id="{E11505D9-6B7D-9DD7-02E6-B158875D79F5}"/>
                  </a:ext>
                </a:extLst>
              </p:cNvPr>
              <p:cNvPicPr/>
              <p:nvPr/>
            </p:nvPicPr>
            <p:blipFill>
              <a:blip r:embed="rId12"/>
              <a:stretch>
                <a:fillRect/>
              </a:stretch>
            </p:blipFill>
            <p:spPr>
              <a:xfrm>
                <a:off x="347543" y="3464504"/>
                <a:ext cx="673560" cy="208440"/>
              </a:xfrm>
              <a:prstGeom prst="rect">
                <a:avLst/>
              </a:prstGeom>
            </p:spPr>
          </p:pic>
        </mc:Fallback>
      </mc:AlternateContent>
    </p:spTree>
    <p:extLst>
      <p:ext uri="{BB962C8B-B14F-4D97-AF65-F5344CB8AC3E}">
        <p14:creationId xmlns:p14="http://schemas.microsoft.com/office/powerpoint/2010/main" val="276280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01629A-F765-8E86-54F7-3569116FEB35}"/>
              </a:ext>
            </a:extLst>
          </p:cNvPr>
          <p:cNvSpPr>
            <a:spLocks noGrp="1"/>
          </p:cNvSpPr>
          <p:nvPr>
            <p:ph type="body" sz="quarter" idx="10"/>
          </p:nvPr>
        </p:nvSpPr>
        <p:spPr/>
        <p:txBody>
          <a:bodyPr/>
          <a:lstStyle/>
          <a:p>
            <a:r>
              <a:rPr lang="en-GB" dirty="0"/>
              <a:t>Initial Impact</a:t>
            </a:r>
          </a:p>
        </p:txBody>
      </p:sp>
      <p:pic>
        <p:nvPicPr>
          <p:cNvPr id="4" name="Picture 3">
            <a:extLst>
              <a:ext uri="{FF2B5EF4-FFF2-40B4-BE49-F238E27FC236}">
                <a16:creationId xmlns:a16="http://schemas.microsoft.com/office/drawing/2014/main" id="{97BA5D02-9F81-7D9C-6B4E-8FAD66FCD459}"/>
              </a:ext>
            </a:extLst>
          </p:cNvPr>
          <p:cNvPicPr>
            <a:picLocks noChangeAspect="1"/>
          </p:cNvPicPr>
          <p:nvPr/>
        </p:nvPicPr>
        <p:blipFill>
          <a:blip r:embed="rId2"/>
          <a:stretch>
            <a:fillRect/>
          </a:stretch>
        </p:blipFill>
        <p:spPr>
          <a:xfrm>
            <a:off x="624191" y="1242264"/>
            <a:ext cx="10514233" cy="4540237"/>
          </a:xfrm>
          <a:prstGeom prst="rect">
            <a:avLst/>
          </a:prstGeom>
        </p:spPr>
      </p:pic>
      <p:pic>
        <p:nvPicPr>
          <p:cNvPr id="5" name="Picture 4" descr="A black text on a white background&#10;&#10;Description automatically generated">
            <a:extLst>
              <a:ext uri="{FF2B5EF4-FFF2-40B4-BE49-F238E27FC236}">
                <a16:creationId xmlns:a16="http://schemas.microsoft.com/office/drawing/2014/main" id="{69FF4CF1-4A09-583F-2223-F594D3EE3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1007" y="623581"/>
            <a:ext cx="2706255" cy="640676"/>
          </a:xfrm>
          <a:prstGeom prst="rect">
            <a:avLst/>
          </a:prstGeom>
        </p:spPr>
      </p:pic>
    </p:spTree>
    <p:extLst>
      <p:ext uri="{BB962C8B-B14F-4D97-AF65-F5344CB8AC3E}">
        <p14:creationId xmlns:p14="http://schemas.microsoft.com/office/powerpoint/2010/main" val="289841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C7567-0AE7-C298-AAEE-621BBC9855EB}"/>
              </a:ext>
            </a:extLst>
          </p:cNvPr>
          <p:cNvSpPr>
            <a:spLocks noGrp="1"/>
          </p:cNvSpPr>
          <p:nvPr>
            <p:ph type="body" sz="quarter" idx="10"/>
          </p:nvPr>
        </p:nvSpPr>
        <p:spPr/>
        <p:txBody>
          <a:bodyPr/>
          <a:lstStyle/>
          <a:p>
            <a:r>
              <a:rPr lang="en-GB" dirty="0"/>
              <a:t>Roll-Out</a:t>
            </a:r>
          </a:p>
        </p:txBody>
      </p:sp>
      <p:pic>
        <p:nvPicPr>
          <p:cNvPr id="3" name="Picture 2">
            <a:extLst>
              <a:ext uri="{FF2B5EF4-FFF2-40B4-BE49-F238E27FC236}">
                <a16:creationId xmlns:a16="http://schemas.microsoft.com/office/drawing/2014/main" id="{7A8108F1-CFE9-64EF-1263-359FAEF222AD}"/>
              </a:ext>
            </a:extLst>
          </p:cNvPr>
          <p:cNvPicPr>
            <a:picLocks noChangeAspect="1"/>
          </p:cNvPicPr>
          <p:nvPr/>
        </p:nvPicPr>
        <p:blipFill>
          <a:blip r:embed="rId3"/>
          <a:stretch>
            <a:fillRect/>
          </a:stretch>
        </p:blipFill>
        <p:spPr>
          <a:xfrm>
            <a:off x="524540" y="2063994"/>
            <a:ext cx="2941778" cy="272937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DB3A8C4B-D26D-28CF-3C9A-0ADFC61F2AD0}"/>
              </a:ext>
            </a:extLst>
          </p:cNvPr>
          <p:cNvPicPr>
            <a:picLocks noChangeAspect="1"/>
          </p:cNvPicPr>
          <p:nvPr/>
        </p:nvPicPr>
        <p:blipFill>
          <a:blip r:embed="rId4"/>
          <a:stretch>
            <a:fillRect/>
          </a:stretch>
        </p:blipFill>
        <p:spPr>
          <a:xfrm>
            <a:off x="3843154" y="3539352"/>
            <a:ext cx="1476803" cy="1553854"/>
          </a:xfrm>
          <a:prstGeom prst="rect">
            <a:avLst/>
          </a:prstGeom>
          <a:ln>
            <a:noFill/>
          </a:ln>
          <a:effectLst>
            <a:outerShdw blurRad="292100" dist="139700" dir="2700000" algn="tl" rotWithShape="0">
              <a:srgbClr val="333333">
                <a:alpha val="65000"/>
              </a:srgbClr>
            </a:outerShdw>
          </a:effectLst>
        </p:spPr>
      </p:pic>
      <p:graphicFrame>
        <p:nvGraphicFramePr>
          <p:cNvPr id="6" name="Table 5">
            <a:extLst>
              <a:ext uri="{FF2B5EF4-FFF2-40B4-BE49-F238E27FC236}">
                <a16:creationId xmlns:a16="http://schemas.microsoft.com/office/drawing/2014/main" id="{4B885442-EE58-E8C4-03D3-494120D6C12C}"/>
              </a:ext>
            </a:extLst>
          </p:cNvPr>
          <p:cNvGraphicFramePr>
            <a:graphicFrameLocks noGrp="1"/>
          </p:cNvGraphicFramePr>
          <p:nvPr/>
        </p:nvGraphicFramePr>
        <p:xfrm>
          <a:off x="5823614" y="1694469"/>
          <a:ext cx="5931329" cy="3558547"/>
        </p:xfrm>
        <a:graphic>
          <a:graphicData uri="http://schemas.openxmlformats.org/drawingml/2006/table">
            <a:tbl>
              <a:tblPr firstRow="1" firstCol="1" bandRow="1">
                <a:tableStyleId>{21E4AEA4-8DFA-4A89-87EB-49C32662AFE0}</a:tableStyleId>
              </a:tblPr>
              <a:tblGrid>
                <a:gridCol w="1983317">
                  <a:extLst>
                    <a:ext uri="{9D8B030D-6E8A-4147-A177-3AD203B41FA5}">
                      <a16:colId xmlns:a16="http://schemas.microsoft.com/office/drawing/2014/main" val="725082014"/>
                    </a:ext>
                  </a:extLst>
                </a:gridCol>
                <a:gridCol w="1315816">
                  <a:extLst>
                    <a:ext uri="{9D8B030D-6E8A-4147-A177-3AD203B41FA5}">
                      <a16:colId xmlns:a16="http://schemas.microsoft.com/office/drawing/2014/main" val="2286662908"/>
                    </a:ext>
                  </a:extLst>
                </a:gridCol>
                <a:gridCol w="1315816">
                  <a:extLst>
                    <a:ext uri="{9D8B030D-6E8A-4147-A177-3AD203B41FA5}">
                      <a16:colId xmlns:a16="http://schemas.microsoft.com/office/drawing/2014/main" val="3132649247"/>
                    </a:ext>
                  </a:extLst>
                </a:gridCol>
                <a:gridCol w="1316380">
                  <a:extLst>
                    <a:ext uri="{9D8B030D-6E8A-4147-A177-3AD203B41FA5}">
                      <a16:colId xmlns:a16="http://schemas.microsoft.com/office/drawing/2014/main" val="3461048536"/>
                    </a:ext>
                  </a:extLst>
                </a:gridCol>
              </a:tblGrid>
              <a:tr h="280484">
                <a:tc>
                  <a:txBody>
                    <a:bodyPr/>
                    <a:lstStyle/>
                    <a:p>
                      <a:pPr algn="ctr">
                        <a:lnSpc>
                          <a:spcPct val="107000"/>
                        </a:lnSpc>
                        <a:spcBef>
                          <a:spcPts val="600"/>
                        </a:spcBef>
                        <a:spcAft>
                          <a:spcPts val="800"/>
                        </a:spcAft>
                      </a:pPr>
                      <a:r>
                        <a:rPr lang="en-GB" sz="1600" kern="100" dirty="0">
                          <a:effectLst/>
                          <a:latin typeface="Arial" panose="020B0604020202020204" pitchFamily="34" charset="0"/>
                          <a:cs typeface="Arial" panose="020B0604020202020204" pitchFamily="34" charset="0"/>
                        </a:rPr>
                        <a:t>Cases</a:t>
                      </a:r>
                      <a:endParaRPr lang="en-GB" sz="16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600"/>
                        </a:spcBef>
                        <a:spcAft>
                          <a:spcPts val="800"/>
                        </a:spcAft>
                      </a:pPr>
                      <a:r>
                        <a:rPr lang="en-GB" sz="1600" kern="100" dirty="0">
                          <a:effectLst/>
                          <a:latin typeface="Arial" panose="020B0604020202020204" pitchFamily="34" charset="0"/>
                          <a:cs typeface="Arial" panose="020B0604020202020204" pitchFamily="34" charset="0"/>
                        </a:rPr>
                        <a:t>Primary </a:t>
                      </a:r>
                      <a:endParaRPr lang="en-GB" sz="16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600"/>
                        </a:spcBef>
                        <a:spcAft>
                          <a:spcPts val="800"/>
                        </a:spcAft>
                      </a:pPr>
                      <a:r>
                        <a:rPr lang="en-GB" sz="1600" kern="100">
                          <a:effectLst/>
                          <a:latin typeface="Arial" panose="020B0604020202020204" pitchFamily="34" charset="0"/>
                          <a:cs typeface="Arial" panose="020B0604020202020204" pitchFamily="34" charset="0"/>
                        </a:rPr>
                        <a:t>Secondary </a:t>
                      </a:r>
                      <a:endParaRPr lang="en-GB" sz="16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600"/>
                        </a:spcBef>
                        <a:spcAft>
                          <a:spcPts val="800"/>
                        </a:spcAft>
                      </a:pPr>
                      <a:r>
                        <a:rPr lang="en-GB" sz="1600" kern="100">
                          <a:effectLst/>
                          <a:latin typeface="Arial" panose="020B0604020202020204" pitchFamily="34" charset="0"/>
                          <a:cs typeface="Arial" panose="020B0604020202020204" pitchFamily="34" charset="0"/>
                        </a:rPr>
                        <a:t>Total </a:t>
                      </a:r>
                      <a:endParaRPr lang="en-GB" sz="16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77677482"/>
                  </a:ext>
                </a:extLst>
              </a:tr>
              <a:tr h="280484">
                <a:tc>
                  <a:txBody>
                    <a:bodyPr/>
                    <a:lstStyle/>
                    <a:p>
                      <a:pPr algn="ctr">
                        <a:lnSpc>
                          <a:spcPct val="107000"/>
                        </a:lnSpc>
                        <a:spcBef>
                          <a:spcPts val="600"/>
                        </a:spcBef>
                        <a:spcAft>
                          <a:spcPts val="800"/>
                        </a:spcAft>
                      </a:pPr>
                      <a:r>
                        <a:rPr lang="en-GB" sz="1600" kern="100" dirty="0">
                          <a:effectLst/>
                          <a:latin typeface="Arial" panose="020B0604020202020204" pitchFamily="34" charset="0"/>
                          <a:cs typeface="Arial" panose="020B0604020202020204" pitchFamily="34" charset="0"/>
                        </a:rPr>
                        <a:t>Total Cases Triaged</a:t>
                      </a:r>
                      <a:endParaRPr lang="en-GB" sz="16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600"/>
                        </a:spcBef>
                        <a:spcAft>
                          <a:spcPts val="800"/>
                        </a:spcAft>
                      </a:pPr>
                      <a:r>
                        <a:rPr lang="en-GB" sz="1600" kern="100">
                          <a:effectLst/>
                          <a:latin typeface="Arial" panose="020B0604020202020204" pitchFamily="34" charset="0"/>
                          <a:cs typeface="Arial" panose="020B0604020202020204" pitchFamily="34" charset="0"/>
                        </a:rPr>
                        <a:t>45</a:t>
                      </a:r>
                      <a:endParaRPr lang="en-GB" sz="16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600"/>
                        </a:spcBef>
                        <a:spcAft>
                          <a:spcPts val="800"/>
                        </a:spcAft>
                      </a:pPr>
                      <a:r>
                        <a:rPr lang="en-GB" sz="1600" kern="100" dirty="0">
                          <a:effectLst/>
                          <a:latin typeface="Arial" panose="020B0604020202020204" pitchFamily="34" charset="0"/>
                          <a:cs typeface="Arial" panose="020B0604020202020204" pitchFamily="34" charset="0"/>
                        </a:rPr>
                        <a:t>71</a:t>
                      </a:r>
                      <a:endParaRPr lang="en-GB" sz="16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600"/>
                        </a:spcBef>
                        <a:spcAft>
                          <a:spcPts val="800"/>
                        </a:spcAft>
                      </a:pPr>
                      <a:r>
                        <a:rPr lang="en-GB" sz="1600" kern="100">
                          <a:effectLst/>
                          <a:latin typeface="Arial" panose="020B0604020202020204" pitchFamily="34" charset="0"/>
                          <a:cs typeface="Arial" panose="020B0604020202020204" pitchFamily="34" charset="0"/>
                        </a:rPr>
                        <a:t>116</a:t>
                      </a:r>
                      <a:endParaRPr lang="en-GB" sz="16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20226697"/>
                  </a:ext>
                </a:extLst>
              </a:tr>
              <a:tr h="280484">
                <a:tc>
                  <a:txBody>
                    <a:bodyPr/>
                    <a:lstStyle/>
                    <a:p>
                      <a:pPr algn="ctr">
                        <a:lnSpc>
                          <a:spcPct val="107000"/>
                        </a:lnSpc>
                        <a:spcBef>
                          <a:spcPts val="600"/>
                        </a:spcBef>
                        <a:spcAft>
                          <a:spcPts val="800"/>
                        </a:spcAft>
                      </a:pPr>
                      <a:r>
                        <a:rPr lang="en-GB" sz="1600" kern="100" dirty="0">
                          <a:effectLst/>
                          <a:latin typeface="Arial" panose="020B0604020202020204" pitchFamily="34" charset="0"/>
                          <a:cs typeface="Arial" panose="020B0604020202020204" pitchFamily="34" charset="0"/>
                        </a:rPr>
                        <a:t>Number of Cases Declined</a:t>
                      </a:r>
                      <a:endParaRPr lang="en-GB" sz="16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600"/>
                        </a:spcBef>
                        <a:spcAft>
                          <a:spcPts val="800"/>
                        </a:spcAft>
                      </a:pPr>
                      <a:r>
                        <a:rPr lang="en-GB" sz="1600" kern="100" dirty="0">
                          <a:effectLst/>
                          <a:latin typeface="Arial" panose="020B0604020202020204" pitchFamily="34" charset="0"/>
                          <a:cs typeface="Arial" panose="020B0604020202020204" pitchFamily="34" charset="0"/>
                        </a:rPr>
                        <a:t>15</a:t>
                      </a:r>
                      <a:endParaRPr lang="en-GB" sz="16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600"/>
                        </a:spcBef>
                        <a:spcAft>
                          <a:spcPts val="800"/>
                        </a:spcAft>
                      </a:pPr>
                      <a:r>
                        <a:rPr lang="en-GB" sz="1600" kern="100">
                          <a:effectLst/>
                          <a:latin typeface="Arial" panose="020B0604020202020204" pitchFamily="34" charset="0"/>
                          <a:cs typeface="Arial" panose="020B0604020202020204" pitchFamily="34" charset="0"/>
                        </a:rPr>
                        <a:t>25</a:t>
                      </a:r>
                      <a:endParaRPr lang="en-GB" sz="16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600"/>
                        </a:spcBef>
                        <a:spcAft>
                          <a:spcPts val="800"/>
                        </a:spcAft>
                      </a:pPr>
                      <a:r>
                        <a:rPr lang="en-GB" sz="1600" kern="100">
                          <a:effectLst/>
                          <a:latin typeface="Arial" panose="020B0604020202020204" pitchFamily="34" charset="0"/>
                          <a:cs typeface="Arial" panose="020B0604020202020204" pitchFamily="34" charset="0"/>
                        </a:rPr>
                        <a:t>40</a:t>
                      </a:r>
                      <a:endParaRPr lang="en-GB" sz="16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54221055"/>
                  </a:ext>
                </a:extLst>
              </a:tr>
              <a:tr h="280484">
                <a:tc>
                  <a:txBody>
                    <a:bodyPr/>
                    <a:lstStyle/>
                    <a:p>
                      <a:pPr algn="ctr">
                        <a:lnSpc>
                          <a:spcPct val="107000"/>
                        </a:lnSpc>
                        <a:spcBef>
                          <a:spcPts val="600"/>
                        </a:spcBef>
                        <a:spcAft>
                          <a:spcPts val="800"/>
                        </a:spcAft>
                      </a:pPr>
                      <a:r>
                        <a:rPr lang="en-GB" sz="1600" kern="100">
                          <a:effectLst/>
                          <a:latin typeface="Arial" panose="020B0604020202020204" pitchFamily="34" charset="0"/>
                          <a:cs typeface="Arial" panose="020B0604020202020204" pitchFamily="34" charset="0"/>
                        </a:rPr>
                        <a:t>Number of Cases Accepted </a:t>
                      </a:r>
                      <a:endParaRPr lang="en-GB" sz="16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600"/>
                        </a:spcBef>
                        <a:spcAft>
                          <a:spcPts val="800"/>
                        </a:spcAft>
                      </a:pPr>
                      <a:r>
                        <a:rPr lang="en-GB" sz="1600" kern="100" dirty="0">
                          <a:effectLst/>
                          <a:latin typeface="Arial" panose="020B0604020202020204" pitchFamily="34" charset="0"/>
                          <a:cs typeface="Arial" panose="020B0604020202020204" pitchFamily="34" charset="0"/>
                        </a:rPr>
                        <a:t>30 </a:t>
                      </a:r>
                      <a:endParaRPr lang="en-GB" sz="16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600"/>
                        </a:spcBef>
                        <a:spcAft>
                          <a:spcPts val="800"/>
                        </a:spcAft>
                      </a:pPr>
                      <a:r>
                        <a:rPr lang="en-GB" sz="1600" kern="100">
                          <a:effectLst/>
                          <a:latin typeface="Arial" panose="020B0604020202020204" pitchFamily="34" charset="0"/>
                          <a:cs typeface="Arial" panose="020B0604020202020204" pitchFamily="34" charset="0"/>
                        </a:rPr>
                        <a:t>48</a:t>
                      </a:r>
                      <a:endParaRPr lang="en-GB" sz="16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600"/>
                        </a:spcBef>
                        <a:spcAft>
                          <a:spcPts val="800"/>
                        </a:spcAft>
                      </a:pPr>
                      <a:r>
                        <a:rPr lang="en-GB" sz="1600" kern="100">
                          <a:effectLst/>
                          <a:latin typeface="Arial" panose="020B0604020202020204" pitchFamily="34" charset="0"/>
                          <a:cs typeface="Arial" panose="020B0604020202020204" pitchFamily="34" charset="0"/>
                        </a:rPr>
                        <a:t>78</a:t>
                      </a:r>
                      <a:endParaRPr lang="en-GB" sz="16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19457412"/>
                  </a:ext>
                </a:extLst>
              </a:tr>
              <a:tr h="280484">
                <a:tc>
                  <a:txBody>
                    <a:bodyPr/>
                    <a:lstStyle/>
                    <a:p>
                      <a:pPr algn="ctr">
                        <a:lnSpc>
                          <a:spcPct val="107000"/>
                        </a:lnSpc>
                        <a:spcBef>
                          <a:spcPts val="600"/>
                        </a:spcBef>
                        <a:spcAft>
                          <a:spcPts val="800"/>
                        </a:spcAft>
                      </a:pPr>
                      <a:r>
                        <a:rPr lang="en-GB" sz="1600" kern="100">
                          <a:effectLst/>
                          <a:latin typeface="Arial" panose="020B0604020202020204" pitchFamily="34" charset="0"/>
                          <a:cs typeface="Arial" panose="020B0604020202020204" pitchFamily="34" charset="0"/>
                        </a:rPr>
                        <a:t>Cases Assigned to AFSW</a:t>
                      </a:r>
                      <a:endParaRPr lang="en-GB" sz="16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600"/>
                        </a:spcBef>
                        <a:spcAft>
                          <a:spcPts val="800"/>
                        </a:spcAft>
                      </a:pPr>
                      <a:r>
                        <a:rPr lang="en-GB" sz="1600" kern="100" dirty="0">
                          <a:effectLst/>
                          <a:latin typeface="Arial" panose="020B0604020202020204" pitchFamily="34" charset="0"/>
                          <a:cs typeface="Arial" panose="020B0604020202020204" pitchFamily="34" charset="0"/>
                        </a:rPr>
                        <a:t>19</a:t>
                      </a:r>
                      <a:endParaRPr lang="en-GB" sz="16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600"/>
                        </a:spcBef>
                        <a:spcAft>
                          <a:spcPts val="800"/>
                        </a:spcAft>
                      </a:pPr>
                      <a:r>
                        <a:rPr lang="en-GB" sz="1600" kern="100" dirty="0">
                          <a:effectLst/>
                          <a:latin typeface="Arial" panose="020B0604020202020204" pitchFamily="34" charset="0"/>
                          <a:cs typeface="Arial" panose="020B0604020202020204" pitchFamily="34" charset="0"/>
                        </a:rPr>
                        <a:t>16</a:t>
                      </a:r>
                      <a:endParaRPr lang="en-GB" sz="16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600"/>
                        </a:spcBef>
                        <a:spcAft>
                          <a:spcPts val="800"/>
                        </a:spcAft>
                      </a:pPr>
                      <a:r>
                        <a:rPr lang="en-GB" sz="1600" kern="100">
                          <a:effectLst/>
                          <a:latin typeface="Arial" panose="020B0604020202020204" pitchFamily="34" charset="0"/>
                          <a:cs typeface="Arial" panose="020B0604020202020204" pitchFamily="34" charset="0"/>
                        </a:rPr>
                        <a:t>35</a:t>
                      </a:r>
                      <a:endParaRPr lang="en-GB" sz="16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38777221"/>
                  </a:ext>
                </a:extLst>
              </a:tr>
              <a:tr h="280484">
                <a:tc>
                  <a:txBody>
                    <a:bodyPr/>
                    <a:lstStyle/>
                    <a:p>
                      <a:pPr algn="ctr">
                        <a:lnSpc>
                          <a:spcPct val="107000"/>
                        </a:lnSpc>
                        <a:spcBef>
                          <a:spcPts val="600"/>
                        </a:spcBef>
                        <a:spcAft>
                          <a:spcPts val="800"/>
                        </a:spcAft>
                      </a:pPr>
                      <a:r>
                        <a:rPr lang="en-GB" sz="1600" kern="100">
                          <a:effectLst/>
                          <a:latin typeface="Arial" panose="020B0604020202020204" pitchFamily="34" charset="0"/>
                          <a:cs typeface="Arial" panose="020B0604020202020204" pitchFamily="34" charset="0"/>
                        </a:rPr>
                        <a:t>Cases Assigned to Attendance Taskforce</a:t>
                      </a:r>
                      <a:endParaRPr lang="en-GB" sz="16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600"/>
                        </a:spcBef>
                        <a:spcAft>
                          <a:spcPts val="800"/>
                        </a:spcAft>
                      </a:pPr>
                      <a:r>
                        <a:rPr lang="en-GB" sz="1600" kern="100">
                          <a:effectLst/>
                          <a:latin typeface="Arial" panose="020B0604020202020204" pitchFamily="34" charset="0"/>
                          <a:cs typeface="Arial" panose="020B0604020202020204" pitchFamily="34" charset="0"/>
                        </a:rPr>
                        <a:t>1</a:t>
                      </a:r>
                      <a:endParaRPr lang="en-GB" sz="16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600"/>
                        </a:spcBef>
                        <a:spcAft>
                          <a:spcPts val="800"/>
                        </a:spcAft>
                      </a:pPr>
                      <a:r>
                        <a:rPr lang="en-GB" sz="1600" kern="100" dirty="0">
                          <a:effectLst/>
                          <a:latin typeface="Arial" panose="020B0604020202020204" pitchFamily="34" charset="0"/>
                          <a:cs typeface="Arial" panose="020B0604020202020204" pitchFamily="34" charset="0"/>
                        </a:rPr>
                        <a:t>27</a:t>
                      </a:r>
                      <a:endParaRPr lang="en-GB" sz="16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600"/>
                        </a:spcBef>
                        <a:spcAft>
                          <a:spcPts val="800"/>
                        </a:spcAft>
                      </a:pPr>
                      <a:r>
                        <a:rPr lang="en-GB" sz="1600" kern="100" dirty="0">
                          <a:effectLst/>
                          <a:latin typeface="Arial" panose="020B0604020202020204" pitchFamily="34" charset="0"/>
                          <a:cs typeface="Arial" panose="020B0604020202020204" pitchFamily="34" charset="0"/>
                        </a:rPr>
                        <a:t>28</a:t>
                      </a:r>
                      <a:endParaRPr lang="en-GB" sz="16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76277159"/>
                  </a:ext>
                </a:extLst>
              </a:tr>
              <a:tr h="280484">
                <a:tc>
                  <a:txBody>
                    <a:bodyPr/>
                    <a:lstStyle/>
                    <a:p>
                      <a:pPr algn="ctr">
                        <a:lnSpc>
                          <a:spcPct val="107000"/>
                        </a:lnSpc>
                        <a:spcBef>
                          <a:spcPts val="600"/>
                        </a:spcBef>
                        <a:spcAft>
                          <a:spcPts val="800"/>
                        </a:spcAft>
                      </a:pPr>
                      <a:r>
                        <a:rPr lang="en-GB" sz="1600" kern="100">
                          <a:effectLst/>
                          <a:latin typeface="Arial" panose="020B0604020202020204" pitchFamily="34" charset="0"/>
                          <a:cs typeface="Arial" panose="020B0604020202020204" pitchFamily="34" charset="0"/>
                        </a:rPr>
                        <a:t>Families Not Engaging</a:t>
                      </a:r>
                      <a:endParaRPr lang="en-GB" sz="16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600"/>
                        </a:spcBef>
                        <a:spcAft>
                          <a:spcPts val="800"/>
                        </a:spcAft>
                      </a:pPr>
                      <a:r>
                        <a:rPr lang="en-GB" sz="1600" kern="100">
                          <a:effectLst/>
                          <a:latin typeface="Arial" panose="020B0604020202020204" pitchFamily="34" charset="0"/>
                          <a:cs typeface="Arial" panose="020B0604020202020204" pitchFamily="34" charset="0"/>
                        </a:rPr>
                        <a:t>0</a:t>
                      </a:r>
                      <a:endParaRPr lang="en-GB" sz="16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600"/>
                        </a:spcBef>
                        <a:spcAft>
                          <a:spcPts val="800"/>
                        </a:spcAft>
                      </a:pPr>
                      <a:r>
                        <a:rPr lang="en-GB" sz="1600" kern="100">
                          <a:effectLst/>
                          <a:latin typeface="Arial" panose="020B0604020202020204" pitchFamily="34" charset="0"/>
                          <a:cs typeface="Arial" panose="020B0604020202020204" pitchFamily="34" charset="0"/>
                        </a:rPr>
                        <a:t>4</a:t>
                      </a:r>
                      <a:endParaRPr lang="en-GB" sz="16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600"/>
                        </a:spcBef>
                        <a:spcAft>
                          <a:spcPts val="800"/>
                        </a:spcAft>
                      </a:pPr>
                      <a:r>
                        <a:rPr lang="en-GB" sz="1600" kern="100" dirty="0">
                          <a:effectLst/>
                          <a:latin typeface="Arial" panose="020B0604020202020204" pitchFamily="34" charset="0"/>
                          <a:cs typeface="Arial" panose="020B0604020202020204" pitchFamily="34" charset="0"/>
                        </a:rPr>
                        <a:t>4</a:t>
                      </a:r>
                      <a:endParaRPr lang="en-GB" sz="16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19949851"/>
                  </a:ext>
                </a:extLst>
              </a:tr>
            </a:tbl>
          </a:graphicData>
        </a:graphic>
      </p:graphicFrame>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8F196384-1FE5-9CAD-507A-EE2D0B9A1CFB}"/>
                  </a:ext>
                </a:extLst>
              </p14:cNvPr>
              <p14:cNvContentPartPr/>
              <p14:nvPr/>
            </p14:nvContentPartPr>
            <p14:xfrm>
              <a:off x="1112806" y="2735474"/>
              <a:ext cx="402480" cy="255240"/>
            </p14:xfrm>
          </p:contentPart>
        </mc:Choice>
        <mc:Fallback xmlns="">
          <p:pic>
            <p:nvPicPr>
              <p:cNvPr id="8" name="Ink 7">
                <a:extLst>
                  <a:ext uri="{FF2B5EF4-FFF2-40B4-BE49-F238E27FC236}">
                    <a16:creationId xmlns:a16="http://schemas.microsoft.com/office/drawing/2014/main" id="{8F196384-1FE5-9CAD-507A-EE2D0B9A1CFB}"/>
                  </a:ext>
                </a:extLst>
              </p:cNvPr>
              <p:cNvPicPr/>
              <p:nvPr/>
            </p:nvPicPr>
            <p:blipFill>
              <a:blip r:embed="rId6"/>
              <a:stretch>
                <a:fillRect/>
              </a:stretch>
            </p:blipFill>
            <p:spPr>
              <a:xfrm>
                <a:off x="1106686" y="2729354"/>
                <a:ext cx="41472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CC78990D-5FFD-147B-4756-B5F1AC735552}"/>
                  </a:ext>
                </a:extLst>
              </p14:cNvPr>
              <p14:cNvContentPartPr/>
              <p14:nvPr/>
            </p14:nvContentPartPr>
            <p14:xfrm>
              <a:off x="2705086" y="2982434"/>
              <a:ext cx="521280" cy="266400"/>
            </p14:xfrm>
          </p:contentPart>
        </mc:Choice>
        <mc:Fallback xmlns="">
          <p:pic>
            <p:nvPicPr>
              <p:cNvPr id="9" name="Ink 8">
                <a:extLst>
                  <a:ext uri="{FF2B5EF4-FFF2-40B4-BE49-F238E27FC236}">
                    <a16:creationId xmlns:a16="http://schemas.microsoft.com/office/drawing/2014/main" id="{CC78990D-5FFD-147B-4756-B5F1AC735552}"/>
                  </a:ext>
                </a:extLst>
              </p:cNvPr>
              <p:cNvPicPr/>
              <p:nvPr/>
            </p:nvPicPr>
            <p:blipFill>
              <a:blip r:embed="rId8"/>
              <a:stretch>
                <a:fillRect/>
              </a:stretch>
            </p:blipFill>
            <p:spPr>
              <a:xfrm>
                <a:off x="2698966" y="2976314"/>
                <a:ext cx="53352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D31CB44A-75AF-1B7C-4DA5-DC9CFA4326DB}"/>
                  </a:ext>
                </a:extLst>
              </p14:cNvPr>
              <p14:cNvContentPartPr/>
              <p14:nvPr/>
            </p14:nvContentPartPr>
            <p14:xfrm>
              <a:off x="1182286" y="4225154"/>
              <a:ext cx="435960" cy="207360"/>
            </p14:xfrm>
          </p:contentPart>
        </mc:Choice>
        <mc:Fallback xmlns="">
          <p:pic>
            <p:nvPicPr>
              <p:cNvPr id="10" name="Ink 9">
                <a:extLst>
                  <a:ext uri="{FF2B5EF4-FFF2-40B4-BE49-F238E27FC236}">
                    <a16:creationId xmlns:a16="http://schemas.microsoft.com/office/drawing/2014/main" id="{D31CB44A-75AF-1B7C-4DA5-DC9CFA4326DB}"/>
                  </a:ext>
                </a:extLst>
              </p:cNvPr>
              <p:cNvPicPr/>
              <p:nvPr/>
            </p:nvPicPr>
            <p:blipFill>
              <a:blip r:embed="rId10"/>
              <a:stretch>
                <a:fillRect/>
              </a:stretch>
            </p:blipFill>
            <p:spPr>
              <a:xfrm>
                <a:off x="1176166" y="4219034"/>
                <a:ext cx="44820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D60640A6-DF47-A8E8-3E41-8FF72DC86900}"/>
                  </a:ext>
                </a:extLst>
              </p14:cNvPr>
              <p14:cNvContentPartPr/>
              <p14:nvPr/>
            </p14:nvContentPartPr>
            <p14:xfrm>
              <a:off x="4195486" y="4324874"/>
              <a:ext cx="647280" cy="224280"/>
            </p14:xfrm>
          </p:contentPart>
        </mc:Choice>
        <mc:Fallback xmlns="">
          <p:pic>
            <p:nvPicPr>
              <p:cNvPr id="11" name="Ink 10">
                <a:extLst>
                  <a:ext uri="{FF2B5EF4-FFF2-40B4-BE49-F238E27FC236}">
                    <a16:creationId xmlns:a16="http://schemas.microsoft.com/office/drawing/2014/main" id="{D60640A6-DF47-A8E8-3E41-8FF72DC86900}"/>
                  </a:ext>
                </a:extLst>
              </p:cNvPr>
              <p:cNvPicPr/>
              <p:nvPr/>
            </p:nvPicPr>
            <p:blipFill>
              <a:blip r:embed="rId12"/>
              <a:stretch>
                <a:fillRect/>
              </a:stretch>
            </p:blipFill>
            <p:spPr>
              <a:xfrm>
                <a:off x="4189366" y="4318754"/>
                <a:ext cx="659520" cy="236520"/>
              </a:xfrm>
              <a:prstGeom prst="rect">
                <a:avLst/>
              </a:prstGeom>
            </p:spPr>
          </p:pic>
        </mc:Fallback>
      </mc:AlternateContent>
    </p:spTree>
    <p:extLst>
      <p:ext uri="{BB962C8B-B14F-4D97-AF65-F5344CB8AC3E}">
        <p14:creationId xmlns:p14="http://schemas.microsoft.com/office/powerpoint/2010/main" val="174963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92E12E-FD5F-D6B2-34FA-9FC87825E0A8}"/>
              </a:ext>
            </a:extLst>
          </p:cNvPr>
          <p:cNvSpPr>
            <a:spLocks noGrp="1"/>
          </p:cNvSpPr>
          <p:nvPr>
            <p:ph type="body" sz="quarter" idx="10"/>
          </p:nvPr>
        </p:nvSpPr>
        <p:spPr/>
        <p:txBody>
          <a:bodyPr/>
          <a:lstStyle/>
          <a:p>
            <a:r>
              <a:rPr lang="en-GB" dirty="0"/>
              <a:t>Engaged Cohort</a:t>
            </a:r>
          </a:p>
        </p:txBody>
      </p:sp>
      <p:sp>
        <p:nvSpPr>
          <p:cNvPr id="3" name="TextBox 2">
            <a:extLst>
              <a:ext uri="{FF2B5EF4-FFF2-40B4-BE49-F238E27FC236}">
                <a16:creationId xmlns:a16="http://schemas.microsoft.com/office/drawing/2014/main" id="{F1C79C12-90F7-644E-356F-60559E777934}"/>
              </a:ext>
            </a:extLst>
          </p:cNvPr>
          <p:cNvSpPr txBox="1"/>
          <p:nvPr/>
        </p:nvSpPr>
        <p:spPr>
          <a:xfrm>
            <a:off x="401452" y="1371600"/>
            <a:ext cx="5430347" cy="4560277"/>
          </a:xfrm>
          <a:prstGeom prst="rect">
            <a:avLst/>
          </a:prstGeom>
        </p:spPr>
        <p:txBody>
          <a:bodyPr vert="horz" lIns="91440" tIns="45720" rIns="91440" bIns="45720" rtlCol="0" anchor="ctr">
            <a:normAutofit fontScale="92500"/>
          </a:bodyPr>
          <a:lstStyle/>
          <a:p>
            <a:pPr marL="285750" indent="-228600">
              <a:lnSpc>
                <a:spcPct val="90000"/>
              </a:lnSpc>
              <a:spcAft>
                <a:spcPts val="600"/>
              </a:spcAft>
              <a:buFont typeface="Arial" panose="020B0604020202020204" pitchFamily="34" charset="0"/>
              <a:buChar char="•"/>
            </a:pPr>
            <a:r>
              <a:rPr lang="en-US" sz="2600" b="1" dirty="0"/>
              <a:t>68</a:t>
            </a:r>
            <a:r>
              <a:rPr lang="en-US" sz="2600" dirty="0"/>
              <a:t> pupils have currently been engaged with by the taskforce and the Family Support Team (approximately, engagement numbers are fluid)</a:t>
            </a:r>
          </a:p>
          <a:p>
            <a:pPr marL="285750" indent="-228600">
              <a:lnSpc>
                <a:spcPct val="90000"/>
              </a:lnSpc>
              <a:spcAft>
                <a:spcPts val="600"/>
              </a:spcAft>
              <a:buFont typeface="Arial" panose="020B0604020202020204" pitchFamily="34" charset="0"/>
              <a:buChar char="•"/>
            </a:pPr>
            <a:r>
              <a:rPr lang="en-US" sz="2600" dirty="0"/>
              <a:t>From the start of term (Autumn 2023) </a:t>
            </a:r>
            <a:r>
              <a:rPr lang="en-US" sz="2600" b="1" dirty="0"/>
              <a:t>14</a:t>
            </a:r>
            <a:r>
              <a:rPr lang="en-US" sz="2600" dirty="0"/>
              <a:t> pupils have recorded an increase in attendance, comparing their first week to their overall attendance for the year</a:t>
            </a:r>
          </a:p>
          <a:p>
            <a:pPr marL="285750" indent="-228600">
              <a:lnSpc>
                <a:spcPct val="90000"/>
              </a:lnSpc>
              <a:spcAft>
                <a:spcPts val="600"/>
              </a:spcAft>
              <a:buFont typeface="Arial" panose="020B0604020202020204" pitchFamily="34" charset="0"/>
              <a:buChar char="•"/>
            </a:pPr>
            <a:r>
              <a:rPr lang="en-US" sz="2600" dirty="0"/>
              <a:t>From the start of term (Autumn 2023) </a:t>
            </a:r>
            <a:r>
              <a:rPr lang="en-US" sz="2600" b="1" dirty="0"/>
              <a:t>16</a:t>
            </a:r>
            <a:r>
              <a:rPr lang="en-US" sz="2600" dirty="0"/>
              <a:t> pupils have recorded an increase in attendance, comparing their first week to their latest full week</a:t>
            </a:r>
          </a:p>
          <a:p>
            <a:pPr marL="285750" indent="-228600">
              <a:lnSpc>
                <a:spcPct val="90000"/>
              </a:lnSpc>
              <a:spcAft>
                <a:spcPts val="600"/>
              </a:spcAft>
              <a:buFont typeface="Arial" panose="020B0604020202020204" pitchFamily="34" charset="0"/>
              <a:buChar char="•"/>
            </a:pPr>
            <a:endParaRPr lang="en-US" sz="2000" dirty="0"/>
          </a:p>
        </p:txBody>
      </p:sp>
      <p:pic>
        <p:nvPicPr>
          <p:cNvPr id="5" name="Picture 4">
            <a:extLst>
              <a:ext uri="{FF2B5EF4-FFF2-40B4-BE49-F238E27FC236}">
                <a16:creationId xmlns:a16="http://schemas.microsoft.com/office/drawing/2014/main" id="{9C15AB9C-C267-242A-3C23-16981282BD6F}"/>
              </a:ext>
            </a:extLst>
          </p:cNvPr>
          <p:cNvPicPr>
            <a:picLocks noChangeAspect="1"/>
          </p:cNvPicPr>
          <p:nvPr/>
        </p:nvPicPr>
        <p:blipFill>
          <a:blip r:embed="rId3"/>
          <a:stretch>
            <a:fillRect/>
          </a:stretch>
        </p:blipFill>
        <p:spPr>
          <a:xfrm>
            <a:off x="6151415" y="2099111"/>
            <a:ext cx="5430347" cy="31333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566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D8F539-ACE7-BBB8-736A-F817C3E4C842}"/>
              </a:ext>
            </a:extLst>
          </p:cNvPr>
          <p:cNvSpPr>
            <a:spLocks noGrp="1"/>
          </p:cNvSpPr>
          <p:nvPr>
            <p:ph type="body" sz="quarter" idx="10"/>
          </p:nvPr>
        </p:nvSpPr>
        <p:spPr/>
        <p:txBody>
          <a:bodyPr/>
          <a:lstStyle/>
          <a:p>
            <a:r>
              <a:rPr lang="en-GB" dirty="0"/>
              <a:t>Attendance Campaign</a:t>
            </a:r>
          </a:p>
        </p:txBody>
      </p:sp>
      <p:pic>
        <p:nvPicPr>
          <p:cNvPr id="5" name="Picture 4">
            <a:extLst>
              <a:ext uri="{FF2B5EF4-FFF2-40B4-BE49-F238E27FC236}">
                <a16:creationId xmlns:a16="http://schemas.microsoft.com/office/drawing/2014/main" id="{F0384C50-AFE6-997C-5620-E97B18669D4F}"/>
              </a:ext>
            </a:extLst>
          </p:cNvPr>
          <p:cNvPicPr>
            <a:picLocks noChangeAspect="1"/>
          </p:cNvPicPr>
          <p:nvPr/>
        </p:nvPicPr>
        <p:blipFill>
          <a:blip r:embed="rId3"/>
          <a:stretch>
            <a:fillRect/>
          </a:stretch>
        </p:blipFill>
        <p:spPr>
          <a:xfrm>
            <a:off x="1322772" y="1063230"/>
            <a:ext cx="3666478" cy="4997274"/>
          </a:xfrm>
          <a:prstGeom prst="rect">
            <a:avLst/>
          </a:prstGeom>
        </p:spPr>
      </p:pic>
      <p:pic>
        <p:nvPicPr>
          <p:cNvPr id="7" name="Picture 6">
            <a:extLst>
              <a:ext uri="{FF2B5EF4-FFF2-40B4-BE49-F238E27FC236}">
                <a16:creationId xmlns:a16="http://schemas.microsoft.com/office/drawing/2014/main" id="{C69B293D-3501-EAF0-F5F2-BAF54F4F8E08}"/>
              </a:ext>
            </a:extLst>
          </p:cNvPr>
          <p:cNvPicPr>
            <a:picLocks noChangeAspect="1"/>
          </p:cNvPicPr>
          <p:nvPr/>
        </p:nvPicPr>
        <p:blipFill>
          <a:blip r:embed="rId4"/>
          <a:stretch>
            <a:fillRect/>
          </a:stretch>
        </p:blipFill>
        <p:spPr>
          <a:xfrm>
            <a:off x="5386336" y="1082338"/>
            <a:ext cx="3620343" cy="1328815"/>
          </a:xfrm>
          <a:prstGeom prst="rect">
            <a:avLst/>
          </a:prstGeom>
        </p:spPr>
      </p:pic>
      <p:pic>
        <p:nvPicPr>
          <p:cNvPr id="9" name="Picture 8">
            <a:extLst>
              <a:ext uri="{FF2B5EF4-FFF2-40B4-BE49-F238E27FC236}">
                <a16:creationId xmlns:a16="http://schemas.microsoft.com/office/drawing/2014/main" id="{BCFFFE5A-415E-BA76-1C0C-D9C4BEACD58D}"/>
              </a:ext>
            </a:extLst>
          </p:cNvPr>
          <p:cNvPicPr>
            <a:picLocks noChangeAspect="1"/>
          </p:cNvPicPr>
          <p:nvPr/>
        </p:nvPicPr>
        <p:blipFill>
          <a:blip r:embed="rId5"/>
          <a:stretch>
            <a:fillRect/>
          </a:stretch>
        </p:blipFill>
        <p:spPr>
          <a:xfrm>
            <a:off x="5437523" y="2411153"/>
            <a:ext cx="3517967" cy="3558947"/>
          </a:xfrm>
          <a:prstGeom prst="rect">
            <a:avLst/>
          </a:prstGeom>
        </p:spPr>
      </p:pic>
    </p:spTree>
    <p:extLst>
      <p:ext uri="{BB962C8B-B14F-4D97-AF65-F5344CB8AC3E}">
        <p14:creationId xmlns:p14="http://schemas.microsoft.com/office/powerpoint/2010/main" val="134066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D8F539-ACE7-BBB8-736A-F817C3E4C842}"/>
              </a:ext>
            </a:extLst>
          </p:cNvPr>
          <p:cNvSpPr>
            <a:spLocks noGrp="1"/>
          </p:cNvSpPr>
          <p:nvPr>
            <p:ph type="body" sz="quarter" idx="10"/>
          </p:nvPr>
        </p:nvSpPr>
        <p:spPr/>
        <p:txBody>
          <a:bodyPr/>
          <a:lstStyle/>
          <a:p>
            <a:r>
              <a:rPr lang="en-GB" dirty="0"/>
              <a:t>Learning so far</a:t>
            </a:r>
          </a:p>
        </p:txBody>
      </p:sp>
      <p:pic>
        <p:nvPicPr>
          <p:cNvPr id="4" name="Picture 3">
            <a:extLst>
              <a:ext uri="{FF2B5EF4-FFF2-40B4-BE49-F238E27FC236}">
                <a16:creationId xmlns:a16="http://schemas.microsoft.com/office/drawing/2014/main" id="{6A8AEC2E-B2EB-E2C8-F626-4D993FC26725}"/>
              </a:ext>
            </a:extLst>
          </p:cNvPr>
          <p:cNvPicPr>
            <a:picLocks noChangeAspect="1"/>
          </p:cNvPicPr>
          <p:nvPr/>
        </p:nvPicPr>
        <p:blipFill>
          <a:blip r:embed="rId3"/>
          <a:stretch>
            <a:fillRect/>
          </a:stretch>
        </p:blipFill>
        <p:spPr>
          <a:xfrm>
            <a:off x="817681" y="2621848"/>
            <a:ext cx="3952904" cy="2590819"/>
          </a:xfrm>
          <a:prstGeom prst="rect">
            <a:avLst/>
          </a:prstGeom>
          <a:ln>
            <a:noFill/>
          </a:ln>
          <a:effectLst>
            <a:outerShdw blurRad="292100" dist="139700" dir="2700000" algn="tl" rotWithShape="0">
              <a:srgbClr val="333333">
                <a:alpha val="65000"/>
              </a:srgbClr>
            </a:outerShdw>
          </a:effectLst>
        </p:spPr>
      </p:pic>
      <p:sp>
        <p:nvSpPr>
          <p:cNvPr id="5" name="Subtitle 2">
            <a:extLst>
              <a:ext uri="{FF2B5EF4-FFF2-40B4-BE49-F238E27FC236}">
                <a16:creationId xmlns:a16="http://schemas.microsoft.com/office/drawing/2014/main" id="{2C0FD804-4347-1B1F-11C5-421AEF101EE3}"/>
              </a:ext>
            </a:extLst>
          </p:cNvPr>
          <p:cNvSpPr txBox="1">
            <a:spLocks/>
          </p:cNvSpPr>
          <p:nvPr/>
        </p:nvSpPr>
        <p:spPr>
          <a:xfrm>
            <a:off x="6237183" y="1249095"/>
            <a:ext cx="5338284" cy="43350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a:r>
              <a:rPr lang="en-US" dirty="0">
                <a:latin typeface="Arial" panose="020B0604020202020204" pitchFamily="34" charset="0"/>
                <a:cs typeface="Arial" panose="020B0604020202020204" pitchFamily="34" charset="0"/>
              </a:rPr>
              <a:t>Context is all!</a:t>
            </a:r>
          </a:p>
          <a:p>
            <a:pPr marL="342900"/>
            <a:r>
              <a:rPr lang="en-US" dirty="0">
                <a:latin typeface="Arial" panose="020B0604020202020204" pitchFamily="34" charset="0"/>
                <a:cs typeface="Arial" panose="020B0604020202020204" pitchFamily="34" charset="0"/>
              </a:rPr>
              <a:t>Importance of data and proper interpretation</a:t>
            </a:r>
          </a:p>
          <a:p>
            <a:pPr marL="342900"/>
            <a:r>
              <a:rPr lang="en-US" dirty="0">
                <a:latin typeface="Arial" panose="020B0604020202020204" pitchFamily="34" charset="0"/>
                <a:cs typeface="Arial" panose="020B0604020202020204" pitchFamily="34" charset="0"/>
              </a:rPr>
              <a:t>Engage rather than judge</a:t>
            </a:r>
          </a:p>
          <a:p>
            <a:pPr marL="342900"/>
            <a:r>
              <a:rPr lang="en-US" dirty="0">
                <a:latin typeface="Arial" panose="020B0604020202020204" pitchFamily="34" charset="0"/>
                <a:cs typeface="Arial" panose="020B0604020202020204" pitchFamily="34" charset="0"/>
              </a:rPr>
              <a:t>Positive Culture</a:t>
            </a:r>
          </a:p>
          <a:p>
            <a:pPr marL="342900"/>
            <a:r>
              <a:rPr lang="en-US" dirty="0">
                <a:latin typeface="Arial" panose="020B0604020202020204" pitchFamily="34" charset="0"/>
                <a:cs typeface="Arial" panose="020B0604020202020204" pitchFamily="34" charset="0"/>
              </a:rPr>
              <a:t>Engaging Curriculum</a:t>
            </a:r>
          </a:p>
        </p:txBody>
      </p:sp>
    </p:spTree>
    <p:extLst>
      <p:ext uri="{BB962C8B-B14F-4D97-AF65-F5344CB8AC3E}">
        <p14:creationId xmlns:p14="http://schemas.microsoft.com/office/powerpoint/2010/main" val="638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772930-B416-E386-8D51-372F609377F6}"/>
              </a:ext>
            </a:extLst>
          </p:cNvPr>
          <p:cNvSpPr>
            <a:spLocks noGrp="1"/>
          </p:cNvSpPr>
          <p:nvPr>
            <p:ph type="body" sz="quarter" idx="10"/>
          </p:nvPr>
        </p:nvSpPr>
        <p:spPr/>
        <p:txBody>
          <a:bodyPr/>
          <a:lstStyle/>
          <a:p>
            <a:r>
              <a:rPr lang="en-GB" dirty="0"/>
              <a:t>Next Steps …</a:t>
            </a:r>
          </a:p>
        </p:txBody>
      </p:sp>
      <p:sp>
        <p:nvSpPr>
          <p:cNvPr id="3" name="Subtitle 2">
            <a:extLst>
              <a:ext uri="{FF2B5EF4-FFF2-40B4-BE49-F238E27FC236}">
                <a16:creationId xmlns:a16="http://schemas.microsoft.com/office/drawing/2014/main" id="{DF87EA6B-6398-DCA4-06C4-21BCBCE794D9}"/>
              </a:ext>
            </a:extLst>
          </p:cNvPr>
          <p:cNvSpPr txBox="1">
            <a:spLocks/>
          </p:cNvSpPr>
          <p:nvPr/>
        </p:nvSpPr>
        <p:spPr>
          <a:xfrm>
            <a:off x="757716" y="1261480"/>
            <a:ext cx="7014684" cy="43350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a:r>
              <a:rPr lang="en-US" dirty="0">
                <a:latin typeface="Arial" panose="020B0604020202020204" pitchFamily="34" charset="0"/>
                <a:cs typeface="Arial" panose="020B0604020202020204" pitchFamily="34" charset="0"/>
              </a:rPr>
              <a:t>Extending to further wards</a:t>
            </a:r>
          </a:p>
          <a:p>
            <a:pPr marL="342900"/>
            <a:r>
              <a:rPr lang="en-US" dirty="0">
                <a:latin typeface="Arial" panose="020B0604020202020204" pitchFamily="34" charset="0"/>
                <a:cs typeface="Arial" panose="020B0604020202020204" pitchFamily="34" charset="0"/>
              </a:rPr>
              <a:t>Establishing a Resource Bank </a:t>
            </a:r>
          </a:p>
          <a:p>
            <a:pPr marL="342900"/>
            <a:r>
              <a:rPr lang="en-US" dirty="0">
                <a:latin typeface="Arial" panose="020B0604020202020204" pitchFamily="34" charset="0"/>
                <a:cs typeface="Arial" panose="020B0604020202020204" pitchFamily="34" charset="0"/>
              </a:rPr>
              <a:t>Working with our Nottingham Attendance Hub - Bluecoat Wollaton</a:t>
            </a:r>
          </a:p>
          <a:p>
            <a:pPr marL="342900"/>
            <a:r>
              <a:rPr lang="en-US" dirty="0">
                <a:latin typeface="Arial" panose="020B0604020202020204" pitchFamily="34" charset="0"/>
                <a:cs typeface="Arial" panose="020B0604020202020204" pitchFamily="34" charset="0"/>
              </a:rPr>
              <a:t>Further CPD opportunities </a:t>
            </a:r>
          </a:p>
        </p:txBody>
      </p:sp>
      <p:pic>
        <p:nvPicPr>
          <p:cNvPr id="5" name="Picture 4">
            <a:extLst>
              <a:ext uri="{FF2B5EF4-FFF2-40B4-BE49-F238E27FC236}">
                <a16:creationId xmlns:a16="http://schemas.microsoft.com/office/drawing/2014/main" id="{535AA730-880D-73D6-2CEB-EFF29F129A9D}"/>
              </a:ext>
            </a:extLst>
          </p:cNvPr>
          <p:cNvPicPr>
            <a:picLocks noChangeAspect="1"/>
          </p:cNvPicPr>
          <p:nvPr/>
        </p:nvPicPr>
        <p:blipFill>
          <a:blip r:embed="rId2"/>
          <a:stretch>
            <a:fillRect/>
          </a:stretch>
        </p:blipFill>
        <p:spPr>
          <a:xfrm>
            <a:off x="8911609" y="1956271"/>
            <a:ext cx="1971689" cy="2305067"/>
          </a:xfrm>
          <a:prstGeom prst="rect">
            <a:avLst/>
          </a:prstGeom>
        </p:spPr>
      </p:pic>
    </p:spTree>
    <p:extLst>
      <p:ext uri="{BB962C8B-B14F-4D97-AF65-F5344CB8AC3E}">
        <p14:creationId xmlns:p14="http://schemas.microsoft.com/office/powerpoint/2010/main" val="62157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2CAE93-E055-4EBC-B932-FED3DCF332A9}"/>
              </a:ext>
            </a:extLst>
          </p:cNvPr>
          <p:cNvSpPr/>
          <p:nvPr/>
        </p:nvSpPr>
        <p:spPr>
          <a:xfrm>
            <a:off x="1271751" y="2033038"/>
            <a:ext cx="9963808" cy="671851"/>
          </a:xfrm>
          <a:prstGeom prst="rect">
            <a:avLst/>
          </a:prstGeom>
        </p:spPr>
        <p:txBody>
          <a:bodyPr wrap="square">
            <a:spAutoFit/>
          </a:bodyPr>
          <a:lstStyle/>
          <a:p>
            <a:pPr algn="ctr">
              <a:lnSpc>
                <a:spcPct val="150000"/>
              </a:lnSpc>
            </a:pP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2D29AE0-1E37-40B0-947D-3B3A3120ADB5}"/>
              </a:ext>
            </a:extLst>
          </p:cNvPr>
          <p:cNvSpPr txBox="1"/>
          <p:nvPr/>
        </p:nvSpPr>
        <p:spPr>
          <a:xfrm>
            <a:off x="235132" y="483324"/>
            <a:ext cx="7667897" cy="461665"/>
          </a:xfrm>
          <a:prstGeom prst="rect">
            <a:avLst/>
          </a:prstGeom>
          <a:noFill/>
        </p:spPr>
        <p:txBody>
          <a:bodyPr wrap="square" rtlCol="0">
            <a:spAutoFit/>
          </a:bodyPr>
          <a:lstStyle/>
          <a:p>
            <a:r>
              <a:rPr lang="en-GB" sz="2400" b="1"/>
              <a:t>Overview of network content</a:t>
            </a:r>
            <a:endParaRPr lang="en-GB" sz="2400" b="1" dirty="0"/>
          </a:p>
        </p:txBody>
      </p:sp>
      <p:graphicFrame>
        <p:nvGraphicFramePr>
          <p:cNvPr id="9" name="Table 8">
            <a:extLst>
              <a:ext uri="{FF2B5EF4-FFF2-40B4-BE49-F238E27FC236}">
                <a16:creationId xmlns:a16="http://schemas.microsoft.com/office/drawing/2014/main" id="{BC849299-1B3D-4474-AECA-D4316184D851}"/>
              </a:ext>
            </a:extLst>
          </p:cNvPr>
          <p:cNvGraphicFramePr>
            <a:graphicFrameLocks noGrp="1"/>
          </p:cNvGraphicFramePr>
          <p:nvPr>
            <p:extLst>
              <p:ext uri="{D42A27DB-BD31-4B8C-83A1-F6EECF244321}">
                <p14:modId xmlns:p14="http://schemas.microsoft.com/office/powerpoint/2010/main" val="3067449434"/>
              </p:ext>
            </p:extLst>
          </p:nvPr>
        </p:nvGraphicFramePr>
        <p:xfrm>
          <a:off x="747317" y="1066785"/>
          <a:ext cx="9122825" cy="5307892"/>
        </p:xfrm>
        <a:graphic>
          <a:graphicData uri="http://schemas.openxmlformats.org/drawingml/2006/table">
            <a:tbl>
              <a:tblPr firstRow="1" firstCol="1" bandRow="1">
                <a:tableStyleId>{5C22544A-7EE6-4342-B048-85BDC9FD1C3A}</a:tableStyleId>
              </a:tblPr>
              <a:tblGrid>
                <a:gridCol w="388464">
                  <a:extLst>
                    <a:ext uri="{9D8B030D-6E8A-4147-A177-3AD203B41FA5}">
                      <a16:colId xmlns:a16="http://schemas.microsoft.com/office/drawing/2014/main" val="268221173"/>
                    </a:ext>
                  </a:extLst>
                </a:gridCol>
                <a:gridCol w="1192316">
                  <a:extLst>
                    <a:ext uri="{9D8B030D-6E8A-4147-A177-3AD203B41FA5}">
                      <a16:colId xmlns:a16="http://schemas.microsoft.com/office/drawing/2014/main" val="882326816"/>
                    </a:ext>
                  </a:extLst>
                </a:gridCol>
                <a:gridCol w="4243390">
                  <a:extLst>
                    <a:ext uri="{9D8B030D-6E8A-4147-A177-3AD203B41FA5}">
                      <a16:colId xmlns:a16="http://schemas.microsoft.com/office/drawing/2014/main" val="1173613802"/>
                    </a:ext>
                  </a:extLst>
                </a:gridCol>
                <a:gridCol w="3298655">
                  <a:extLst>
                    <a:ext uri="{9D8B030D-6E8A-4147-A177-3AD203B41FA5}">
                      <a16:colId xmlns:a16="http://schemas.microsoft.com/office/drawing/2014/main" val="938516896"/>
                    </a:ext>
                  </a:extLst>
                </a:gridCol>
              </a:tblGrid>
              <a:tr h="318724">
                <a:tc>
                  <a:txBody>
                    <a:bodyPr/>
                    <a:lstStyle/>
                    <a:p>
                      <a:pPr>
                        <a:lnSpc>
                          <a:spcPct val="150000"/>
                        </a:lnSpc>
                      </a:pPr>
                      <a:r>
                        <a:rPr lang="en-GB" sz="1000">
                          <a:effectLst/>
                        </a:rPr>
                        <a:t>No</a:t>
                      </a:r>
                      <a:endParaRPr lang="en-GB" sz="110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50000"/>
                        </a:lnSpc>
                      </a:pPr>
                      <a:r>
                        <a:rPr lang="en-GB" sz="1000">
                          <a:effectLst/>
                        </a:rPr>
                        <a:t> </a:t>
                      </a:r>
                      <a:endParaRPr lang="en-GB" sz="110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GB" sz="1000">
                          <a:effectLst/>
                        </a:rPr>
                        <a:t>Agenda Items</a:t>
                      </a:r>
                      <a:endParaRPr lang="en-GB" sz="110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474345" indent="-474345">
                        <a:lnSpc>
                          <a:spcPct val="150000"/>
                        </a:lnSpc>
                      </a:pPr>
                      <a:r>
                        <a:rPr lang="en-GB" sz="1000">
                          <a:effectLst/>
                        </a:rPr>
                        <a:t>Speaker</a:t>
                      </a:r>
                      <a:endParaRPr lang="en-GB" sz="110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41264877"/>
                  </a:ext>
                </a:extLst>
              </a:tr>
              <a:tr h="674646">
                <a:tc>
                  <a:txBody>
                    <a:bodyPr/>
                    <a:lstStyle/>
                    <a:p>
                      <a:pPr>
                        <a:lnSpc>
                          <a:spcPct val="150000"/>
                        </a:lnSpc>
                      </a:pPr>
                      <a:r>
                        <a:rPr lang="en-GB" sz="1000">
                          <a:effectLst/>
                        </a:rPr>
                        <a:t>1</a:t>
                      </a:r>
                      <a:endParaRPr lang="en-GB" sz="110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50000"/>
                        </a:lnSpc>
                      </a:pPr>
                      <a:r>
                        <a:rPr lang="en-GB" sz="1000" dirty="0">
                          <a:effectLst/>
                        </a:rPr>
                        <a:t>09:30-09:40</a:t>
                      </a:r>
                      <a:endParaRPr lang="en-GB"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GB" sz="1000" b="1" dirty="0">
                          <a:effectLst/>
                        </a:rPr>
                        <a:t>Welcome and Outline</a:t>
                      </a:r>
                      <a:endParaRPr lang="en-GB" sz="1000" b="1"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000">
                          <a:effectLst/>
                        </a:rPr>
                        <a:t>John Matravers, Head of Safeguarding</a:t>
                      </a:r>
                    </a:p>
                    <a:p>
                      <a:r>
                        <a:rPr lang="en-GB" sz="1000">
                          <a:effectLst/>
                        </a:rPr>
                        <a:t>Children’s Integrated Services-Nottingham City Council</a:t>
                      </a:r>
                    </a:p>
                    <a:p>
                      <a:r>
                        <a:rPr lang="en-GB" sz="1000">
                          <a:effectLst/>
                        </a:rPr>
                        <a:t> </a:t>
                      </a:r>
                      <a:endParaRPr lang="en-GB" sz="100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99798102"/>
                  </a:ext>
                </a:extLst>
              </a:tr>
              <a:tr h="449764">
                <a:tc>
                  <a:txBody>
                    <a:bodyPr/>
                    <a:lstStyle/>
                    <a:p>
                      <a:pPr>
                        <a:lnSpc>
                          <a:spcPct val="150000"/>
                        </a:lnSpc>
                      </a:pPr>
                      <a:r>
                        <a:rPr lang="en-GB" sz="1000">
                          <a:effectLst/>
                        </a:rPr>
                        <a:t>2</a:t>
                      </a:r>
                      <a:endParaRPr lang="en-GB" sz="110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r>
                        <a:rPr lang="en-GB" sz="1000" dirty="0">
                          <a:effectLst/>
                        </a:rPr>
                        <a:t>09:40-</a:t>
                      </a:r>
                    </a:p>
                    <a:p>
                      <a:r>
                        <a:rPr lang="en-GB" sz="1000" dirty="0">
                          <a:effectLst/>
                        </a:rPr>
                        <a:t>10:05</a:t>
                      </a:r>
                      <a:endParaRPr lang="en-GB"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000" b="1" dirty="0">
                          <a:effectLst/>
                        </a:rPr>
                        <a:t>Ofsted- attendance at point of inspection </a:t>
                      </a:r>
                      <a:endParaRPr lang="en-GB" sz="1000" b="1"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000">
                          <a:effectLst/>
                        </a:rPr>
                        <a:t>David Carter, Senior His Majesty’s Inspector (HMI)- Ofsted</a:t>
                      </a:r>
                      <a:endParaRPr lang="en-GB" sz="100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15614267"/>
                  </a:ext>
                </a:extLst>
              </a:tr>
              <a:tr h="674646">
                <a:tc>
                  <a:txBody>
                    <a:bodyPr/>
                    <a:lstStyle/>
                    <a:p>
                      <a:pPr>
                        <a:lnSpc>
                          <a:spcPct val="150000"/>
                        </a:lnSpc>
                      </a:pPr>
                      <a:r>
                        <a:rPr lang="en-GB" sz="1000">
                          <a:effectLst/>
                        </a:rPr>
                        <a:t>3</a:t>
                      </a:r>
                      <a:endParaRPr lang="en-GB" sz="110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r>
                        <a:rPr lang="en-GB" sz="1000">
                          <a:effectLst/>
                        </a:rPr>
                        <a:t>10:05- 10:20</a:t>
                      </a:r>
                      <a:endParaRPr lang="en-GB" sz="100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000" b="1" dirty="0">
                          <a:effectLst/>
                        </a:rPr>
                        <a:t>Supporting Families Programme</a:t>
                      </a:r>
                      <a:endParaRPr lang="en-GB" sz="1000" b="1"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000" dirty="0">
                          <a:effectLst/>
                        </a:rPr>
                        <a:t>Karen Eaves, Alison Russell and Lorraine Whistler- Supporting Families Accredited Practitioners </a:t>
                      </a:r>
                    </a:p>
                    <a:p>
                      <a:r>
                        <a:rPr lang="en-GB" sz="1000" dirty="0">
                          <a:effectLst/>
                        </a:rPr>
                        <a:t> </a:t>
                      </a:r>
                      <a:endParaRPr lang="en-GB"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52108657"/>
                  </a:ext>
                </a:extLst>
              </a:tr>
              <a:tr h="449764">
                <a:tc>
                  <a:txBody>
                    <a:bodyPr/>
                    <a:lstStyle/>
                    <a:p>
                      <a:pPr>
                        <a:lnSpc>
                          <a:spcPct val="150000"/>
                        </a:lnSpc>
                      </a:pPr>
                      <a:r>
                        <a:rPr lang="en-GB" sz="1000">
                          <a:effectLst/>
                        </a:rPr>
                        <a:t>4</a:t>
                      </a:r>
                      <a:endParaRPr lang="en-GB" sz="110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r>
                        <a:rPr lang="en-GB" sz="1000">
                          <a:effectLst/>
                        </a:rPr>
                        <a:t>10:20-10:40</a:t>
                      </a:r>
                      <a:endParaRPr lang="en-GB" sz="100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000" b="1" dirty="0">
                          <a:effectLst/>
                        </a:rPr>
                        <a:t>Priority Education Investment Area (PEIA) – Nottingham Attendance Project</a:t>
                      </a:r>
                      <a:endParaRPr lang="en-GB" sz="1000" b="1"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000">
                          <a:effectLst/>
                        </a:rPr>
                        <a:t>Samina Ring, PEIA Attendance Project Lead and Liz Anderson, Education Consultant</a:t>
                      </a:r>
                      <a:endParaRPr lang="en-GB" sz="100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8798128"/>
                  </a:ext>
                </a:extLst>
              </a:tr>
              <a:tr h="562207">
                <a:tc>
                  <a:txBody>
                    <a:bodyPr/>
                    <a:lstStyle/>
                    <a:p>
                      <a:pPr>
                        <a:lnSpc>
                          <a:spcPct val="150000"/>
                        </a:lnSpc>
                      </a:pPr>
                      <a:r>
                        <a:rPr lang="en-GB" sz="1000">
                          <a:effectLst/>
                        </a:rPr>
                        <a:t>5</a:t>
                      </a:r>
                      <a:endParaRPr lang="en-GB" sz="110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r>
                        <a:rPr lang="en-GB" sz="1000">
                          <a:effectLst/>
                        </a:rPr>
                        <a:t>10:40- 10:50</a:t>
                      </a:r>
                      <a:endParaRPr lang="en-GB" sz="100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000" b="1" dirty="0">
                          <a:effectLst/>
                        </a:rPr>
                        <a:t>Attendance Taskforce - Raleigh Education Trust</a:t>
                      </a:r>
                      <a:endParaRPr lang="en-GB" sz="1000" b="1"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000" dirty="0">
                          <a:effectLst/>
                        </a:rPr>
                        <a:t>Elizabeth Browne, Executive Principal RET</a:t>
                      </a:r>
                    </a:p>
                    <a:p>
                      <a:r>
                        <a:rPr lang="en-GB" sz="1000" dirty="0">
                          <a:effectLst/>
                        </a:rPr>
                        <a:t> </a:t>
                      </a:r>
                      <a:endParaRPr lang="en-GB"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74824004"/>
                  </a:ext>
                </a:extLst>
              </a:tr>
              <a:tr h="449764">
                <a:tc>
                  <a:txBody>
                    <a:bodyPr/>
                    <a:lstStyle/>
                    <a:p>
                      <a:pPr>
                        <a:lnSpc>
                          <a:spcPct val="150000"/>
                        </a:lnSpc>
                      </a:pPr>
                      <a:r>
                        <a:rPr lang="en-GB" sz="1000">
                          <a:effectLst/>
                        </a:rPr>
                        <a:t>6</a:t>
                      </a:r>
                      <a:endParaRPr lang="en-GB" sz="110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r>
                        <a:rPr lang="en-GB" sz="1000">
                          <a:effectLst/>
                        </a:rPr>
                        <a:t>10.50-</a:t>
                      </a:r>
                    </a:p>
                    <a:p>
                      <a:r>
                        <a:rPr lang="en-GB" sz="1000">
                          <a:effectLst/>
                        </a:rPr>
                        <a:t>11:00</a:t>
                      </a:r>
                      <a:endParaRPr lang="en-GB" sz="100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000" b="1" dirty="0">
                          <a:effectLst/>
                        </a:rPr>
                        <a:t>BREAK</a:t>
                      </a:r>
                      <a:endParaRPr lang="en-GB" sz="1000" b="1"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000" dirty="0">
                          <a:effectLst/>
                        </a:rPr>
                        <a:t>10 minutes</a:t>
                      </a:r>
                      <a:endParaRPr lang="en-GB"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20721985"/>
                  </a:ext>
                </a:extLst>
              </a:tr>
              <a:tr h="1053731">
                <a:tc>
                  <a:txBody>
                    <a:bodyPr/>
                    <a:lstStyle/>
                    <a:p>
                      <a:pPr>
                        <a:lnSpc>
                          <a:spcPct val="150000"/>
                        </a:lnSpc>
                      </a:pPr>
                      <a:r>
                        <a:rPr lang="en-GB" sz="1000">
                          <a:effectLst/>
                        </a:rPr>
                        <a:t>7</a:t>
                      </a:r>
                      <a:endParaRPr lang="en-GB" sz="110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r>
                        <a:rPr lang="en-GB" sz="1000">
                          <a:effectLst/>
                        </a:rPr>
                        <a:t>11:00-11:45</a:t>
                      </a:r>
                      <a:endParaRPr lang="en-GB" sz="100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000" b="1" dirty="0">
                          <a:effectLst/>
                        </a:rPr>
                        <a:t>Education Welfare Service</a:t>
                      </a:r>
                      <a:endParaRPr lang="en-GB" sz="1000" b="1"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000" dirty="0">
                          <a:effectLst/>
                        </a:rPr>
                        <a:t>Sophie Coldrick and Samantha Law, Education Welfare Specialist </a:t>
                      </a:r>
                      <a:endParaRPr lang="en-GB"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91229649"/>
                  </a:ext>
                </a:extLst>
              </a:tr>
              <a:tr h="674646">
                <a:tc>
                  <a:txBody>
                    <a:bodyPr/>
                    <a:lstStyle/>
                    <a:p>
                      <a:pPr>
                        <a:lnSpc>
                          <a:spcPct val="150000"/>
                        </a:lnSpc>
                      </a:pPr>
                      <a:r>
                        <a:rPr lang="en-GB" sz="1000">
                          <a:effectLst/>
                        </a:rPr>
                        <a:t>8</a:t>
                      </a:r>
                      <a:endParaRPr lang="en-GB" sz="110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r>
                        <a:rPr lang="en-GB" sz="1000">
                          <a:effectLst/>
                        </a:rPr>
                        <a:t>11:45-12:00</a:t>
                      </a:r>
                      <a:endParaRPr lang="en-GB" sz="100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000" b="1" dirty="0">
                          <a:effectLst/>
                        </a:rPr>
                        <a:t>Local Updates/ National Updates and close </a:t>
                      </a:r>
                    </a:p>
                    <a:p>
                      <a:r>
                        <a:rPr lang="en-GB" sz="1000" b="1" dirty="0">
                          <a:effectLst/>
                        </a:rPr>
                        <a:t> </a:t>
                      </a:r>
                      <a:endParaRPr lang="en-GB" sz="1000" b="1"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000" dirty="0">
                          <a:effectLst/>
                        </a:rPr>
                        <a:t>Ben Osifo, NCSCP Business Manager and Claire Maclean, School and Education Safeguarding Coordinator</a:t>
                      </a:r>
                      <a:endParaRPr lang="en-GB"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7929286"/>
                  </a:ext>
                </a:extLst>
              </a:tr>
            </a:tbl>
          </a:graphicData>
        </a:graphic>
      </p:graphicFrame>
    </p:spTree>
    <p:extLst>
      <p:ext uri="{BB962C8B-B14F-4D97-AF65-F5344CB8AC3E}">
        <p14:creationId xmlns:p14="http://schemas.microsoft.com/office/powerpoint/2010/main" val="18250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54B6F4-C97E-B656-3F00-D1236A316EAC}"/>
              </a:ext>
            </a:extLst>
          </p:cNvPr>
          <p:cNvSpPr txBox="1"/>
          <p:nvPr/>
        </p:nvSpPr>
        <p:spPr>
          <a:xfrm>
            <a:off x="3385857" y="5025448"/>
            <a:ext cx="5640911" cy="954107"/>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hlinkClick r:id="rId3"/>
              </a:rPr>
              <a:t>Samina.Ring@Raleightrust.org</a:t>
            </a:r>
            <a:r>
              <a:rPr lang="en-GB" sz="2800" dirty="0">
                <a:latin typeface="Arial" panose="020B0604020202020204" pitchFamily="34" charset="0"/>
                <a:cs typeface="Arial" panose="020B0604020202020204" pitchFamily="34" charset="0"/>
              </a:rPr>
              <a:t> </a:t>
            </a:r>
          </a:p>
          <a:p>
            <a:r>
              <a:rPr lang="en-GB" sz="2800" dirty="0">
                <a:latin typeface="Arial" panose="020B0604020202020204" pitchFamily="34" charset="0"/>
                <a:cs typeface="Arial" panose="020B0604020202020204" pitchFamily="34" charset="0"/>
                <a:hlinkClick r:id="rId4"/>
              </a:rPr>
              <a:t>liz@lizanderson.org</a:t>
            </a:r>
            <a:r>
              <a:rPr lang="en-GB" sz="2800" dirty="0">
                <a:latin typeface="Arial" panose="020B0604020202020204" pitchFamily="34" charset="0"/>
                <a:cs typeface="Arial" panose="020B0604020202020204" pitchFamily="34" charset="0"/>
              </a:rPr>
              <a:t> </a:t>
            </a:r>
          </a:p>
        </p:txBody>
      </p:sp>
      <p:pic>
        <p:nvPicPr>
          <p:cNvPr id="5" name="Picture 4" descr="A colorful background with white letters&#10;&#10;Description automatically generated">
            <a:extLst>
              <a:ext uri="{FF2B5EF4-FFF2-40B4-BE49-F238E27FC236}">
                <a16:creationId xmlns:a16="http://schemas.microsoft.com/office/drawing/2014/main" id="{2A2897B1-6EA1-A30B-114D-A297A0784C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6833" y="1676400"/>
            <a:ext cx="6933064" cy="2468080"/>
          </a:xfrm>
          <a:prstGeom prst="rect">
            <a:avLst/>
          </a:prstGeom>
        </p:spPr>
      </p:pic>
    </p:spTree>
    <p:extLst>
      <p:ext uri="{BB962C8B-B14F-4D97-AF65-F5344CB8AC3E}">
        <p14:creationId xmlns:p14="http://schemas.microsoft.com/office/powerpoint/2010/main" val="74787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65CF4-4292-8E83-C620-7D5C153CEF6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686D44A-F21D-18EC-63AA-A0999B65BD7C}"/>
              </a:ext>
            </a:extLst>
          </p:cNvPr>
          <p:cNvSpPr>
            <a:spLocks noGrp="1"/>
          </p:cNvSpPr>
          <p:nvPr>
            <p:ph type="body" sz="quarter" idx="10"/>
          </p:nvPr>
        </p:nvSpPr>
        <p:spPr>
          <a:xfrm>
            <a:off x="-661666" y="-820126"/>
            <a:ext cx="3932762" cy="304736"/>
          </a:xfrm>
        </p:spPr>
        <p:txBody>
          <a:bodyPr/>
          <a:lstStyle/>
          <a:p>
            <a:endParaRPr lang="en-US" dirty="0"/>
          </a:p>
        </p:txBody>
      </p:sp>
      <p:pic>
        <p:nvPicPr>
          <p:cNvPr id="1026" name="Picture 2">
            <a:extLst>
              <a:ext uri="{FF2B5EF4-FFF2-40B4-BE49-F238E27FC236}">
                <a16:creationId xmlns:a16="http://schemas.microsoft.com/office/drawing/2014/main" id="{5D785921-4C4F-EED3-836E-06EBECB035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16" y="1090614"/>
            <a:ext cx="4470079" cy="17698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AAA9F51-261E-AD4D-91FB-161ACEBE79FF}"/>
              </a:ext>
            </a:extLst>
          </p:cNvPr>
          <p:cNvSpPr txBox="1"/>
          <p:nvPr/>
        </p:nvSpPr>
        <p:spPr>
          <a:xfrm>
            <a:off x="1937959" y="2860431"/>
            <a:ext cx="8800123" cy="3354765"/>
          </a:xfrm>
          <a:prstGeom prst="rect">
            <a:avLst/>
          </a:prstGeom>
          <a:noFill/>
        </p:spPr>
        <p:txBody>
          <a:bodyPr wrap="square" rtlCol="0">
            <a:spAutoFit/>
          </a:bodyPr>
          <a:lstStyle/>
          <a:p>
            <a:pPr marL="285750" indent="-285750">
              <a:buFont typeface="Arial" panose="020B0604020202020204" pitchFamily="34" charset="0"/>
              <a:buChar char="•"/>
            </a:pPr>
            <a:r>
              <a:rPr lang="en-GB" sz="4400" b="1" dirty="0"/>
              <a:t>What support does the Attendance Taskforce Team offer?</a:t>
            </a:r>
          </a:p>
          <a:p>
            <a:pPr marL="285750" indent="-285750">
              <a:buFont typeface="Arial" panose="020B0604020202020204" pitchFamily="34" charset="0"/>
              <a:buChar char="•"/>
            </a:pPr>
            <a:endParaRPr lang="en-GB" sz="4400" b="1" dirty="0"/>
          </a:p>
          <a:p>
            <a:pPr marL="285750" indent="-285750">
              <a:buFont typeface="Arial" panose="020B0604020202020204" pitchFamily="34" charset="0"/>
              <a:buChar char="•"/>
            </a:pPr>
            <a:r>
              <a:rPr lang="en-GB" sz="4400" b="1" dirty="0"/>
              <a:t>Safeguarding responsibilities </a:t>
            </a:r>
          </a:p>
          <a:p>
            <a:pPr marL="285750" indent="-285750">
              <a:buFont typeface="Arial" panose="020B0604020202020204" pitchFamily="34" charset="0"/>
              <a:buChar char="•"/>
            </a:pPr>
            <a:endParaRPr lang="en-GB" dirty="0"/>
          </a:p>
          <a:p>
            <a:endParaRPr lang="en-GB" dirty="0"/>
          </a:p>
        </p:txBody>
      </p:sp>
      <p:pic>
        <p:nvPicPr>
          <p:cNvPr id="2050" name="Picture 2">
            <a:extLst>
              <a:ext uri="{FF2B5EF4-FFF2-40B4-BE49-F238E27FC236}">
                <a16:creationId xmlns:a16="http://schemas.microsoft.com/office/drawing/2014/main" id="{1CB41AD3-F053-CDFD-35C5-961D6E7FC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1257" y="4872171"/>
            <a:ext cx="2533650" cy="134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3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7D71B5-F47A-4A35-B8BC-531572564723}"/>
              </a:ext>
            </a:extLst>
          </p:cNvPr>
          <p:cNvSpPr>
            <a:spLocks/>
          </p:cNvSpPr>
          <p:nvPr/>
        </p:nvSpPr>
        <p:spPr>
          <a:xfrm>
            <a:off x="401452" y="234951"/>
            <a:ext cx="7859713" cy="683516"/>
          </a:xfrm>
          <a:prstGeom prst="rect">
            <a:avLst/>
          </a:prstGeom>
        </p:spPr>
        <p:txBody>
          <a:bodyPr/>
          <a:lstStyle/>
          <a:p>
            <a:endParaRPr lang="en-GB"/>
          </a:p>
        </p:txBody>
      </p:sp>
      <p:pic>
        <p:nvPicPr>
          <p:cNvPr id="3" name="Graphic 2" descr="Coffee">
            <a:extLst>
              <a:ext uri="{FF2B5EF4-FFF2-40B4-BE49-F238E27FC236}">
                <a16:creationId xmlns:a16="http://schemas.microsoft.com/office/drawing/2014/main" id="{706D3B18-18DE-4E99-B8CD-1654FDE303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45923" y="1575657"/>
            <a:ext cx="3817226" cy="3817226"/>
          </a:xfrm>
          <a:prstGeom prst="rect">
            <a:avLst/>
          </a:prstGeom>
        </p:spPr>
      </p:pic>
      <p:sp>
        <p:nvSpPr>
          <p:cNvPr id="4" name="Title 1">
            <a:extLst>
              <a:ext uri="{FF2B5EF4-FFF2-40B4-BE49-F238E27FC236}">
                <a16:creationId xmlns:a16="http://schemas.microsoft.com/office/drawing/2014/main" id="{31265E0C-EF1E-4149-BE06-AB1633740228}"/>
              </a:ext>
            </a:extLst>
          </p:cNvPr>
          <p:cNvSpPr txBox="1">
            <a:spLocks/>
          </p:cNvSpPr>
          <p:nvPr/>
        </p:nvSpPr>
        <p:spPr>
          <a:xfrm>
            <a:off x="5987570" y="1286934"/>
            <a:ext cx="4358508" cy="329359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23544">
              <a:spcAft>
                <a:spcPts val="600"/>
              </a:spcAft>
            </a:pPr>
            <a:r>
              <a:rPr lang="en-US" sz="5454" kern="1200" dirty="0">
                <a:latin typeface="+mj-lt"/>
                <a:ea typeface="+mj-ea"/>
                <a:cs typeface="+mj-cs"/>
              </a:rPr>
              <a:t>BREAK</a:t>
            </a:r>
            <a:endParaRPr lang="en-US" sz="5400" dirty="0"/>
          </a:p>
        </p:txBody>
      </p:sp>
    </p:spTree>
    <p:extLst>
      <p:ext uri="{BB962C8B-B14F-4D97-AF65-F5344CB8AC3E}">
        <p14:creationId xmlns:p14="http://schemas.microsoft.com/office/powerpoint/2010/main" val="72512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C8984F-D776-4250-A166-D916AA1F97A1}"/>
              </a:ext>
            </a:extLst>
          </p:cNvPr>
          <p:cNvPicPr>
            <a:picLocks noChangeAspect="1"/>
          </p:cNvPicPr>
          <p:nvPr/>
        </p:nvPicPr>
        <p:blipFill>
          <a:blip r:embed="rId2"/>
          <a:stretch>
            <a:fillRect/>
          </a:stretch>
        </p:blipFill>
        <p:spPr>
          <a:xfrm>
            <a:off x="852715" y="1088573"/>
            <a:ext cx="3316511" cy="3316511"/>
          </a:xfrm>
          <a:prstGeom prst="rect">
            <a:avLst/>
          </a:prstGeom>
        </p:spPr>
      </p:pic>
      <p:pic>
        <p:nvPicPr>
          <p:cNvPr id="5" name="Picture 4">
            <a:extLst>
              <a:ext uri="{FF2B5EF4-FFF2-40B4-BE49-F238E27FC236}">
                <a16:creationId xmlns:a16="http://schemas.microsoft.com/office/drawing/2014/main" id="{DBFBFAE1-4071-4449-B36D-B27A93826D15}"/>
              </a:ext>
            </a:extLst>
          </p:cNvPr>
          <p:cNvPicPr>
            <a:picLocks noChangeAspect="1"/>
          </p:cNvPicPr>
          <p:nvPr/>
        </p:nvPicPr>
        <p:blipFill>
          <a:blip r:embed="rId3"/>
          <a:stretch>
            <a:fillRect/>
          </a:stretch>
        </p:blipFill>
        <p:spPr>
          <a:xfrm>
            <a:off x="7012983" y="1408640"/>
            <a:ext cx="4029805" cy="2676376"/>
          </a:xfrm>
          <a:prstGeom prst="rect">
            <a:avLst/>
          </a:prstGeom>
        </p:spPr>
      </p:pic>
      <p:sp>
        <p:nvSpPr>
          <p:cNvPr id="11" name="TextBox 10">
            <a:extLst>
              <a:ext uri="{FF2B5EF4-FFF2-40B4-BE49-F238E27FC236}">
                <a16:creationId xmlns:a16="http://schemas.microsoft.com/office/drawing/2014/main" id="{E2251618-2CEA-4F8E-B08D-C5C881861B95}"/>
              </a:ext>
            </a:extLst>
          </p:cNvPr>
          <p:cNvSpPr txBox="1"/>
          <p:nvPr/>
        </p:nvSpPr>
        <p:spPr>
          <a:xfrm>
            <a:off x="852715" y="3873029"/>
            <a:ext cx="11455399" cy="1446550"/>
          </a:xfrm>
          <a:prstGeom prst="rect">
            <a:avLst/>
          </a:prstGeom>
          <a:noFill/>
        </p:spPr>
        <p:txBody>
          <a:bodyPr wrap="square">
            <a:spAutoFit/>
          </a:bodyPr>
          <a:lstStyle/>
          <a:p>
            <a:br>
              <a:rPr kumimoji="0" lang="en-GB" sz="4400" b="0" i="0" u="none" strike="noStrike" kern="1200" cap="none" spc="0" normalizeH="0" baseline="0" noProof="0" dirty="0">
                <a:ln>
                  <a:noFill/>
                </a:ln>
                <a:solidFill>
                  <a:srgbClr val="54A021"/>
                </a:solidFill>
                <a:effectLst/>
                <a:uLnTx/>
                <a:uFillTx/>
                <a:latin typeface="Trebuchet MS" panose="020B0603020202020204"/>
                <a:ea typeface="+mj-ea"/>
                <a:cs typeface="+mj-cs"/>
              </a:rPr>
            </a:br>
            <a:r>
              <a:rPr kumimoji="0" lang="en-GB" sz="4400" b="0" i="0" u="none" strike="noStrike" kern="1200" cap="none" spc="0" normalizeH="0" baseline="0" noProof="0" dirty="0">
                <a:ln>
                  <a:noFill/>
                </a:ln>
                <a:effectLst/>
                <a:uLnTx/>
                <a:uFillTx/>
                <a:latin typeface="Trebuchet MS" panose="020B0603020202020204"/>
                <a:ea typeface="+mj-ea"/>
                <a:cs typeface="+mj-cs"/>
              </a:rPr>
              <a:t>The Education Welfare &amp; EOTAS Service</a:t>
            </a:r>
            <a:endParaRPr lang="en-GB" dirty="0"/>
          </a:p>
        </p:txBody>
      </p:sp>
    </p:spTree>
    <p:extLst>
      <p:ext uri="{BB962C8B-B14F-4D97-AF65-F5344CB8AC3E}">
        <p14:creationId xmlns:p14="http://schemas.microsoft.com/office/powerpoint/2010/main" val="194983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4424845-A8A2-4183-8F7A-68DD8ADD90DE}"/>
              </a:ext>
            </a:extLst>
          </p:cNvPr>
          <p:cNvGrpSpPr/>
          <p:nvPr/>
        </p:nvGrpSpPr>
        <p:grpSpPr>
          <a:xfrm>
            <a:off x="8861571" y="538210"/>
            <a:ext cx="1309600" cy="847600"/>
            <a:chOff x="2144631" y="825"/>
            <a:chExt cx="957708" cy="478854"/>
          </a:xfrm>
          <a:solidFill>
            <a:sysClr val="window" lastClr="FFFFFF">
              <a:lumMod val="50000"/>
            </a:sysClr>
          </a:solidFill>
        </p:grpSpPr>
        <p:sp>
          <p:nvSpPr>
            <p:cNvPr id="4" name="Rectangle 3">
              <a:extLst>
                <a:ext uri="{FF2B5EF4-FFF2-40B4-BE49-F238E27FC236}">
                  <a16:creationId xmlns:a16="http://schemas.microsoft.com/office/drawing/2014/main" id="{82AD4B12-BC13-4F99-92E3-18EBF48BEA70}"/>
                </a:ext>
              </a:extLst>
            </p:cNvPr>
            <p:cNvSpPr/>
            <p:nvPr/>
          </p:nvSpPr>
          <p:spPr>
            <a:xfrm>
              <a:off x="2144631" y="825"/>
              <a:ext cx="957708" cy="478854"/>
            </a:xfrm>
            <a:prstGeom prst="rect">
              <a:avLst/>
            </a:prstGeom>
            <a:grpFill/>
            <a:ln w="19050" cap="rnd" cmpd="sng" algn="ctr">
              <a:solidFill>
                <a:sysClr val="window" lastClr="FFFFFF">
                  <a:hueOff val="0"/>
                  <a:satOff val="0"/>
                  <a:lumOff val="0"/>
                  <a:alphaOff val="0"/>
                </a:sysClr>
              </a:solidFill>
              <a:prstDash val="solid"/>
            </a:ln>
            <a:effectLst/>
          </p:spPr>
        </p:sp>
        <p:sp>
          <p:nvSpPr>
            <p:cNvPr id="5" name="TextBox 4">
              <a:extLst>
                <a:ext uri="{FF2B5EF4-FFF2-40B4-BE49-F238E27FC236}">
                  <a16:creationId xmlns:a16="http://schemas.microsoft.com/office/drawing/2014/main" id="{5499D0D8-2145-46DE-8037-AC7D2FADDEF4}"/>
                </a:ext>
              </a:extLst>
            </p:cNvPr>
            <p:cNvSpPr txBox="1"/>
            <p:nvPr/>
          </p:nvSpPr>
          <p:spPr>
            <a:xfrm>
              <a:off x="2144631" y="825"/>
              <a:ext cx="957708" cy="478854"/>
            </a:xfrm>
            <a:prstGeom prst="rect">
              <a:avLst/>
            </a:prstGeom>
            <a:grpFill/>
            <a:ln>
              <a:noFill/>
            </a:ln>
            <a:effectLst/>
          </p:spPr>
          <p:txBody>
            <a:bodyPr spcFirstLastPara="0" vert="horz" wrap="square" lIns="5080" tIns="5080" rIns="5080" bIns="5080" numCol="1" spcCol="1270" anchor="ctr" anchorCtr="0">
              <a:noAutofit/>
            </a:bodyPr>
            <a:lstStyle/>
            <a:p>
              <a:pPr marL="0" marR="0" lvl="0" indent="0" algn="ctr" defTabSz="355600" eaLnBrk="1" fontAlgn="auto" latinLnBrk="0" hangingPunct="1">
                <a:lnSpc>
                  <a:spcPct val="90000"/>
                </a:lnSpc>
                <a:spcBef>
                  <a:spcPct val="0"/>
                </a:spcBef>
                <a:spcAft>
                  <a:spcPct val="3500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Trebuchet MS" panose="020B0603020202020204"/>
                  <a:ea typeface="+mn-ea"/>
                  <a:cs typeface="+mn-cs"/>
                </a:rPr>
                <a:t>Mel Barrett CEO of Nottingham City Council </a:t>
              </a:r>
            </a:p>
          </p:txBody>
        </p:sp>
      </p:grpSp>
      <p:grpSp>
        <p:nvGrpSpPr>
          <p:cNvPr id="6" name="Group 5">
            <a:extLst>
              <a:ext uri="{FF2B5EF4-FFF2-40B4-BE49-F238E27FC236}">
                <a16:creationId xmlns:a16="http://schemas.microsoft.com/office/drawing/2014/main" id="{BDCE981C-41F6-4828-BC07-D9A8331173E1}"/>
              </a:ext>
            </a:extLst>
          </p:cNvPr>
          <p:cNvGrpSpPr/>
          <p:nvPr/>
        </p:nvGrpSpPr>
        <p:grpSpPr>
          <a:xfrm>
            <a:off x="8861571" y="1218184"/>
            <a:ext cx="1309600" cy="847600"/>
            <a:chOff x="2144631" y="680799"/>
            <a:chExt cx="957708" cy="478854"/>
          </a:xfrm>
        </p:grpSpPr>
        <p:sp>
          <p:nvSpPr>
            <p:cNvPr id="7" name="Rectangle 6">
              <a:extLst>
                <a:ext uri="{FF2B5EF4-FFF2-40B4-BE49-F238E27FC236}">
                  <a16:creationId xmlns:a16="http://schemas.microsoft.com/office/drawing/2014/main" id="{727C799C-10AA-47AC-8EF6-E9136E136F17}"/>
                </a:ext>
              </a:extLst>
            </p:cNvPr>
            <p:cNvSpPr/>
            <p:nvPr/>
          </p:nvSpPr>
          <p:spPr>
            <a:xfrm>
              <a:off x="2144631" y="680799"/>
              <a:ext cx="957708" cy="478854"/>
            </a:xfrm>
            <a:prstGeom prst="rect">
              <a:avLst/>
            </a:prstGeom>
            <a:solidFill>
              <a:srgbClr val="90C226">
                <a:hueOff val="0"/>
                <a:satOff val="0"/>
                <a:lumOff val="0"/>
                <a:alphaOff val="0"/>
              </a:srgbClr>
            </a:solidFill>
            <a:ln w="19050" cap="rnd" cmpd="sng" algn="ctr">
              <a:solidFill>
                <a:sysClr val="window" lastClr="FFFFFF">
                  <a:hueOff val="0"/>
                  <a:satOff val="0"/>
                  <a:lumOff val="0"/>
                  <a:alphaOff val="0"/>
                </a:sysClr>
              </a:solidFill>
              <a:prstDash val="solid"/>
            </a:ln>
            <a:effectLst/>
          </p:spPr>
        </p:sp>
        <p:sp>
          <p:nvSpPr>
            <p:cNvPr id="8" name="TextBox 7">
              <a:extLst>
                <a:ext uri="{FF2B5EF4-FFF2-40B4-BE49-F238E27FC236}">
                  <a16:creationId xmlns:a16="http://schemas.microsoft.com/office/drawing/2014/main" id="{3D206061-2508-49B6-9539-136DB082B8C6}"/>
                </a:ext>
              </a:extLst>
            </p:cNvPr>
            <p:cNvSpPr txBox="1"/>
            <p:nvPr/>
          </p:nvSpPr>
          <p:spPr>
            <a:xfrm>
              <a:off x="2144631" y="680799"/>
              <a:ext cx="957708" cy="478854"/>
            </a:xfrm>
            <a:prstGeom prst="rect">
              <a:avLst/>
            </a:prstGeom>
            <a:solidFill>
              <a:srgbClr val="C42F1A">
                <a:lumMod val="60000"/>
                <a:lumOff val="40000"/>
              </a:srgbClr>
            </a:solidFill>
            <a:ln>
              <a:noFill/>
            </a:ln>
            <a:effectLst/>
          </p:spPr>
          <p:txBody>
            <a:bodyPr spcFirstLastPara="0" vert="horz" wrap="square" lIns="5080" tIns="5080" rIns="5080" bIns="5080" numCol="1" spcCol="1270" anchor="ctr" anchorCtr="0">
              <a:noAutofit/>
            </a:bodyPr>
            <a:lstStyle/>
            <a:p>
              <a:pPr marL="0" marR="0" lvl="0" indent="0" algn="ctr" defTabSz="355600" eaLnBrk="1" fontAlgn="auto" latinLnBrk="0" hangingPunct="1">
                <a:lnSpc>
                  <a:spcPct val="90000"/>
                </a:lnSpc>
                <a:spcBef>
                  <a:spcPct val="0"/>
                </a:spcBef>
                <a:spcAft>
                  <a:spcPct val="3500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Trebuchet MS" panose="020B0603020202020204"/>
                  <a:ea typeface="+mn-ea"/>
                  <a:cs typeface="+mn-cs"/>
                </a:rPr>
                <a:t>Catherine Underwood Corporate Director for People </a:t>
              </a:r>
            </a:p>
          </p:txBody>
        </p:sp>
      </p:grpSp>
      <p:grpSp>
        <p:nvGrpSpPr>
          <p:cNvPr id="9" name="Group 8">
            <a:extLst>
              <a:ext uri="{FF2B5EF4-FFF2-40B4-BE49-F238E27FC236}">
                <a16:creationId xmlns:a16="http://schemas.microsoft.com/office/drawing/2014/main" id="{38483FBF-2856-4446-B050-279ED5BD3932}"/>
              </a:ext>
            </a:extLst>
          </p:cNvPr>
          <p:cNvGrpSpPr/>
          <p:nvPr/>
        </p:nvGrpSpPr>
        <p:grpSpPr>
          <a:xfrm>
            <a:off x="8861571" y="1898157"/>
            <a:ext cx="1309600" cy="847600"/>
            <a:chOff x="2144631" y="1360772"/>
            <a:chExt cx="957708" cy="478854"/>
          </a:xfrm>
        </p:grpSpPr>
        <p:sp>
          <p:nvSpPr>
            <p:cNvPr id="10" name="Rectangle 9">
              <a:extLst>
                <a:ext uri="{FF2B5EF4-FFF2-40B4-BE49-F238E27FC236}">
                  <a16:creationId xmlns:a16="http://schemas.microsoft.com/office/drawing/2014/main" id="{88C47FBE-F4E7-494E-818E-7627D1B2479B}"/>
                </a:ext>
              </a:extLst>
            </p:cNvPr>
            <p:cNvSpPr/>
            <p:nvPr/>
          </p:nvSpPr>
          <p:spPr>
            <a:xfrm>
              <a:off x="2144631" y="1360772"/>
              <a:ext cx="957708" cy="478854"/>
            </a:xfrm>
            <a:prstGeom prst="rect">
              <a:avLst/>
            </a:prstGeom>
            <a:solidFill>
              <a:srgbClr val="90C226">
                <a:hueOff val="0"/>
                <a:satOff val="0"/>
                <a:lumOff val="0"/>
                <a:alphaOff val="0"/>
              </a:srgbClr>
            </a:solidFill>
            <a:ln w="19050" cap="rnd" cmpd="sng" algn="ctr">
              <a:solidFill>
                <a:sysClr val="window" lastClr="FFFFFF">
                  <a:hueOff val="0"/>
                  <a:satOff val="0"/>
                  <a:lumOff val="0"/>
                  <a:alphaOff val="0"/>
                </a:sysClr>
              </a:solidFill>
              <a:prstDash val="solid"/>
            </a:ln>
            <a:effectLst/>
          </p:spPr>
        </p:sp>
        <p:sp>
          <p:nvSpPr>
            <p:cNvPr id="11" name="TextBox 10">
              <a:extLst>
                <a:ext uri="{FF2B5EF4-FFF2-40B4-BE49-F238E27FC236}">
                  <a16:creationId xmlns:a16="http://schemas.microsoft.com/office/drawing/2014/main" id="{4E90D87C-C806-4993-BAFE-CC40ECB13B93}"/>
                </a:ext>
              </a:extLst>
            </p:cNvPr>
            <p:cNvSpPr txBox="1"/>
            <p:nvPr/>
          </p:nvSpPr>
          <p:spPr>
            <a:xfrm>
              <a:off x="2144631" y="1360772"/>
              <a:ext cx="957708" cy="478854"/>
            </a:xfrm>
            <a:prstGeom prst="rect">
              <a:avLst/>
            </a:prstGeom>
            <a:solidFill>
              <a:srgbClr val="2C3C43">
                <a:lumMod val="60000"/>
                <a:lumOff val="40000"/>
              </a:srgbClr>
            </a:solidFill>
            <a:ln>
              <a:noFill/>
            </a:ln>
            <a:effectLst/>
          </p:spPr>
          <p:txBody>
            <a:bodyPr spcFirstLastPara="0" vert="horz" wrap="square" lIns="5080" tIns="5080" rIns="5080" bIns="5080" numCol="1" spcCol="1270" anchor="ctr" anchorCtr="0">
              <a:noAutofit/>
            </a:bodyPr>
            <a:lstStyle/>
            <a:p>
              <a:pPr marL="0" marR="0" lvl="0" indent="0" algn="ctr" defTabSz="355600" eaLnBrk="1" fontAlgn="auto" latinLnBrk="0" hangingPunct="1">
                <a:lnSpc>
                  <a:spcPct val="90000"/>
                </a:lnSpc>
                <a:spcBef>
                  <a:spcPct val="0"/>
                </a:spcBef>
                <a:spcAft>
                  <a:spcPct val="3500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Trebuchet MS" panose="020B0603020202020204"/>
                  <a:ea typeface="+mn-ea"/>
                  <a:cs typeface="+mn-cs"/>
                </a:rPr>
                <a:t>Nick Lee Director of Education </a:t>
              </a:r>
            </a:p>
          </p:txBody>
        </p:sp>
      </p:grpSp>
      <p:grpSp>
        <p:nvGrpSpPr>
          <p:cNvPr id="12" name="Group 11">
            <a:extLst>
              <a:ext uri="{FF2B5EF4-FFF2-40B4-BE49-F238E27FC236}">
                <a16:creationId xmlns:a16="http://schemas.microsoft.com/office/drawing/2014/main" id="{612CEDDE-46EB-4217-AFB6-EAD50E3CD2D4}"/>
              </a:ext>
            </a:extLst>
          </p:cNvPr>
          <p:cNvGrpSpPr/>
          <p:nvPr/>
        </p:nvGrpSpPr>
        <p:grpSpPr>
          <a:xfrm>
            <a:off x="8861571" y="2578131"/>
            <a:ext cx="1309600" cy="847600"/>
            <a:chOff x="2144631" y="2040746"/>
            <a:chExt cx="957708" cy="478854"/>
          </a:xfrm>
          <a:solidFill>
            <a:srgbClr val="002060"/>
          </a:solidFill>
        </p:grpSpPr>
        <p:sp>
          <p:nvSpPr>
            <p:cNvPr id="13" name="Rectangle 12">
              <a:extLst>
                <a:ext uri="{FF2B5EF4-FFF2-40B4-BE49-F238E27FC236}">
                  <a16:creationId xmlns:a16="http://schemas.microsoft.com/office/drawing/2014/main" id="{CD248F5E-3B64-41AF-A515-A46FAEEB718A}"/>
                </a:ext>
              </a:extLst>
            </p:cNvPr>
            <p:cNvSpPr/>
            <p:nvPr/>
          </p:nvSpPr>
          <p:spPr>
            <a:xfrm>
              <a:off x="2144631" y="2040746"/>
              <a:ext cx="957708" cy="478854"/>
            </a:xfrm>
            <a:prstGeom prst="rect">
              <a:avLst/>
            </a:prstGeom>
            <a:grpFill/>
            <a:ln w="19050" cap="rnd" cmpd="sng" algn="ctr">
              <a:solidFill>
                <a:sysClr val="window" lastClr="FFFFFF">
                  <a:hueOff val="0"/>
                  <a:satOff val="0"/>
                  <a:lumOff val="0"/>
                  <a:alphaOff val="0"/>
                </a:sysClr>
              </a:solidFill>
              <a:prstDash val="solid"/>
            </a:ln>
            <a:effectLst/>
          </p:spPr>
        </p:sp>
        <p:sp>
          <p:nvSpPr>
            <p:cNvPr id="14" name="TextBox 13">
              <a:extLst>
                <a:ext uri="{FF2B5EF4-FFF2-40B4-BE49-F238E27FC236}">
                  <a16:creationId xmlns:a16="http://schemas.microsoft.com/office/drawing/2014/main" id="{CDD5CD5D-22AC-4156-864D-62BE849FC61D}"/>
                </a:ext>
              </a:extLst>
            </p:cNvPr>
            <p:cNvSpPr txBox="1"/>
            <p:nvPr/>
          </p:nvSpPr>
          <p:spPr>
            <a:xfrm>
              <a:off x="2144631" y="2040746"/>
              <a:ext cx="957708" cy="478854"/>
            </a:xfrm>
            <a:prstGeom prst="rect">
              <a:avLst/>
            </a:prstGeom>
            <a:grpFill/>
            <a:ln>
              <a:noFill/>
            </a:ln>
            <a:effectLst/>
          </p:spPr>
          <p:txBody>
            <a:bodyPr spcFirstLastPara="0" vert="horz" wrap="square" lIns="5080" tIns="5080" rIns="5080" bIns="5080" numCol="1" spcCol="1270" anchor="ctr" anchorCtr="0">
              <a:noAutofit/>
            </a:bodyPr>
            <a:lstStyle/>
            <a:p>
              <a:pPr marL="0" marR="0" lvl="0" indent="0" algn="ctr" defTabSz="355600" eaLnBrk="1" fontAlgn="auto" latinLnBrk="0" hangingPunct="1">
                <a:lnSpc>
                  <a:spcPct val="90000"/>
                </a:lnSpc>
                <a:spcBef>
                  <a:spcPct val="0"/>
                </a:spcBef>
                <a:spcAft>
                  <a:spcPct val="3500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Trebuchet MS" panose="020B0603020202020204"/>
                  <a:ea typeface="+mn-ea"/>
                  <a:cs typeface="+mn-cs"/>
                </a:rPr>
                <a:t>Jennifer Hardy Head of Access to Learning </a:t>
              </a:r>
            </a:p>
          </p:txBody>
        </p:sp>
      </p:grpSp>
      <p:grpSp>
        <p:nvGrpSpPr>
          <p:cNvPr id="15" name="Group 14">
            <a:extLst>
              <a:ext uri="{FF2B5EF4-FFF2-40B4-BE49-F238E27FC236}">
                <a16:creationId xmlns:a16="http://schemas.microsoft.com/office/drawing/2014/main" id="{28D0152F-1392-48D0-9EF1-242EB08D54E6}"/>
              </a:ext>
            </a:extLst>
          </p:cNvPr>
          <p:cNvGrpSpPr/>
          <p:nvPr/>
        </p:nvGrpSpPr>
        <p:grpSpPr>
          <a:xfrm>
            <a:off x="8861571" y="3724913"/>
            <a:ext cx="1387230" cy="716149"/>
            <a:chOff x="2151329" y="884036"/>
            <a:chExt cx="1183741" cy="591870"/>
          </a:xfrm>
        </p:grpSpPr>
        <p:sp>
          <p:nvSpPr>
            <p:cNvPr id="16" name="Rectangle 15">
              <a:extLst>
                <a:ext uri="{FF2B5EF4-FFF2-40B4-BE49-F238E27FC236}">
                  <a16:creationId xmlns:a16="http://schemas.microsoft.com/office/drawing/2014/main" id="{399DBD8A-7379-472B-AB28-012A4D5858C9}"/>
                </a:ext>
              </a:extLst>
            </p:cNvPr>
            <p:cNvSpPr/>
            <p:nvPr/>
          </p:nvSpPr>
          <p:spPr>
            <a:xfrm>
              <a:off x="2151329" y="884036"/>
              <a:ext cx="1183741" cy="591870"/>
            </a:xfrm>
            <a:prstGeom prst="rect">
              <a:avLst/>
            </a:prstGeom>
            <a:solidFill>
              <a:srgbClr val="90C226">
                <a:hueOff val="0"/>
                <a:satOff val="0"/>
                <a:lumOff val="0"/>
                <a:alphaOff val="0"/>
              </a:srgbClr>
            </a:solidFill>
            <a:ln w="19050" cap="rnd" cmpd="sng" algn="ctr">
              <a:solidFill>
                <a:sysClr val="window" lastClr="FFFFFF">
                  <a:hueOff val="0"/>
                  <a:satOff val="0"/>
                  <a:lumOff val="0"/>
                  <a:alphaOff val="0"/>
                </a:sysClr>
              </a:solidFill>
              <a:prstDash val="solid"/>
            </a:ln>
            <a:effectLst/>
          </p:spPr>
        </p:sp>
        <p:sp>
          <p:nvSpPr>
            <p:cNvPr id="17" name="TextBox 16">
              <a:extLst>
                <a:ext uri="{FF2B5EF4-FFF2-40B4-BE49-F238E27FC236}">
                  <a16:creationId xmlns:a16="http://schemas.microsoft.com/office/drawing/2014/main" id="{77578B44-A31D-4398-A82F-0859727EE8BD}"/>
                </a:ext>
              </a:extLst>
            </p:cNvPr>
            <p:cNvSpPr txBox="1"/>
            <p:nvPr/>
          </p:nvSpPr>
          <p:spPr>
            <a:xfrm>
              <a:off x="2151329" y="884036"/>
              <a:ext cx="1183741" cy="591870"/>
            </a:xfrm>
            <a:prstGeom prst="rect">
              <a:avLst/>
            </a:prstGeom>
            <a:noFill/>
            <a:ln>
              <a:noFill/>
            </a:ln>
            <a:effectLst/>
          </p:spPr>
          <p:txBody>
            <a:bodyPr spcFirstLastPara="0" vert="horz" wrap="square" lIns="7620" tIns="7620" rIns="7620" bIns="7620"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Trebuchet MS" panose="020B0603020202020204"/>
                  <a:ea typeface="+mn-ea"/>
                  <a:cs typeface="+mn-cs"/>
                </a:rPr>
                <a:t>Karen McAndrew Education Welfare Service Manager </a:t>
              </a:r>
            </a:p>
          </p:txBody>
        </p:sp>
      </p:grpSp>
      <p:grpSp>
        <p:nvGrpSpPr>
          <p:cNvPr id="30" name="Group 29">
            <a:extLst>
              <a:ext uri="{FF2B5EF4-FFF2-40B4-BE49-F238E27FC236}">
                <a16:creationId xmlns:a16="http://schemas.microsoft.com/office/drawing/2014/main" id="{18112604-A898-48F3-982B-3B5F4F164615}"/>
              </a:ext>
            </a:extLst>
          </p:cNvPr>
          <p:cNvGrpSpPr/>
          <p:nvPr/>
        </p:nvGrpSpPr>
        <p:grpSpPr>
          <a:xfrm>
            <a:off x="5929308" y="4740244"/>
            <a:ext cx="1387230" cy="716149"/>
            <a:chOff x="2837" y="1724492"/>
            <a:chExt cx="1183741" cy="591870"/>
          </a:xfrm>
        </p:grpSpPr>
        <p:sp>
          <p:nvSpPr>
            <p:cNvPr id="31" name="Rectangle 30">
              <a:extLst>
                <a:ext uri="{FF2B5EF4-FFF2-40B4-BE49-F238E27FC236}">
                  <a16:creationId xmlns:a16="http://schemas.microsoft.com/office/drawing/2014/main" id="{B6589C21-38A3-4F18-939F-6E1C2ACB157E}"/>
                </a:ext>
              </a:extLst>
            </p:cNvPr>
            <p:cNvSpPr/>
            <p:nvPr/>
          </p:nvSpPr>
          <p:spPr>
            <a:xfrm>
              <a:off x="2837" y="1724492"/>
              <a:ext cx="1183741" cy="591870"/>
            </a:xfrm>
            <a:prstGeom prst="rect">
              <a:avLst/>
            </a:prstGeom>
            <a:solidFill>
              <a:srgbClr val="90C226">
                <a:hueOff val="0"/>
                <a:satOff val="0"/>
                <a:lumOff val="0"/>
                <a:alphaOff val="0"/>
              </a:srgbClr>
            </a:solidFill>
            <a:ln w="19050" cap="rnd" cmpd="sng" algn="ctr">
              <a:solidFill>
                <a:sysClr val="window" lastClr="FFFFFF">
                  <a:hueOff val="0"/>
                  <a:satOff val="0"/>
                  <a:lumOff val="0"/>
                  <a:alphaOff val="0"/>
                </a:sysClr>
              </a:solidFill>
              <a:prstDash val="solid"/>
            </a:ln>
            <a:effectLst/>
          </p:spPr>
        </p:sp>
        <p:sp>
          <p:nvSpPr>
            <p:cNvPr id="32" name="TextBox 31">
              <a:extLst>
                <a:ext uri="{FF2B5EF4-FFF2-40B4-BE49-F238E27FC236}">
                  <a16:creationId xmlns:a16="http://schemas.microsoft.com/office/drawing/2014/main" id="{25CF8C1C-24F2-43B0-8181-71DF2563C095}"/>
                </a:ext>
              </a:extLst>
            </p:cNvPr>
            <p:cNvSpPr txBox="1"/>
            <p:nvPr/>
          </p:nvSpPr>
          <p:spPr>
            <a:xfrm>
              <a:off x="2837" y="1724492"/>
              <a:ext cx="1183741" cy="591870"/>
            </a:xfrm>
            <a:prstGeom prst="rect">
              <a:avLst/>
            </a:prstGeom>
            <a:noFill/>
            <a:ln>
              <a:noFill/>
            </a:ln>
            <a:effectLst/>
          </p:spPr>
          <p:txBody>
            <a:bodyPr spcFirstLastPara="0" vert="horz" wrap="square" lIns="7620" tIns="7620" rIns="7620" bIns="7620"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GB" sz="1200" b="0" i="0" u="none" strike="noStrike" kern="0" cap="none" spc="0" normalizeH="0" baseline="0" noProof="0" dirty="0">
                  <a:ln>
                    <a:noFill/>
                  </a:ln>
                  <a:solidFill>
                    <a:prstClr val="white"/>
                  </a:solidFill>
                  <a:effectLst/>
                  <a:uLnTx/>
                  <a:uFillTx/>
                  <a:latin typeface="Trebuchet MS" panose="020B0603020202020204"/>
                  <a:ea typeface="+mn-ea"/>
                  <a:cs typeface="+mn-cs"/>
                </a:rPr>
                <a:t>Legal Intervention </a:t>
              </a:r>
            </a:p>
          </p:txBody>
        </p:sp>
      </p:grpSp>
      <p:grpSp>
        <p:nvGrpSpPr>
          <p:cNvPr id="33" name="Group 32">
            <a:extLst>
              <a:ext uri="{FF2B5EF4-FFF2-40B4-BE49-F238E27FC236}">
                <a16:creationId xmlns:a16="http://schemas.microsoft.com/office/drawing/2014/main" id="{7F1263E1-01EE-450E-BA8A-610241C6B777}"/>
              </a:ext>
            </a:extLst>
          </p:cNvPr>
          <p:cNvGrpSpPr/>
          <p:nvPr/>
        </p:nvGrpSpPr>
        <p:grpSpPr>
          <a:xfrm>
            <a:off x="7361636" y="4740244"/>
            <a:ext cx="1387230" cy="716149"/>
            <a:chOff x="1435165" y="1724492"/>
            <a:chExt cx="1183741" cy="591870"/>
          </a:xfrm>
        </p:grpSpPr>
        <p:sp>
          <p:nvSpPr>
            <p:cNvPr id="34" name="Rectangle 33">
              <a:extLst>
                <a:ext uri="{FF2B5EF4-FFF2-40B4-BE49-F238E27FC236}">
                  <a16:creationId xmlns:a16="http://schemas.microsoft.com/office/drawing/2014/main" id="{D6109FB9-563B-4A81-8DC4-DD00762038EA}"/>
                </a:ext>
              </a:extLst>
            </p:cNvPr>
            <p:cNvSpPr/>
            <p:nvPr/>
          </p:nvSpPr>
          <p:spPr>
            <a:xfrm>
              <a:off x="1435165" y="1724492"/>
              <a:ext cx="1183741" cy="591870"/>
            </a:xfrm>
            <a:prstGeom prst="rect">
              <a:avLst/>
            </a:prstGeom>
            <a:solidFill>
              <a:srgbClr val="90C226">
                <a:hueOff val="0"/>
                <a:satOff val="0"/>
                <a:lumOff val="0"/>
                <a:alphaOff val="0"/>
              </a:srgbClr>
            </a:solidFill>
            <a:ln w="19050" cap="rnd" cmpd="sng" algn="ctr">
              <a:solidFill>
                <a:sysClr val="window" lastClr="FFFFFF">
                  <a:hueOff val="0"/>
                  <a:satOff val="0"/>
                  <a:lumOff val="0"/>
                  <a:alphaOff val="0"/>
                </a:sysClr>
              </a:solidFill>
              <a:prstDash val="solid"/>
            </a:ln>
            <a:effectLst/>
          </p:spPr>
        </p:sp>
        <p:sp>
          <p:nvSpPr>
            <p:cNvPr id="35" name="TextBox 34">
              <a:extLst>
                <a:ext uri="{FF2B5EF4-FFF2-40B4-BE49-F238E27FC236}">
                  <a16:creationId xmlns:a16="http://schemas.microsoft.com/office/drawing/2014/main" id="{ECE0A906-83BC-4F80-8A7F-19285E78A27E}"/>
                </a:ext>
              </a:extLst>
            </p:cNvPr>
            <p:cNvSpPr txBox="1"/>
            <p:nvPr/>
          </p:nvSpPr>
          <p:spPr>
            <a:xfrm>
              <a:off x="1435165" y="1724492"/>
              <a:ext cx="1183741" cy="591870"/>
            </a:xfrm>
            <a:prstGeom prst="rect">
              <a:avLst/>
            </a:prstGeom>
            <a:noFill/>
            <a:ln>
              <a:noFill/>
            </a:ln>
            <a:effectLst/>
          </p:spPr>
          <p:txBody>
            <a:bodyPr spcFirstLastPara="0" vert="horz" wrap="square" lIns="7620" tIns="7620" rIns="7620" bIns="7620"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GB" sz="1200" b="0" i="0" u="none" strike="noStrike" kern="0" cap="none" spc="0" normalizeH="0" baseline="0" noProof="0">
                  <a:ln>
                    <a:noFill/>
                  </a:ln>
                  <a:solidFill>
                    <a:prstClr val="white"/>
                  </a:solidFill>
                  <a:effectLst/>
                  <a:uLnTx/>
                  <a:uFillTx/>
                  <a:latin typeface="Trebuchet MS" panose="020B0603020202020204"/>
                  <a:ea typeface="+mn-ea"/>
                  <a:cs typeface="+mn-cs"/>
                </a:rPr>
                <a:t>Children Missing Education </a:t>
              </a:r>
            </a:p>
          </p:txBody>
        </p:sp>
      </p:grpSp>
      <p:grpSp>
        <p:nvGrpSpPr>
          <p:cNvPr id="36" name="Group 35">
            <a:extLst>
              <a:ext uri="{FF2B5EF4-FFF2-40B4-BE49-F238E27FC236}">
                <a16:creationId xmlns:a16="http://schemas.microsoft.com/office/drawing/2014/main" id="{F8E9BBA0-B162-4E06-9677-D8A07FFD2A77}"/>
              </a:ext>
            </a:extLst>
          </p:cNvPr>
          <p:cNvGrpSpPr/>
          <p:nvPr/>
        </p:nvGrpSpPr>
        <p:grpSpPr>
          <a:xfrm>
            <a:off x="8793963" y="4740244"/>
            <a:ext cx="1387230" cy="716149"/>
            <a:chOff x="2867492" y="1724492"/>
            <a:chExt cx="1183741" cy="591870"/>
          </a:xfrm>
        </p:grpSpPr>
        <p:sp>
          <p:nvSpPr>
            <p:cNvPr id="37" name="Rectangle 36">
              <a:extLst>
                <a:ext uri="{FF2B5EF4-FFF2-40B4-BE49-F238E27FC236}">
                  <a16:creationId xmlns:a16="http://schemas.microsoft.com/office/drawing/2014/main" id="{4940993F-A547-408A-BE78-073917F36E69}"/>
                </a:ext>
              </a:extLst>
            </p:cNvPr>
            <p:cNvSpPr/>
            <p:nvPr/>
          </p:nvSpPr>
          <p:spPr>
            <a:xfrm>
              <a:off x="2867492" y="1724492"/>
              <a:ext cx="1183741" cy="591870"/>
            </a:xfrm>
            <a:prstGeom prst="rect">
              <a:avLst/>
            </a:prstGeom>
            <a:solidFill>
              <a:srgbClr val="90C226">
                <a:hueOff val="0"/>
                <a:satOff val="0"/>
                <a:lumOff val="0"/>
                <a:alphaOff val="0"/>
              </a:srgbClr>
            </a:solidFill>
            <a:ln w="19050" cap="rnd" cmpd="sng" algn="ctr">
              <a:solidFill>
                <a:sysClr val="window" lastClr="FFFFFF">
                  <a:hueOff val="0"/>
                  <a:satOff val="0"/>
                  <a:lumOff val="0"/>
                  <a:alphaOff val="0"/>
                </a:sysClr>
              </a:solidFill>
              <a:prstDash val="solid"/>
            </a:ln>
            <a:effectLst/>
          </p:spPr>
        </p:sp>
        <p:sp>
          <p:nvSpPr>
            <p:cNvPr id="38" name="TextBox 37">
              <a:extLst>
                <a:ext uri="{FF2B5EF4-FFF2-40B4-BE49-F238E27FC236}">
                  <a16:creationId xmlns:a16="http://schemas.microsoft.com/office/drawing/2014/main" id="{11440927-BA07-4DFC-8BB7-4DD96A8F72E3}"/>
                </a:ext>
              </a:extLst>
            </p:cNvPr>
            <p:cNvSpPr txBox="1"/>
            <p:nvPr/>
          </p:nvSpPr>
          <p:spPr>
            <a:xfrm>
              <a:off x="2867492" y="1724492"/>
              <a:ext cx="1183741" cy="591870"/>
            </a:xfrm>
            <a:prstGeom prst="rect">
              <a:avLst/>
            </a:prstGeom>
            <a:noFill/>
            <a:ln>
              <a:noFill/>
            </a:ln>
            <a:effectLst/>
          </p:spPr>
          <p:txBody>
            <a:bodyPr spcFirstLastPara="0" vert="horz" wrap="square" lIns="7620" tIns="7620" rIns="7620" bIns="7620"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GB" sz="1200" b="0" i="0" u="none" strike="noStrike" kern="0" cap="none" spc="0" normalizeH="0" baseline="0" noProof="0">
                  <a:ln>
                    <a:noFill/>
                  </a:ln>
                  <a:solidFill>
                    <a:prstClr val="white"/>
                  </a:solidFill>
                  <a:effectLst/>
                  <a:uLnTx/>
                  <a:uFillTx/>
                  <a:latin typeface="Trebuchet MS" panose="020B0603020202020204"/>
                  <a:ea typeface="+mn-ea"/>
                  <a:cs typeface="+mn-cs"/>
                </a:rPr>
                <a:t>EOTAS and EHE </a:t>
              </a:r>
            </a:p>
          </p:txBody>
        </p:sp>
      </p:grpSp>
      <p:grpSp>
        <p:nvGrpSpPr>
          <p:cNvPr id="39" name="Group 38">
            <a:extLst>
              <a:ext uri="{FF2B5EF4-FFF2-40B4-BE49-F238E27FC236}">
                <a16:creationId xmlns:a16="http://schemas.microsoft.com/office/drawing/2014/main" id="{6D208E89-E93C-4A6B-B4FA-A1A70CFD22E5}"/>
              </a:ext>
            </a:extLst>
          </p:cNvPr>
          <p:cNvGrpSpPr/>
          <p:nvPr/>
        </p:nvGrpSpPr>
        <p:grpSpPr>
          <a:xfrm>
            <a:off x="10226291" y="4740244"/>
            <a:ext cx="1387230" cy="716149"/>
            <a:chOff x="4299820" y="1724492"/>
            <a:chExt cx="1183741" cy="591870"/>
          </a:xfrm>
        </p:grpSpPr>
        <p:sp>
          <p:nvSpPr>
            <p:cNvPr id="40" name="Rectangle 39">
              <a:extLst>
                <a:ext uri="{FF2B5EF4-FFF2-40B4-BE49-F238E27FC236}">
                  <a16:creationId xmlns:a16="http://schemas.microsoft.com/office/drawing/2014/main" id="{BEEE8A73-673E-49A0-9D37-4430F51F6E1C}"/>
                </a:ext>
              </a:extLst>
            </p:cNvPr>
            <p:cNvSpPr/>
            <p:nvPr/>
          </p:nvSpPr>
          <p:spPr>
            <a:xfrm>
              <a:off x="4299820" y="1724492"/>
              <a:ext cx="1183741" cy="591870"/>
            </a:xfrm>
            <a:prstGeom prst="rect">
              <a:avLst/>
            </a:prstGeom>
            <a:solidFill>
              <a:srgbClr val="90C226">
                <a:hueOff val="0"/>
                <a:satOff val="0"/>
                <a:lumOff val="0"/>
                <a:alphaOff val="0"/>
              </a:srgbClr>
            </a:solidFill>
            <a:ln w="19050" cap="rnd" cmpd="sng" algn="ctr">
              <a:solidFill>
                <a:sysClr val="window" lastClr="FFFFFF">
                  <a:hueOff val="0"/>
                  <a:satOff val="0"/>
                  <a:lumOff val="0"/>
                  <a:alphaOff val="0"/>
                </a:sysClr>
              </a:solidFill>
              <a:prstDash val="solid"/>
            </a:ln>
            <a:effectLst/>
          </p:spPr>
        </p:sp>
        <p:sp>
          <p:nvSpPr>
            <p:cNvPr id="41" name="TextBox 40">
              <a:extLst>
                <a:ext uri="{FF2B5EF4-FFF2-40B4-BE49-F238E27FC236}">
                  <a16:creationId xmlns:a16="http://schemas.microsoft.com/office/drawing/2014/main" id="{2D5D302E-0565-46EE-A078-0115F18BB562}"/>
                </a:ext>
              </a:extLst>
            </p:cNvPr>
            <p:cNvSpPr txBox="1"/>
            <p:nvPr/>
          </p:nvSpPr>
          <p:spPr>
            <a:xfrm>
              <a:off x="4299820" y="1724492"/>
              <a:ext cx="1183741" cy="591870"/>
            </a:xfrm>
            <a:prstGeom prst="rect">
              <a:avLst/>
            </a:prstGeom>
            <a:noFill/>
            <a:ln>
              <a:noFill/>
            </a:ln>
            <a:effectLst/>
          </p:spPr>
          <p:txBody>
            <a:bodyPr spcFirstLastPara="0" vert="horz" wrap="square" lIns="7620" tIns="7620" rIns="7620" bIns="7620"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GB" sz="1200" b="0" i="0" u="none" strike="noStrike" kern="0" cap="none" spc="0" normalizeH="0" baseline="0" noProof="0" dirty="0">
                  <a:ln>
                    <a:noFill/>
                  </a:ln>
                  <a:solidFill>
                    <a:prstClr val="white"/>
                  </a:solidFill>
                  <a:effectLst/>
                  <a:uLnTx/>
                  <a:uFillTx/>
                  <a:latin typeface="Trebuchet MS" panose="020B0603020202020204"/>
                  <a:ea typeface="+mn-ea"/>
                  <a:cs typeface="+mn-cs"/>
                </a:rPr>
                <a:t>Education Welfare Service </a:t>
              </a:r>
            </a:p>
          </p:txBody>
        </p:sp>
      </p:grpSp>
      <p:sp>
        <p:nvSpPr>
          <p:cNvPr id="43" name="Title 1">
            <a:extLst>
              <a:ext uri="{FF2B5EF4-FFF2-40B4-BE49-F238E27FC236}">
                <a16:creationId xmlns:a16="http://schemas.microsoft.com/office/drawing/2014/main" id="{F7779DC4-0206-45C3-8236-36F129BDF736}"/>
              </a:ext>
            </a:extLst>
          </p:cNvPr>
          <p:cNvSpPr txBox="1">
            <a:spLocks/>
          </p:cNvSpPr>
          <p:nvPr/>
        </p:nvSpPr>
        <p:spPr>
          <a:xfrm>
            <a:off x="1277382" y="513812"/>
            <a:ext cx="3300646" cy="446388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a:ln>
                  <a:noFill/>
                </a:ln>
                <a:solidFill>
                  <a:schemeClr val="tx1"/>
                </a:solidFill>
                <a:effectLst/>
                <a:uLnTx/>
                <a:uFillTx/>
                <a:latin typeface="Trebuchet MS" panose="020B0603020202020204"/>
                <a:ea typeface="+mj-ea"/>
                <a:cs typeface="+mj-cs"/>
              </a:rPr>
              <a:t>Introduction to The Education Welfare &amp; EOTAS Service</a:t>
            </a:r>
          </a:p>
        </p:txBody>
      </p:sp>
    </p:spTree>
    <p:extLst>
      <p:ext uri="{BB962C8B-B14F-4D97-AF65-F5344CB8AC3E}">
        <p14:creationId xmlns:p14="http://schemas.microsoft.com/office/powerpoint/2010/main" val="67667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7CEA3E8-2AC6-44FF-9DC5-79A97ED9317C}"/>
              </a:ext>
            </a:extLst>
          </p:cNvPr>
          <p:cNvSpPr>
            <a:spLocks noGrp="1"/>
          </p:cNvSpPr>
          <p:nvPr>
            <p:ph type="body" sz="quarter" idx="10"/>
          </p:nvPr>
        </p:nvSpPr>
        <p:spPr>
          <a:xfrm>
            <a:off x="401638" y="234950"/>
            <a:ext cx="7859712" cy="684213"/>
          </a:xfrm>
        </p:spPr>
        <p:txBody>
          <a:bodyPr>
            <a:normAutofit fontScale="85000" lnSpcReduction="10000"/>
          </a:bodyPr>
          <a:lstStyle/>
          <a:p>
            <a:pPr algn="ctr"/>
            <a:r>
              <a:rPr lang="en-GB" sz="3200" dirty="0"/>
              <a:t>Attendance Improvement Strategy 2023-24</a:t>
            </a:r>
          </a:p>
        </p:txBody>
      </p:sp>
      <p:graphicFrame>
        <p:nvGraphicFramePr>
          <p:cNvPr id="4" name="Content Placeholder 2">
            <a:extLst>
              <a:ext uri="{FF2B5EF4-FFF2-40B4-BE49-F238E27FC236}">
                <a16:creationId xmlns:a16="http://schemas.microsoft.com/office/drawing/2014/main" id="{83DE63D0-E8F0-43B9-A7A0-862932B003DC}"/>
              </a:ext>
            </a:extLst>
          </p:cNvPr>
          <p:cNvGraphicFramePr>
            <a:graphicFrameLocks/>
          </p:cNvGraphicFramePr>
          <p:nvPr/>
        </p:nvGraphicFramePr>
        <p:xfrm>
          <a:off x="1466751" y="919163"/>
          <a:ext cx="9258498" cy="4926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86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96FC542-41BE-4E9B-A8DD-EC1003294982}"/>
              </a:ext>
            </a:extLst>
          </p:cNvPr>
          <p:cNvSpPr>
            <a:spLocks noGrp="1"/>
          </p:cNvSpPr>
          <p:nvPr>
            <p:ph type="body" sz="quarter" idx="10"/>
          </p:nvPr>
        </p:nvSpPr>
        <p:spPr>
          <a:xfrm>
            <a:off x="401638" y="234950"/>
            <a:ext cx="7859712" cy="684213"/>
          </a:xfrm>
        </p:spPr>
        <p:txBody>
          <a:bodyPr/>
          <a:lstStyle/>
          <a:p>
            <a:pPr algn="ctr"/>
            <a:r>
              <a:rPr lang="en-GB" dirty="0"/>
              <a:t>The Education Welfare Service</a:t>
            </a:r>
          </a:p>
        </p:txBody>
      </p:sp>
      <p:sp>
        <p:nvSpPr>
          <p:cNvPr id="5" name="Content Placeholder 2">
            <a:extLst>
              <a:ext uri="{FF2B5EF4-FFF2-40B4-BE49-F238E27FC236}">
                <a16:creationId xmlns:a16="http://schemas.microsoft.com/office/drawing/2014/main" id="{2A23EACA-369B-45E4-92E6-BD42536DB580}"/>
              </a:ext>
            </a:extLst>
          </p:cNvPr>
          <p:cNvSpPr txBox="1">
            <a:spLocks/>
          </p:cNvSpPr>
          <p:nvPr/>
        </p:nvSpPr>
        <p:spPr>
          <a:xfrm>
            <a:off x="452244" y="1477039"/>
            <a:ext cx="3814956" cy="2685386"/>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0C226"/>
              </a:buClr>
              <a:buSzPct val="80000"/>
              <a:buNone/>
              <a:tabLst/>
              <a:defRPr/>
            </a:pPr>
            <a:r>
              <a:rPr kumimoji="0" lang="en-GB" sz="6200" b="1" i="0" u="none" strike="noStrike" kern="1200" cap="none" spc="0" normalizeH="0" baseline="0" noProof="0" dirty="0">
                <a:ln>
                  <a:noFill/>
                </a:ln>
                <a:solidFill>
                  <a:srgbClr val="202124"/>
                </a:solidFill>
                <a:effectLst/>
                <a:uLnTx/>
                <a:uFillTx/>
                <a:latin typeface="Trebuchet MS" panose="020B0603020202020204"/>
                <a:ea typeface="+mn-ea"/>
                <a:cs typeface="+mn-cs"/>
              </a:rPr>
              <a:t>What do we do? </a:t>
            </a:r>
          </a:p>
          <a:p>
            <a:pPr marL="0" marR="0" lvl="0" indent="0" algn="l" defTabSz="457200" rtl="0" eaLnBrk="1" fontAlgn="auto" latinLnBrk="0" hangingPunct="1">
              <a:lnSpc>
                <a:spcPct val="100000"/>
              </a:lnSpc>
              <a:spcBef>
                <a:spcPts val="1000"/>
              </a:spcBef>
              <a:spcAft>
                <a:spcPts val="0"/>
              </a:spcAft>
              <a:buClr>
                <a:srgbClr val="90C226"/>
              </a:buClr>
              <a:buSzPct val="80000"/>
              <a:buNone/>
              <a:tabLst/>
              <a:defRPr/>
            </a:pPr>
            <a:endParaRPr kumimoji="0" lang="en-GB" sz="4400" b="1" i="0" u="none" strike="noStrike" kern="1200" cap="none" spc="0" normalizeH="0" baseline="0" noProof="0" dirty="0">
              <a:ln>
                <a:noFill/>
              </a:ln>
              <a:solidFill>
                <a:srgbClr val="202124"/>
              </a:solidFill>
              <a:effectLst/>
              <a:uLnTx/>
              <a:uFillTx/>
              <a:latin typeface="Trebuchet MS" panose="020B0603020202020204"/>
              <a:ea typeface="+mn-ea"/>
              <a:cs typeface="+mn-cs"/>
            </a:endParaRP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4400" b="0" i="0" u="none" strike="noStrike" kern="1200" cap="none" spc="0" normalizeH="0" baseline="0" noProof="0" dirty="0">
                <a:ln>
                  <a:noFill/>
                </a:ln>
                <a:solidFill>
                  <a:srgbClr val="202124"/>
                </a:solidFill>
                <a:effectLst/>
                <a:uLnTx/>
                <a:uFillTx/>
                <a:latin typeface="Trebuchet MS" panose="020B0603020202020204"/>
                <a:ea typeface="+mn-ea"/>
                <a:cs typeface="+mn-cs"/>
              </a:rPr>
              <a:t>Best practice support relating to school attendance </a:t>
            </a:r>
          </a:p>
          <a:p>
            <a:pPr marL="457200" marR="0" lvl="1" indent="0" algn="l" defTabSz="457200" rtl="0" eaLnBrk="1" fontAlgn="auto" latinLnBrk="0" hangingPunct="1">
              <a:lnSpc>
                <a:spcPct val="100000"/>
              </a:lnSpc>
              <a:spcBef>
                <a:spcPts val="1000"/>
              </a:spcBef>
              <a:spcAft>
                <a:spcPts val="0"/>
              </a:spcAft>
              <a:buClr>
                <a:srgbClr val="90C226"/>
              </a:buClr>
              <a:buSzPct val="80000"/>
              <a:buNone/>
              <a:tabLst/>
              <a:defRPr/>
            </a:pPr>
            <a:endParaRPr kumimoji="0" lang="en-GB" sz="4400" b="0" i="0" u="none" strike="noStrike" kern="1200" cap="none" spc="0" normalizeH="0" baseline="0" noProof="0" dirty="0">
              <a:ln>
                <a:noFill/>
              </a:ln>
              <a:solidFill>
                <a:srgbClr val="202124"/>
              </a:solidFill>
              <a:effectLst/>
              <a:uLnTx/>
              <a:uFillTx/>
              <a:latin typeface="Trebuchet MS" panose="020B0603020202020204"/>
              <a:ea typeface="+mn-ea"/>
              <a:cs typeface="+mn-cs"/>
            </a:endParaRP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4400" b="0" i="0" u="none" strike="noStrike" kern="1200" cap="none" spc="0" normalizeH="0" baseline="0" noProof="0" dirty="0">
                <a:ln>
                  <a:noFill/>
                </a:ln>
                <a:solidFill>
                  <a:srgbClr val="202124"/>
                </a:solidFill>
                <a:effectLst/>
                <a:uLnTx/>
                <a:uFillTx/>
                <a:latin typeface="Trebuchet MS" panose="020B0603020202020204"/>
                <a:ea typeface="+mn-ea"/>
                <a:cs typeface="+mn-cs"/>
              </a:rPr>
              <a:t>Support and training to help improve whole school attendance and reducing persistent absenteeism </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GB" sz="4800" b="0" i="0" u="none" strike="noStrike" kern="1200" cap="none" spc="0" normalizeH="0" baseline="0" noProof="0" dirty="0">
              <a:ln>
                <a:noFill/>
              </a:ln>
              <a:solidFill>
                <a:srgbClr val="202124"/>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GB" sz="4800" b="1" i="0" u="none" strike="noStrike" kern="1200" cap="none" spc="0" normalizeH="0" baseline="0" noProof="0" dirty="0">
              <a:ln>
                <a:noFill/>
              </a:ln>
              <a:solidFill>
                <a:srgbClr val="212529"/>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endPar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endPar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p:txBody>
      </p:sp>
      <p:sp>
        <p:nvSpPr>
          <p:cNvPr id="7" name="Content Placeholder 6">
            <a:extLst>
              <a:ext uri="{FF2B5EF4-FFF2-40B4-BE49-F238E27FC236}">
                <a16:creationId xmlns:a16="http://schemas.microsoft.com/office/drawing/2014/main" id="{1A092113-43D2-4B01-A25A-A7341148964F}"/>
              </a:ext>
            </a:extLst>
          </p:cNvPr>
          <p:cNvSpPr txBox="1">
            <a:spLocks/>
          </p:cNvSpPr>
          <p:nvPr/>
        </p:nvSpPr>
        <p:spPr>
          <a:xfrm>
            <a:off x="6800430" y="1119189"/>
            <a:ext cx="1460920" cy="45068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0C226"/>
              </a:buClr>
              <a:buSzPct val="80000"/>
              <a:buNone/>
              <a:tabLst/>
              <a:defRPr/>
            </a:pPr>
            <a:r>
              <a:rPr kumimoji="0" lang="en-GB" sz="2000" b="1" i="0" u="none" strike="noStrike" kern="1200" cap="none" spc="0" normalizeH="0" baseline="0" noProof="0" dirty="0">
                <a:ln>
                  <a:noFill/>
                </a:ln>
                <a:solidFill>
                  <a:srgbClr val="202124"/>
                </a:solidFill>
                <a:effectLst/>
                <a:uLnTx/>
                <a:uFillTx/>
                <a:latin typeface="Trebuchet MS" panose="020B0603020202020204"/>
                <a:ea typeface="+mn-ea"/>
                <a:cs typeface="+mn-cs"/>
              </a:rPr>
              <a:t>Our offer </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p:txBody>
      </p:sp>
      <p:graphicFrame>
        <p:nvGraphicFramePr>
          <p:cNvPr id="8" name="Diagram 7">
            <a:extLst>
              <a:ext uri="{FF2B5EF4-FFF2-40B4-BE49-F238E27FC236}">
                <a16:creationId xmlns:a16="http://schemas.microsoft.com/office/drawing/2014/main" id="{4CE32AB9-118E-4AAE-BA3E-5FF03A23949F}"/>
              </a:ext>
            </a:extLst>
          </p:cNvPr>
          <p:cNvGraphicFramePr/>
          <p:nvPr/>
        </p:nvGraphicFramePr>
        <p:xfrm>
          <a:off x="4728387" y="1569872"/>
          <a:ext cx="5642069" cy="4587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329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B61C8D-5FC8-4EF3-9FE7-9ECB27AC1084}"/>
              </a:ext>
            </a:extLst>
          </p:cNvPr>
          <p:cNvSpPr>
            <a:spLocks noGrp="1"/>
          </p:cNvSpPr>
          <p:nvPr>
            <p:ph type="body" sz="quarter" idx="10"/>
          </p:nvPr>
        </p:nvSpPr>
        <p:spPr>
          <a:xfrm>
            <a:off x="401638" y="234950"/>
            <a:ext cx="7859712" cy="684213"/>
          </a:xfrm>
        </p:spPr>
        <p:txBody>
          <a:bodyPr/>
          <a:lstStyle/>
          <a:p>
            <a:r>
              <a:rPr lang="en-GB" dirty="0"/>
              <a:t>How to refer a pupil to the service </a:t>
            </a:r>
          </a:p>
        </p:txBody>
      </p:sp>
      <p:graphicFrame>
        <p:nvGraphicFramePr>
          <p:cNvPr id="4" name="Table 12">
            <a:extLst>
              <a:ext uri="{FF2B5EF4-FFF2-40B4-BE49-F238E27FC236}">
                <a16:creationId xmlns:a16="http://schemas.microsoft.com/office/drawing/2014/main" id="{6592525D-5C02-470B-9259-1F5A4CEC3E51}"/>
              </a:ext>
            </a:extLst>
          </p:cNvPr>
          <p:cNvGraphicFramePr>
            <a:graphicFrameLocks noGrp="1"/>
          </p:cNvGraphicFramePr>
          <p:nvPr/>
        </p:nvGraphicFramePr>
        <p:xfrm>
          <a:off x="677334" y="1220299"/>
          <a:ext cx="9238191" cy="2382520"/>
        </p:xfrm>
        <a:graphic>
          <a:graphicData uri="http://schemas.openxmlformats.org/drawingml/2006/table">
            <a:tbl>
              <a:tblPr firstRow="1" bandRow="1"/>
              <a:tblGrid>
                <a:gridCol w="7021151">
                  <a:extLst>
                    <a:ext uri="{9D8B030D-6E8A-4147-A177-3AD203B41FA5}">
                      <a16:colId xmlns:a16="http://schemas.microsoft.com/office/drawing/2014/main" val="2635368343"/>
                    </a:ext>
                  </a:extLst>
                </a:gridCol>
                <a:gridCol w="2217040">
                  <a:extLst>
                    <a:ext uri="{9D8B030D-6E8A-4147-A177-3AD203B41FA5}">
                      <a16:colId xmlns:a16="http://schemas.microsoft.com/office/drawing/2014/main" val="2969749893"/>
                    </a:ext>
                  </a:extLst>
                </a:gridCol>
              </a:tblGrid>
              <a:tr h="370840">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b="1" i="0" kern="1200" dirty="0">
                          <a:solidFill>
                            <a:schemeClr val="tx1"/>
                          </a:solidFill>
                          <a:effectLst/>
                          <a:latin typeface="+mn-lt"/>
                          <a:ea typeface="+mn-ea"/>
                          <a:cs typeface="+mn-cs"/>
                        </a:rPr>
                        <a:t>Schools will refer pupils to the Education Welfare Service if:</a:t>
                      </a:r>
                      <a:endParaRPr lang="en-GB" sz="1800" b="0" i="0" kern="1200" dirty="0">
                        <a:solidFill>
                          <a:schemeClr val="tx1"/>
                        </a:solidFill>
                        <a:effectLst/>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0C226"/>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r>
                        <a:rPr lang="en-GB" dirty="0">
                          <a:solidFill>
                            <a:schemeClr val="tx1"/>
                          </a:solidFill>
                        </a:rPr>
                        <a:t>Referral link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0C226"/>
                    </a:solidFill>
                  </a:tcPr>
                </a:tc>
                <a:extLst>
                  <a:ext uri="{0D108BD9-81ED-4DB2-BD59-A6C34878D82A}">
                    <a16:rowId xmlns:a16="http://schemas.microsoft.com/office/drawing/2014/main" val="854147442"/>
                  </a:ext>
                </a:extLst>
              </a:tr>
              <a:tr h="370840">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a:buFont typeface="Arial" panose="020B0604020202020204" pitchFamily="34" charset="0"/>
                        <a:buChar char="•"/>
                      </a:pPr>
                      <a:r>
                        <a:rPr lang="en-GB" sz="1800" b="0" i="0" kern="1200" dirty="0">
                          <a:solidFill>
                            <a:schemeClr val="tx1"/>
                          </a:solidFill>
                          <a:effectLst/>
                          <a:latin typeface="+mn-lt"/>
                          <a:ea typeface="+mn-ea"/>
                          <a:cs typeface="+mn-cs"/>
                        </a:rPr>
                        <a:t>A pattern of irregular attendance, lateness or persistent absenteeism is worsening</a:t>
                      </a:r>
                    </a:p>
                    <a:p>
                      <a:pPr algn="l">
                        <a:buFont typeface="Arial" panose="020B0604020202020204" pitchFamily="34" charset="0"/>
                        <a:buChar char="•"/>
                      </a:pPr>
                      <a:r>
                        <a:rPr lang="en-GB" sz="1800" b="0" i="0" kern="1200" dirty="0">
                          <a:solidFill>
                            <a:schemeClr val="tx1"/>
                          </a:solidFill>
                          <a:effectLst/>
                          <a:latin typeface="+mn-lt"/>
                          <a:ea typeface="+mn-ea"/>
                          <a:cs typeface="+mn-cs"/>
                        </a:rPr>
                        <a:t>Parents do not accept their responsibilities for ensuring their child attends school and are refusing to discuss the matter</a:t>
                      </a:r>
                    </a:p>
                    <a:p>
                      <a:pPr algn="l">
                        <a:buFont typeface="Arial" panose="020B0604020202020204" pitchFamily="34" charset="0"/>
                        <a:buChar char="•"/>
                      </a:pPr>
                      <a:r>
                        <a:rPr lang="en-GB" sz="1800" kern="1200" dirty="0">
                          <a:solidFill>
                            <a:schemeClr val="tx1"/>
                          </a:solidFill>
                          <a:latin typeface="+mn-lt"/>
                          <a:ea typeface="+mn-ea"/>
                          <a:cs typeface="+mn-cs"/>
                        </a:rPr>
                        <a:t>A Request for Service must be agreed with the schools linked EWO and should be submitted the online form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b="0" i="0" kern="1200" dirty="0">
                        <a:solidFill>
                          <a:schemeClr val="tx1"/>
                        </a:solidFill>
                        <a:effectLst/>
                        <a:latin typeface="+mn-lt"/>
                        <a:ea typeface="+mn-ea"/>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b="1" u="sng" kern="1200" dirty="0">
                          <a:solidFill>
                            <a:schemeClr val="tx1"/>
                          </a:solidFill>
                          <a:effectLst/>
                          <a:latin typeface="+mn-lt"/>
                          <a:ea typeface="Calibri" panose="020F0502020204030204" pitchFamily="34" charset="0"/>
                          <a:cs typeface="+mn-cs"/>
                          <a:hlinkClick r:id="rId2" tooltip="https://nottinghamcity-dash.achieveservice.com/service/request_for_service_form">
                            <a:extLst>
                              <a:ext uri="{A12FA001-AC4F-418D-AE19-62706E023703}">
                                <ahyp:hlinkClr xmlns:ahyp="http://schemas.microsoft.com/office/drawing/2018/hyperlinkcolor" val="tx"/>
                              </a:ext>
                            </a:extLst>
                          </a:hlinkClick>
                        </a:rPr>
                        <a:t>https://nottinghamcity-dash.achieveservice.com/service/Request_for_Service_Form</a:t>
                      </a:r>
                      <a:endParaRPr lang="en-GB" sz="1800" b="1" u="sng" kern="1200" dirty="0">
                        <a:solidFill>
                          <a:schemeClr val="tx1"/>
                        </a:solidFill>
                        <a:effectLst/>
                        <a:latin typeface="+mn-lt"/>
                        <a:ea typeface="Calibri" panose="020F0502020204030204" pitchFamily="34" charset="0"/>
                        <a:cs typeface="+mn-cs"/>
                      </a:endParaRPr>
                    </a:p>
                    <a:p>
                      <a:endParaRPr lang="en-GB" dirty="0">
                        <a:solidFill>
                          <a:schemeClr val="tx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extLst>
                  <a:ext uri="{0D108BD9-81ED-4DB2-BD59-A6C34878D82A}">
                    <a16:rowId xmlns:a16="http://schemas.microsoft.com/office/drawing/2014/main" val="1365175667"/>
                  </a:ext>
                </a:extLst>
              </a:tr>
            </a:tbl>
          </a:graphicData>
        </a:graphic>
      </p:graphicFrame>
      <p:graphicFrame>
        <p:nvGraphicFramePr>
          <p:cNvPr id="5" name="Table 4">
            <a:extLst>
              <a:ext uri="{FF2B5EF4-FFF2-40B4-BE49-F238E27FC236}">
                <a16:creationId xmlns:a16="http://schemas.microsoft.com/office/drawing/2014/main" id="{01D33EBB-37B7-469A-8716-470A51B262D5}"/>
              </a:ext>
            </a:extLst>
          </p:cNvPr>
          <p:cNvGraphicFramePr>
            <a:graphicFrameLocks noGrp="1"/>
          </p:cNvGraphicFramePr>
          <p:nvPr/>
        </p:nvGraphicFramePr>
        <p:xfrm>
          <a:off x="677334" y="3877292"/>
          <a:ext cx="9238191" cy="2377440"/>
        </p:xfrm>
        <a:graphic>
          <a:graphicData uri="http://schemas.openxmlformats.org/drawingml/2006/table">
            <a:tbl>
              <a:tblPr firstRow="1" bandRow="1"/>
              <a:tblGrid>
                <a:gridCol w="7021151">
                  <a:extLst>
                    <a:ext uri="{9D8B030D-6E8A-4147-A177-3AD203B41FA5}">
                      <a16:colId xmlns:a16="http://schemas.microsoft.com/office/drawing/2014/main" val="2635368343"/>
                    </a:ext>
                  </a:extLst>
                </a:gridCol>
                <a:gridCol w="2217040">
                  <a:extLst>
                    <a:ext uri="{9D8B030D-6E8A-4147-A177-3AD203B41FA5}">
                      <a16:colId xmlns:a16="http://schemas.microsoft.com/office/drawing/2014/main" val="2969749893"/>
                    </a:ext>
                  </a:extLst>
                </a:gridCol>
              </a:tblGrid>
              <a:tr h="370840">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b="1" i="0" kern="1200" dirty="0">
                          <a:solidFill>
                            <a:schemeClr val="tx1"/>
                          </a:solidFill>
                          <a:effectLst/>
                          <a:latin typeface="+mn-lt"/>
                          <a:ea typeface="+mn-ea"/>
                          <a:cs typeface="+mn-cs"/>
                        </a:rPr>
                        <a:t>Agencies or citizens will refer children to the Education Welfare Service if: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0C226"/>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r>
                        <a:rPr lang="en-GB" dirty="0">
                          <a:solidFill>
                            <a:schemeClr val="tx1"/>
                          </a:solidFill>
                        </a:rPr>
                        <a:t>Referral link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0C226"/>
                    </a:solidFill>
                  </a:tcPr>
                </a:tc>
                <a:extLst>
                  <a:ext uri="{0D108BD9-81ED-4DB2-BD59-A6C34878D82A}">
                    <a16:rowId xmlns:a16="http://schemas.microsoft.com/office/drawing/2014/main" val="854147442"/>
                  </a:ext>
                </a:extLst>
              </a:tr>
              <a:tr h="370840">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buFont typeface="Arial" panose="020B0604020202020204" pitchFamily="34" charset="0"/>
                        <a:buChar char="•"/>
                      </a:pPr>
                      <a:r>
                        <a:rPr lang="en-GB" sz="1800" kern="1200" dirty="0">
                          <a:solidFill>
                            <a:schemeClr val="dk1"/>
                          </a:solidFill>
                          <a:latin typeface="+mn-lt"/>
                          <a:ea typeface="Calibri" panose="020F0502020204030204" pitchFamily="34" charset="0"/>
                          <a:cs typeface="+mn-cs"/>
                        </a:rPr>
                        <a:t>They have noticed a child who does not appear to be attending school regularly </a:t>
                      </a:r>
                    </a:p>
                    <a:p>
                      <a:pPr>
                        <a:buFont typeface="Arial" panose="020B0604020202020204" pitchFamily="34" charset="0"/>
                        <a:buChar char="•"/>
                      </a:pPr>
                      <a:r>
                        <a:rPr lang="en-GB" sz="1800" kern="1200" dirty="0">
                          <a:solidFill>
                            <a:schemeClr val="dk1"/>
                          </a:solidFill>
                          <a:effectLst/>
                          <a:latin typeface="+mn-lt"/>
                          <a:ea typeface="Calibri" panose="020F0502020204030204" pitchFamily="34" charset="0"/>
                          <a:cs typeface="+mn-cs"/>
                        </a:rPr>
                        <a:t>They believe that a child is not receiving any education </a:t>
                      </a:r>
                    </a:p>
                    <a:p>
                      <a:pPr>
                        <a:buFont typeface="Arial" panose="020B0604020202020204" pitchFamily="34" charset="0"/>
                        <a:buChar char="•"/>
                      </a:pPr>
                      <a:r>
                        <a:rPr lang="en-GB" sz="1800" kern="1200" dirty="0">
                          <a:solidFill>
                            <a:schemeClr val="dk1"/>
                          </a:solidFill>
                          <a:effectLst/>
                          <a:latin typeface="+mn-lt"/>
                          <a:ea typeface="Calibri" panose="020F0502020204030204" pitchFamily="34" charset="0"/>
                          <a:cs typeface="+mn-cs"/>
                        </a:rPr>
                        <a:t>All Check and Challenge referrals are submitted online via the online form </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b="0" i="0" kern="1200" dirty="0">
                        <a:solidFill>
                          <a:schemeClr val="tx1"/>
                        </a:solidFill>
                        <a:effectLst/>
                        <a:latin typeface="+mn-lt"/>
                        <a:ea typeface="+mn-ea"/>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buFont typeface="Arial" panose="020B0604020202020204" pitchFamily="34" charset="0"/>
                        <a:buChar char="•"/>
                      </a:pPr>
                      <a:r>
                        <a:rPr lang="en-GB" sz="1800" b="1" kern="1200" dirty="0">
                          <a:solidFill>
                            <a:schemeClr val="tx1"/>
                          </a:solidFill>
                          <a:effectLst/>
                          <a:latin typeface="+mn-lt"/>
                          <a:ea typeface="Calibri" panose="020F0502020204030204" pitchFamily="34" charset="0"/>
                          <a:cs typeface="+mn-cs"/>
                          <a:hlinkClick r:id="rId3">
                            <a:extLst>
                              <a:ext uri="{A12FA001-AC4F-418D-AE19-62706E023703}">
                                <ahyp:hlinkClr xmlns:ahyp="http://schemas.microsoft.com/office/drawing/2018/hyperlinkcolor" val="tx"/>
                              </a:ext>
                            </a:extLst>
                          </a:hlinkClick>
                        </a:rPr>
                        <a:t>https://myaccount.nottinghamcity.gov.uk/service/check_and_challenge</a:t>
                      </a:r>
                      <a:r>
                        <a:rPr lang="en-GB" sz="1800" b="1" kern="1200" dirty="0">
                          <a:solidFill>
                            <a:schemeClr val="tx1"/>
                          </a:solidFill>
                          <a:effectLst/>
                          <a:latin typeface="+mn-lt"/>
                          <a:ea typeface="Calibri" panose="020F0502020204030204" pitchFamily="34" charset="0"/>
                          <a:cs typeface="+mn-cs"/>
                        </a:rPr>
                        <a:t> </a:t>
                      </a:r>
                    </a:p>
                    <a:p>
                      <a:endParaRPr lang="en-GB" dirty="0">
                        <a:solidFill>
                          <a:schemeClr val="tx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extLst>
                  <a:ext uri="{0D108BD9-81ED-4DB2-BD59-A6C34878D82A}">
                    <a16:rowId xmlns:a16="http://schemas.microsoft.com/office/drawing/2014/main" val="1365175667"/>
                  </a:ext>
                </a:extLst>
              </a:tr>
            </a:tbl>
          </a:graphicData>
        </a:graphic>
      </p:graphicFrame>
      <p:sp>
        <p:nvSpPr>
          <p:cNvPr id="6" name="Speech Bubble: Rectangle 5">
            <a:extLst>
              <a:ext uri="{FF2B5EF4-FFF2-40B4-BE49-F238E27FC236}">
                <a16:creationId xmlns:a16="http://schemas.microsoft.com/office/drawing/2014/main" id="{2633B726-FBD7-4E79-9898-BF52B53A5C51}"/>
              </a:ext>
            </a:extLst>
          </p:cNvPr>
          <p:cNvSpPr/>
          <p:nvPr/>
        </p:nvSpPr>
        <p:spPr>
          <a:xfrm>
            <a:off x="10125075" y="1942048"/>
            <a:ext cx="1911667" cy="2067977"/>
          </a:xfrm>
          <a:prstGeom prst="wedgeRectCallout">
            <a:avLst/>
          </a:prstGeom>
          <a:solidFill>
            <a:srgbClr val="F9B232"/>
          </a:solidFill>
          <a:ln w="19050" cap="rnd" cmpd="sng" algn="ctr">
            <a:solidFill>
              <a:srgbClr val="90C22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dirty="0">
                <a:ln>
                  <a:noFill/>
                </a:ln>
                <a:solidFill>
                  <a:prstClr val="black"/>
                </a:solidFill>
                <a:effectLst/>
                <a:uLnTx/>
                <a:uFillTx/>
                <a:latin typeface="Trebuchet MS" panose="020B0603020202020204"/>
                <a:ea typeface="+mn-ea"/>
                <a:cs typeface="+mn-cs"/>
              </a:rPr>
              <a:t>Since September 2023, EWS have accepted 256 referrals (Requests for Service, Elective Home Education and Check and Challenge)</a:t>
            </a:r>
          </a:p>
        </p:txBody>
      </p:sp>
    </p:spTree>
    <p:extLst>
      <p:ext uri="{BB962C8B-B14F-4D97-AF65-F5344CB8AC3E}">
        <p14:creationId xmlns:p14="http://schemas.microsoft.com/office/powerpoint/2010/main" val="21373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Gavel">
            <a:extLst>
              <a:ext uri="{FF2B5EF4-FFF2-40B4-BE49-F238E27FC236}">
                <a16:creationId xmlns:a16="http://schemas.microsoft.com/office/drawing/2014/main" id="{D6CA6A39-4226-4684-A2B6-D5D6C42AB1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604" y="1550139"/>
            <a:ext cx="3765692" cy="3765692"/>
          </a:xfrm>
          <a:prstGeom prst="rect">
            <a:avLst/>
          </a:prstGeom>
        </p:spPr>
      </p:pic>
      <p:sp>
        <p:nvSpPr>
          <p:cNvPr id="4" name="Title 1">
            <a:extLst>
              <a:ext uri="{FF2B5EF4-FFF2-40B4-BE49-F238E27FC236}">
                <a16:creationId xmlns:a16="http://schemas.microsoft.com/office/drawing/2014/main" id="{CC67336A-A743-46B6-BD0B-C74B77613613}"/>
              </a:ext>
            </a:extLst>
          </p:cNvPr>
          <p:cNvSpPr txBox="1">
            <a:spLocks/>
          </p:cNvSpPr>
          <p:nvPr/>
        </p:nvSpPr>
        <p:spPr>
          <a:xfrm>
            <a:off x="6443489" y="772425"/>
            <a:ext cx="4299666" cy="324913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Trebuchet MS" panose="020B0603020202020204"/>
                <a:ea typeface="+mj-ea"/>
                <a:cs typeface="+mj-cs"/>
              </a:rPr>
              <a:t>Legal Intervention</a:t>
            </a:r>
          </a:p>
        </p:txBody>
      </p:sp>
      <p:sp>
        <p:nvSpPr>
          <p:cNvPr id="5" name="TextBox 4">
            <a:extLst>
              <a:ext uri="{FF2B5EF4-FFF2-40B4-BE49-F238E27FC236}">
                <a16:creationId xmlns:a16="http://schemas.microsoft.com/office/drawing/2014/main" id="{85750A1E-5D30-4CC0-8A62-FBEF73300B18}"/>
              </a:ext>
            </a:extLst>
          </p:cNvPr>
          <p:cNvSpPr txBox="1"/>
          <p:nvPr/>
        </p:nvSpPr>
        <p:spPr>
          <a:xfrm>
            <a:off x="8445500" y="4724400"/>
            <a:ext cx="3327796" cy="923330"/>
          </a:xfrm>
          <a:prstGeom prst="rect">
            <a:avLst/>
          </a:prstGeom>
          <a:noFill/>
        </p:spPr>
        <p:txBody>
          <a:bodyPr wrap="square" rtlCol="0">
            <a:spAutoFit/>
          </a:bodyPr>
          <a:lstStyle/>
          <a:p>
            <a:r>
              <a:rPr lang="en-GB" dirty="0"/>
              <a:t>Jackie Richardson-Martin</a:t>
            </a:r>
          </a:p>
          <a:p>
            <a:r>
              <a:rPr lang="en-GB" dirty="0"/>
              <a:t>David Hughes</a:t>
            </a:r>
          </a:p>
          <a:p>
            <a:r>
              <a:rPr lang="en-GB" dirty="0"/>
              <a:t>James Verran</a:t>
            </a:r>
          </a:p>
        </p:txBody>
      </p:sp>
    </p:spTree>
    <p:extLst>
      <p:ext uri="{BB962C8B-B14F-4D97-AF65-F5344CB8AC3E}">
        <p14:creationId xmlns:p14="http://schemas.microsoft.com/office/powerpoint/2010/main" val="387947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AA41C1-2E3D-44D1-848C-DFD8E90790A4}"/>
              </a:ext>
            </a:extLst>
          </p:cNvPr>
          <p:cNvSpPr txBox="1">
            <a:spLocks/>
          </p:cNvSpPr>
          <p:nvPr/>
        </p:nvSpPr>
        <p:spPr>
          <a:xfrm>
            <a:off x="563034" y="1609409"/>
            <a:ext cx="10638366" cy="427069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Prosecution is the end of the line and only considered when all other options have failed. </a:t>
            </a:r>
          </a:p>
          <a:p>
            <a:r>
              <a:rPr lang="en-GB" dirty="0"/>
              <a:t>There should have been voluntary support, formal support before any legal intervention under The Education Act, 1996 </a:t>
            </a:r>
          </a:p>
          <a:p>
            <a:r>
              <a:rPr lang="en-GB" dirty="0"/>
              <a:t>We must follow the code for Crown prosecutors and only prosecute when we consider there is a realistic chance of conviction. We have to review cases objectively, fairly and impartially. Any legal response has to be timely and reflect the evidence of the case. </a:t>
            </a:r>
          </a:p>
          <a:p>
            <a:r>
              <a:rPr lang="en-GB" dirty="0"/>
              <a:t>E.g. Penalty Notices, s444(1) and s444(1A) prosecutions. School Attendance Order prosecutions or Education Supervision Orders</a:t>
            </a:r>
          </a:p>
          <a:p>
            <a:r>
              <a:rPr lang="en-GB" dirty="0"/>
              <a:t>Just because we can prosecute does not mean we should</a:t>
            </a:r>
          </a:p>
        </p:txBody>
      </p:sp>
      <p:sp>
        <p:nvSpPr>
          <p:cNvPr id="4" name="Title 1">
            <a:extLst>
              <a:ext uri="{FF2B5EF4-FFF2-40B4-BE49-F238E27FC236}">
                <a16:creationId xmlns:a16="http://schemas.microsoft.com/office/drawing/2014/main" id="{923E8119-0FA1-4199-9167-85B77F3AEB55}"/>
              </a:ext>
            </a:extLst>
          </p:cNvPr>
          <p:cNvSpPr>
            <a:spLocks noGrp="1"/>
          </p:cNvSpPr>
          <p:nvPr>
            <p:ph type="body" sz="quarter" idx="10"/>
          </p:nvPr>
        </p:nvSpPr>
        <p:spPr>
          <a:xfrm>
            <a:off x="401638" y="234950"/>
            <a:ext cx="7859712" cy="684213"/>
          </a:xfrm>
        </p:spPr>
        <p:txBody>
          <a:bodyPr/>
          <a:lstStyle/>
          <a:p>
            <a:pPr algn="ctr"/>
            <a:r>
              <a:rPr lang="en-GB" dirty="0"/>
              <a:t>Legal Intervention</a:t>
            </a:r>
          </a:p>
        </p:txBody>
      </p:sp>
    </p:spTree>
    <p:extLst>
      <p:ext uri="{BB962C8B-B14F-4D97-AF65-F5344CB8AC3E}">
        <p14:creationId xmlns:p14="http://schemas.microsoft.com/office/powerpoint/2010/main" val="99948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Don't Forget to Take Care of Yourself! Tips for Parents During the COVID  Pandemic. - Autism Therapy Chicago: ABA Therapy for Children with Autism"/>
          <p:cNvPicPr>
            <a:picLocks noChangeAspect="1" noChangeArrowheads="1"/>
          </p:cNvPicPr>
          <p:nvPr/>
        </p:nvPicPr>
        <p:blipFill rotWithShape="1">
          <a:blip r:embed="rId3">
            <a:extLst>
              <a:ext uri="{28A0092B-C50C-407E-A947-70E740481C1C}">
                <a14:useLocalDpi xmlns:a14="http://schemas.microsoft.com/office/drawing/2010/main" val="0"/>
              </a:ext>
            </a:extLst>
          </a:blip>
          <a:srcRect t="13631" b="7149"/>
          <a:stretch/>
        </p:blipFill>
        <p:spPr bwMode="auto">
          <a:xfrm>
            <a:off x="1010953" y="1072606"/>
            <a:ext cx="9699170" cy="5058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08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7C0E6E4-B540-43C5-97E6-C56F61A3A07E}"/>
              </a:ext>
            </a:extLst>
          </p:cNvPr>
          <p:cNvSpPr>
            <a:spLocks noGrp="1"/>
          </p:cNvSpPr>
          <p:nvPr>
            <p:ph type="body" sz="quarter" idx="10"/>
          </p:nvPr>
        </p:nvSpPr>
        <p:spPr/>
        <p:txBody>
          <a:bodyPr/>
          <a:lstStyle/>
          <a:p>
            <a:r>
              <a:rPr lang="en-GB" dirty="0"/>
              <a:t>School year 2022-23</a:t>
            </a:r>
          </a:p>
        </p:txBody>
      </p:sp>
      <p:graphicFrame>
        <p:nvGraphicFramePr>
          <p:cNvPr id="5" name="Diagram 4">
            <a:extLst>
              <a:ext uri="{FF2B5EF4-FFF2-40B4-BE49-F238E27FC236}">
                <a16:creationId xmlns:a16="http://schemas.microsoft.com/office/drawing/2014/main" id="{A0BC7858-322D-41C4-AEFE-76B1BFAFB935}"/>
              </a:ext>
            </a:extLst>
          </p:cNvPr>
          <p:cNvGraphicFramePr/>
          <p:nvPr/>
        </p:nvGraphicFramePr>
        <p:xfrm>
          <a:off x="3013887" y="1392072"/>
          <a:ext cx="5642069" cy="4587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212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731C6-6698-4A7E-8D31-7699A0FD9F41}"/>
              </a:ext>
            </a:extLst>
          </p:cNvPr>
          <p:cNvPicPr>
            <a:picLocks noChangeAspect="1"/>
          </p:cNvPicPr>
          <p:nvPr/>
        </p:nvPicPr>
        <p:blipFill>
          <a:blip r:embed="rId2"/>
          <a:stretch>
            <a:fillRect/>
          </a:stretch>
        </p:blipFill>
        <p:spPr>
          <a:xfrm>
            <a:off x="888604" y="1550139"/>
            <a:ext cx="3765692" cy="3765692"/>
          </a:xfrm>
          <a:prstGeom prst="rect">
            <a:avLst/>
          </a:prstGeom>
        </p:spPr>
      </p:pic>
      <p:sp>
        <p:nvSpPr>
          <p:cNvPr id="4" name="Title 1">
            <a:extLst>
              <a:ext uri="{FF2B5EF4-FFF2-40B4-BE49-F238E27FC236}">
                <a16:creationId xmlns:a16="http://schemas.microsoft.com/office/drawing/2014/main" id="{3622CFCA-3C33-49C5-B3B0-5C4170FD0ED1}"/>
              </a:ext>
            </a:extLst>
          </p:cNvPr>
          <p:cNvSpPr txBox="1">
            <a:spLocks/>
          </p:cNvSpPr>
          <p:nvPr/>
        </p:nvSpPr>
        <p:spPr>
          <a:xfrm>
            <a:off x="6663437" y="576709"/>
            <a:ext cx="4299666" cy="32491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latin typeface="Trebuchet MS" panose="020B0603020202020204" pitchFamily="34" charset="0"/>
              </a:rPr>
              <a:t>Elective Home Education</a:t>
            </a:r>
          </a:p>
        </p:txBody>
      </p:sp>
      <p:sp>
        <p:nvSpPr>
          <p:cNvPr id="5" name="TextBox 4">
            <a:extLst>
              <a:ext uri="{FF2B5EF4-FFF2-40B4-BE49-F238E27FC236}">
                <a16:creationId xmlns:a16="http://schemas.microsoft.com/office/drawing/2014/main" id="{A0CA7CF3-D6ED-4FA1-948D-0A35FB0EEA0E}"/>
              </a:ext>
            </a:extLst>
          </p:cNvPr>
          <p:cNvSpPr txBox="1"/>
          <p:nvPr/>
        </p:nvSpPr>
        <p:spPr>
          <a:xfrm>
            <a:off x="9467102" y="4669500"/>
            <a:ext cx="1686501" cy="646331"/>
          </a:xfrm>
          <a:prstGeom prst="rect">
            <a:avLst/>
          </a:prstGeom>
          <a:noFill/>
        </p:spPr>
        <p:txBody>
          <a:bodyPr wrap="square" rtlCol="0">
            <a:spAutoFit/>
          </a:bodyPr>
          <a:lstStyle/>
          <a:p>
            <a:r>
              <a:rPr lang="en-GB" dirty="0"/>
              <a:t>Jodi Stead</a:t>
            </a:r>
          </a:p>
          <a:p>
            <a:r>
              <a:rPr lang="en-GB" dirty="0"/>
              <a:t>Olga Brock</a:t>
            </a:r>
          </a:p>
        </p:txBody>
      </p:sp>
    </p:spTree>
    <p:extLst>
      <p:ext uri="{BB962C8B-B14F-4D97-AF65-F5344CB8AC3E}">
        <p14:creationId xmlns:p14="http://schemas.microsoft.com/office/powerpoint/2010/main" val="20489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DF91338-77B0-4331-AFE1-ECBE777BCE99}"/>
              </a:ext>
            </a:extLst>
          </p:cNvPr>
          <p:cNvSpPr>
            <a:spLocks noGrp="1"/>
          </p:cNvSpPr>
          <p:nvPr>
            <p:ph type="body" sz="quarter" idx="10"/>
          </p:nvPr>
        </p:nvSpPr>
        <p:spPr>
          <a:xfrm>
            <a:off x="401638" y="234950"/>
            <a:ext cx="7859712" cy="684213"/>
          </a:xfrm>
        </p:spPr>
        <p:txBody>
          <a:bodyPr/>
          <a:lstStyle/>
          <a:p>
            <a:r>
              <a:rPr lang="en-GB" dirty="0"/>
              <a:t>Elective Home Education </a:t>
            </a:r>
          </a:p>
        </p:txBody>
      </p:sp>
      <p:graphicFrame>
        <p:nvGraphicFramePr>
          <p:cNvPr id="4" name="Content Placeholder 4">
            <a:extLst>
              <a:ext uri="{FF2B5EF4-FFF2-40B4-BE49-F238E27FC236}">
                <a16:creationId xmlns:a16="http://schemas.microsoft.com/office/drawing/2014/main" id="{276A913A-32DA-45FB-9738-FCF8C8733B8C}"/>
              </a:ext>
            </a:extLst>
          </p:cNvPr>
          <p:cNvGraphicFramePr>
            <a:graphicFrameLocks/>
          </p:cNvGraphicFramePr>
          <p:nvPr/>
        </p:nvGraphicFramePr>
        <p:xfrm>
          <a:off x="677862" y="1067602"/>
          <a:ext cx="5905818" cy="5237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3">
            <a:extLst>
              <a:ext uri="{FF2B5EF4-FFF2-40B4-BE49-F238E27FC236}">
                <a16:creationId xmlns:a16="http://schemas.microsoft.com/office/drawing/2014/main" id="{CAE85557-C79D-4780-BDBA-6AB45C26B9CB}"/>
              </a:ext>
            </a:extLst>
          </p:cNvPr>
          <p:cNvSpPr txBox="1">
            <a:spLocks/>
          </p:cNvSpPr>
          <p:nvPr/>
        </p:nvSpPr>
        <p:spPr>
          <a:xfrm>
            <a:off x="7323272" y="1391653"/>
            <a:ext cx="4470266" cy="2843463"/>
          </a:xfrm>
          <a:prstGeom prst="rect">
            <a:avLst/>
          </a:prstGeom>
          <a:solidFill>
            <a:srgbClr val="FFC00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a:t>The numbers: </a:t>
            </a:r>
          </a:p>
          <a:p>
            <a:pPr lvl="1">
              <a:buFontTx/>
              <a:buChar char="-"/>
            </a:pPr>
            <a:r>
              <a:rPr lang="en-GB" sz="2000" dirty="0"/>
              <a:t>There have been 116 new EHE learners added this academic year (18.01.24)</a:t>
            </a:r>
          </a:p>
          <a:p>
            <a:pPr lvl="1">
              <a:buFontTx/>
              <a:buChar char="-"/>
            </a:pPr>
            <a:r>
              <a:rPr lang="en-GB" sz="2000" dirty="0"/>
              <a:t>Total number of EHE learners: 530 (381 secondary/149 primary)</a:t>
            </a:r>
          </a:p>
          <a:p>
            <a:pPr lvl="1">
              <a:buFontTx/>
              <a:buChar char="-"/>
            </a:pPr>
            <a:r>
              <a:rPr lang="en-GB" sz="2000" dirty="0"/>
              <a:t>KS 4 is the largest cohort: 212 learners</a:t>
            </a:r>
          </a:p>
          <a:p>
            <a:endParaRPr lang="en-GB" dirty="0"/>
          </a:p>
        </p:txBody>
      </p:sp>
      <p:sp>
        <p:nvSpPr>
          <p:cNvPr id="6" name="Content Placeholder 3">
            <a:extLst>
              <a:ext uri="{FF2B5EF4-FFF2-40B4-BE49-F238E27FC236}">
                <a16:creationId xmlns:a16="http://schemas.microsoft.com/office/drawing/2014/main" id="{48AC9ADA-72B4-48A5-902B-6ABDD049E98E}"/>
              </a:ext>
            </a:extLst>
          </p:cNvPr>
          <p:cNvSpPr txBox="1">
            <a:spLocks/>
          </p:cNvSpPr>
          <p:nvPr/>
        </p:nvSpPr>
        <p:spPr>
          <a:xfrm>
            <a:off x="7756525" y="4513313"/>
            <a:ext cx="3881438" cy="1330960"/>
          </a:xfrm>
          <a:prstGeom prst="rect">
            <a:avLst/>
          </a:prstGeom>
          <a:solidFill>
            <a:srgbClr val="92D050"/>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GB" b="1" dirty="0">
                <a:solidFill>
                  <a:schemeClr val="tx1"/>
                </a:solidFill>
              </a:rPr>
              <a:t>Referral form: </a:t>
            </a:r>
          </a:p>
          <a:p>
            <a:pPr marL="0" indent="0">
              <a:buNone/>
            </a:pPr>
            <a:r>
              <a:rPr lang="en-GB" sz="1800" dirty="0">
                <a:solidFill>
                  <a:schemeClr val="accent1">
                    <a:lumMod val="75000"/>
                  </a:schemeClr>
                </a:solidFill>
              </a:rPr>
              <a:t>https://myaccount.nottinghamcity.gov.uk/service/school_elective_home_education</a:t>
            </a:r>
            <a:endParaRPr lang="en-GB" sz="1800" dirty="0">
              <a:solidFill>
                <a:schemeClr val="tx1"/>
              </a:solidFill>
            </a:endParaRPr>
          </a:p>
          <a:p>
            <a:pPr marL="0" indent="0">
              <a:buNone/>
            </a:pPr>
            <a:endParaRPr lang="en-GB" dirty="0">
              <a:solidFill>
                <a:schemeClr val="tx1"/>
              </a:solidFill>
            </a:endParaRPr>
          </a:p>
        </p:txBody>
      </p:sp>
    </p:spTree>
    <p:extLst>
      <p:ext uri="{BB962C8B-B14F-4D97-AF65-F5344CB8AC3E}">
        <p14:creationId xmlns:p14="http://schemas.microsoft.com/office/powerpoint/2010/main" val="180505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59DD18-7D97-494E-BCE2-BC36B27A041D}"/>
              </a:ext>
            </a:extLst>
          </p:cNvPr>
          <p:cNvPicPr>
            <a:picLocks noChangeAspect="1"/>
          </p:cNvPicPr>
          <p:nvPr/>
        </p:nvPicPr>
        <p:blipFill rotWithShape="1">
          <a:blip r:embed="rId2"/>
          <a:srcRect l="14199" t="6314" r="12100" b="-3"/>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4" name="Title 1">
            <a:extLst>
              <a:ext uri="{FF2B5EF4-FFF2-40B4-BE49-F238E27FC236}">
                <a16:creationId xmlns:a16="http://schemas.microsoft.com/office/drawing/2014/main" id="{D619D7A5-8FD9-44FA-96F0-96D19288FB65}"/>
              </a:ext>
            </a:extLst>
          </p:cNvPr>
          <p:cNvSpPr txBox="1">
            <a:spLocks/>
          </p:cNvSpPr>
          <p:nvPr/>
        </p:nvSpPr>
        <p:spPr>
          <a:xfrm>
            <a:off x="7036109" y="1630539"/>
            <a:ext cx="3887839" cy="237216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Trebuchet MS" panose="020B0603020202020204"/>
                <a:ea typeface="+mj-ea"/>
                <a:cs typeface="+mj-cs"/>
              </a:rPr>
              <a:t>Children Missing Education</a:t>
            </a:r>
          </a:p>
        </p:txBody>
      </p:sp>
      <p:sp>
        <p:nvSpPr>
          <p:cNvPr id="6" name="TextBox 5">
            <a:extLst>
              <a:ext uri="{FF2B5EF4-FFF2-40B4-BE49-F238E27FC236}">
                <a16:creationId xmlns:a16="http://schemas.microsoft.com/office/drawing/2014/main" id="{67D96E81-0E7A-40D7-B886-07DF1CDC4F9A}"/>
              </a:ext>
            </a:extLst>
          </p:cNvPr>
          <p:cNvSpPr txBox="1"/>
          <p:nvPr/>
        </p:nvSpPr>
        <p:spPr>
          <a:xfrm>
            <a:off x="6689557" y="4472348"/>
            <a:ext cx="4726004" cy="1205154"/>
          </a:xfrm>
          <a:prstGeom prst="rect">
            <a:avLst/>
          </a:prstGeom>
          <a:noFill/>
        </p:spPr>
        <p:txBody>
          <a:bodyPr wrap="square">
            <a:spAutoFit/>
          </a:bodyPr>
          <a:lstStyle/>
          <a:p>
            <a:pPr algn="r"/>
            <a:r>
              <a:rPr lang="en-GB" dirty="0"/>
              <a:t>James Maclean</a:t>
            </a:r>
          </a:p>
          <a:p>
            <a:pPr algn="r"/>
            <a:r>
              <a:rPr lang="en-GB" dirty="0"/>
              <a:t>Wayne Smith </a:t>
            </a:r>
          </a:p>
          <a:p>
            <a:pPr algn="r"/>
            <a:r>
              <a:rPr lang="en-GB" dirty="0"/>
              <a:t>Emma Newton</a:t>
            </a:r>
          </a:p>
          <a:p>
            <a:r>
              <a:rPr lang="en-GB" altLang="en-US" u="sng" dirty="0">
                <a:hlinkClick r:id="rId3"/>
              </a:rPr>
              <a:t>CME.EducationWelfare@nottinghamcity.gov.uk</a:t>
            </a:r>
            <a:endParaRPr lang="en-GB" altLang="en-US" u="sng" dirty="0"/>
          </a:p>
        </p:txBody>
      </p:sp>
    </p:spTree>
    <p:extLst>
      <p:ext uri="{BB962C8B-B14F-4D97-AF65-F5344CB8AC3E}">
        <p14:creationId xmlns:p14="http://schemas.microsoft.com/office/powerpoint/2010/main" val="422359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668BB0E-B755-48BD-B729-63906D45B22C}"/>
              </a:ext>
            </a:extLst>
          </p:cNvPr>
          <p:cNvSpPr>
            <a:spLocks noGrp="1"/>
          </p:cNvSpPr>
          <p:nvPr>
            <p:ph type="body" sz="quarter" idx="10"/>
          </p:nvPr>
        </p:nvSpPr>
        <p:spPr>
          <a:xfrm>
            <a:off x="401638" y="234950"/>
            <a:ext cx="7859712" cy="684213"/>
          </a:xfrm>
        </p:spPr>
        <p:txBody>
          <a:bodyPr/>
          <a:lstStyle/>
          <a:p>
            <a:pPr algn="ctr"/>
            <a:r>
              <a:rPr lang="en-GB" dirty="0"/>
              <a:t>Children Missing Education (CME)</a:t>
            </a:r>
          </a:p>
        </p:txBody>
      </p:sp>
      <p:sp>
        <p:nvSpPr>
          <p:cNvPr id="5" name="Rectangle 3">
            <a:extLst>
              <a:ext uri="{FF2B5EF4-FFF2-40B4-BE49-F238E27FC236}">
                <a16:creationId xmlns:a16="http://schemas.microsoft.com/office/drawing/2014/main" id="{07D13B0C-44B1-4EA3-8211-5881B87757DC}"/>
              </a:ext>
            </a:extLst>
          </p:cNvPr>
          <p:cNvSpPr txBox="1">
            <a:spLocks noChangeArrowheads="1"/>
          </p:cNvSpPr>
          <p:nvPr/>
        </p:nvSpPr>
        <p:spPr>
          <a:xfrm>
            <a:off x="677333" y="1168401"/>
            <a:ext cx="10574599" cy="522224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GB" sz="1900" b="1" dirty="0"/>
              <a:t>Admission: Schools should as routine obtain:</a:t>
            </a:r>
          </a:p>
          <a:p>
            <a:pPr>
              <a:defRPr/>
            </a:pPr>
            <a:r>
              <a:rPr lang="en-GB" sz="1900" dirty="0"/>
              <a:t>The child’s last address, whether that address is in the UK or abroad</a:t>
            </a:r>
          </a:p>
          <a:p>
            <a:pPr>
              <a:defRPr/>
            </a:pPr>
            <a:r>
              <a:rPr lang="en-GB" sz="1900" dirty="0"/>
              <a:t>Details of any previous school for the child (especially if the child was schooled outside of the UK)</a:t>
            </a:r>
          </a:p>
          <a:p>
            <a:pPr>
              <a:defRPr/>
            </a:pPr>
            <a:r>
              <a:rPr lang="en-GB" sz="1900" dirty="0"/>
              <a:t> Nationality and home language spoken</a:t>
            </a:r>
          </a:p>
          <a:p>
            <a:pPr>
              <a:defRPr/>
            </a:pPr>
            <a:r>
              <a:rPr lang="en-GB" sz="1900" dirty="0"/>
              <a:t>Any email addresses used by the parent and/or young person</a:t>
            </a:r>
          </a:p>
          <a:p>
            <a:pPr>
              <a:defRPr/>
            </a:pPr>
            <a:r>
              <a:rPr lang="en-GB" sz="1900" dirty="0"/>
              <a:t>All emergency contact details</a:t>
            </a:r>
          </a:p>
          <a:p>
            <a:pPr>
              <a:defRPr/>
            </a:pPr>
            <a:endParaRPr lang="en-GB" sz="1900" dirty="0"/>
          </a:p>
          <a:p>
            <a:pPr marL="0" indent="0">
              <a:buNone/>
              <a:defRPr/>
            </a:pPr>
            <a:r>
              <a:rPr lang="en-GB" sz="1900" b="1" dirty="0"/>
              <a:t>Notification of intention to leave (even temporarily e.g. Holiday)</a:t>
            </a:r>
          </a:p>
          <a:p>
            <a:pPr marL="285750" indent="-285750">
              <a:defRPr/>
            </a:pPr>
            <a:r>
              <a:rPr lang="en-GB" sz="1900" dirty="0"/>
              <a:t>The address where they will be staying and a return date</a:t>
            </a:r>
          </a:p>
          <a:p>
            <a:pPr marL="285750" indent="-285750">
              <a:defRPr/>
            </a:pPr>
            <a:r>
              <a:rPr lang="en-GB" sz="1900" dirty="0"/>
              <a:t>The outgoing and return flight numbers</a:t>
            </a:r>
          </a:p>
          <a:p>
            <a:pPr marL="285750" indent="-285750">
              <a:defRPr/>
            </a:pPr>
            <a:r>
              <a:rPr lang="en-GB" sz="1900" dirty="0"/>
              <a:t>Any email addresses used by the parent and/or young person</a:t>
            </a:r>
          </a:p>
          <a:p>
            <a:pPr marL="285750" indent="-285750">
              <a:defRPr/>
            </a:pPr>
            <a:r>
              <a:rPr lang="en-GB" sz="1900" dirty="0"/>
              <a:t>All emergency contact details</a:t>
            </a:r>
          </a:p>
          <a:p>
            <a:pPr marL="0" indent="0">
              <a:buNone/>
              <a:defRPr/>
            </a:pPr>
            <a:endParaRPr lang="en-GB" sz="1900" dirty="0"/>
          </a:p>
          <a:p>
            <a:pPr marL="0" indent="0">
              <a:buNone/>
              <a:defRPr/>
            </a:pPr>
            <a:r>
              <a:rPr lang="en-GB" sz="1900" b="1" dirty="0"/>
              <a:t>Leavers: Schools should as routine record</a:t>
            </a:r>
          </a:p>
          <a:p>
            <a:pPr marL="285750" indent="-285750">
              <a:defRPr/>
            </a:pPr>
            <a:r>
              <a:rPr lang="en-GB" sz="1900" dirty="0"/>
              <a:t> The forwarding address </a:t>
            </a:r>
          </a:p>
          <a:p>
            <a:pPr marL="285750" indent="-285750">
              <a:defRPr/>
            </a:pPr>
            <a:r>
              <a:rPr lang="en-GB" sz="1900" dirty="0"/>
              <a:t>Any details of the school they will be attending, whether in this country or abroad</a:t>
            </a:r>
          </a:p>
          <a:p>
            <a:pPr marL="285750" indent="-285750">
              <a:defRPr/>
            </a:pPr>
            <a:endParaRPr lang="en-GB" sz="1500" dirty="0"/>
          </a:p>
          <a:p>
            <a:pPr marL="285750" indent="-285750">
              <a:defRPr/>
            </a:pPr>
            <a:endParaRPr lang="en-GB" sz="1500" dirty="0"/>
          </a:p>
          <a:p>
            <a:pPr>
              <a:defRPr/>
            </a:pPr>
            <a:endParaRPr lang="en-US" altLang="en-US" sz="1500" dirty="0"/>
          </a:p>
        </p:txBody>
      </p:sp>
      <p:sp>
        <p:nvSpPr>
          <p:cNvPr id="6" name="Content Placeholder 3">
            <a:extLst>
              <a:ext uri="{FF2B5EF4-FFF2-40B4-BE49-F238E27FC236}">
                <a16:creationId xmlns:a16="http://schemas.microsoft.com/office/drawing/2014/main" id="{3759C915-44A0-427A-9424-37C9C6540011}"/>
              </a:ext>
            </a:extLst>
          </p:cNvPr>
          <p:cNvSpPr txBox="1">
            <a:spLocks/>
          </p:cNvSpPr>
          <p:nvPr/>
        </p:nvSpPr>
        <p:spPr>
          <a:xfrm>
            <a:off x="7692914" y="3002565"/>
            <a:ext cx="3881438" cy="1203675"/>
          </a:xfrm>
          <a:prstGeom prst="rect">
            <a:avLst/>
          </a:prstGeom>
          <a:solidFill>
            <a:srgbClr val="92D050"/>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GB" altLang="en-US" sz="1800" b="1" dirty="0">
                <a:solidFill>
                  <a:schemeClr val="tx1"/>
                </a:solidFill>
              </a:rPr>
              <a:t>Any removal from school roll must comply with ‘The Education (Pupil Registration) (England) Regulations 2006’</a:t>
            </a:r>
          </a:p>
        </p:txBody>
      </p:sp>
    </p:spTree>
    <p:extLst>
      <p:ext uri="{BB962C8B-B14F-4D97-AF65-F5344CB8AC3E}">
        <p14:creationId xmlns:p14="http://schemas.microsoft.com/office/powerpoint/2010/main" val="269610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7450AA7-9D21-49AA-9B8F-4DEDA0BF2B80}"/>
              </a:ext>
            </a:extLst>
          </p:cNvPr>
          <p:cNvSpPr txBox="1"/>
          <p:nvPr/>
        </p:nvSpPr>
        <p:spPr>
          <a:xfrm>
            <a:off x="616018" y="406968"/>
            <a:ext cx="11389096" cy="2862322"/>
          </a:xfrm>
          <a:prstGeom prst="rect">
            <a:avLst/>
          </a:prstGeom>
          <a:noFill/>
        </p:spPr>
        <p:txBody>
          <a:bodyPr wrap="square">
            <a:spAutoFit/>
          </a:bodyPr>
          <a:lstStyle/>
          <a:p>
            <a:pPr marL="0" indent="0">
              <a:buNone/>
            </a:pPr>
            <a:endParaRPr lang="en-GB" altLang="en-US" b="1" u="sng" dirty="0"/>
          </a:p>
          <a:p>
            <a:pPr marL="0" indent="0">
              <a:buNone/>
            </a:pPr>
            <a:endParaRPr lang="en-GB" altLang="en-US" dirty="0"/>
          </a:p>
          <a:p>
            <a:pPr marL="0" indent="0">
              <a:buNone/>
            </a:pPr>
            <a:r>
              <a:rPr lang="en-GB" altLang="en-US" b="1" u="sng" dirty="0"/>
              <a:t>When the pupil leaves without notification:</a:t>
            </a:r>
          </a:p>
          <a:p>
            <a:pPr marL="0" indent="0">
              <a:buNone/>
            </a:pPr>
            <a:endParaRPr lang="en-GB" altLang="en-US" b="1" u="sng" dirty="0"/>
          </a:p>
          <a:p>
            <a:pPr eaLnBrk="1" hangingPunct="1">
              <a:defRPr/>
            </a:pPr>
            <a:r>
              <a:rPr lang="en-GB" b="1" dirty="0"/>
              <a:t>Check</a:t>
            </a:r>
            <a:r>
              <a:rPr lang="en-GB" dirty="0"/>
              <a:t> that the accommodation has been vacated, remember they are not missing if they are still living at the same address, they are non-attenders. </a:t>
            </a:r>
          </a:p>
          <a:p>
            <a:pPr eaLnBrk="1" hangingPunct="1">
              <a:defRPr/>
            </a:pPr>
            <a:r>
              <a:rPr lang="en-GB" b="1" dirty="0"/>
              <a:t>Collect and collate </a:t>
            </a:r>
            <a:r>
              <a:rPr lang="en-GB" dirty="0"/>
              <a:t>all the relevant information about the family when completing the online CME referral </a:t>
            </a:r>
            <a:r>
              <a:rPr lang="en-GB" dirty="0">
                <a:hlinkClick r:id="rId2"/>
              </a:rPr>
              <a:t>https://myaccount.nottinghamcity.gov.uk/service/children_missing_education_referral</a:t>
            </a:r>
            <a:endParaRPr lang="en-GB" dirty="0"/>
          </a:p>
          <a:p>
            <a:pPr eaLnBrk="1" hangingPunct="1">
              <a:defRPr/>
            </a:pPr>
            <a:endParaRPr lang="en-GB" dirty="0"/>
          </a:p>
          <a:p>
            <a:endParaRPr lang="en-GB" altLang="en-US" sz="1800" dirty="0"/>
          </a:p>
        </p:txBody>
      </p:sp>
      <p:sp>
        <p:nvSpPr>
          <p:cNvPr id="3" name="TextBox 2">
            <a:extLst>
              <a:ext uri="{FF2B5EF4-FFF2-40B4-BE49-F238E27FC236}">
                <a16:creationId xmlns:a16="http://schemas.microsoft.com/office/drawing/2014/main" id="{A6E2664E-8C37-4125-966F-CFDF4F191A40}"/>
              </a:ext>
            </a:extLst>
          </p:cNvPr>
          <p:cNvSpPr txBox="1"/>
          <p:nvPr/>
        </p:nvSpPr>
        <p:spPr>
          <a:xfrm>
            <a:off x="543739" y="2785644"/>
            <a:ext cx="10491537" cy="2862322"/>
          </a:xfrm>
          <a:prstGeom prst="rect">
            <a:avLst/>
          </a:prstGeom>
          <a:noFill/>
        </p:spPr>
        <p:txBody>
          <a:bodyPr wrap="square">
            <a:spAutoFit/>
          </a:bodyPr>
          <a:lstStyle/>
          <a:p>
            <a:endParaRPr lang="en-GB" altLang="en-US" sz="1800" b="1" dirty="0"/>
          </a:p>
          <a:p>
            <a:endParaRPr lang="en-GB" altLang="en-US" sz="1800" b="1" dirty="0"/>
          </a:p>
          <a:p>
            <a:pPr algn="just"/>
            <a:r>
              <a:rPr lang="en-GB" altLang="en-US" sz="1800" dirty="0"/>
              <a:t>Where a pupil has not returned to school for ten days after an authorised absence or is absent from school without authorisation for twenty consecutive school days, the pupil can be removed from the admission register </a:t>
            </a:r>
            <a:r>
              <a:rPr lang="en-GB" altLang="en-US" sz="1800" b="1" dirty="0"/>
              <a:t>when the school and the local authority have failed, after jointly making reasonable enquiries, to establish the whereabouts of the child</a:t>
            </a:r>
            <a:r>
              <a:rPr lang="en-GB" altLang="en-US" sz="1800" dirty="0"/>
              <a:t>. This only applies if the school does not have reasonable grounds to believe that the pupil is unable to attend because of sickness or unavoidable cause.</a:t>
            </a:r>
          </a:p>
          <a:p>
            <a:pPr algn="just"/>
            <a:endParaRPr lang="en-GB" altLang="en-US" sz="1800" b="1" dirty="0"/>
          </a:p>
          <a:p>
            <a:r>
              <a:rPr lang="en-GB" altLang="en-US" sz="1800" b="1" dirty="0"/>
              <a:t>The final decision about removing a child from a school roll remains with the Head Teacher of the school after </a:t>
            </a:r>
            <a:r>
              <a:rPr lang="en-GB" altLang="en-US" sz="1800" b="1" i="1" dirty="0"/>
              <a:t>consultation</a:t>
            </a:r>
            <a:r>
              <a:rPr lang="en-GB" altLang="en-US" sz="1800" b="1" dirty="0"/>
              <a:t> with the Local Authority (CME Officer who is involved ).</a:t>
            </a:r>
          </a:p>
        </p:txBody>
      </p:sp>
    </p:spTree>
    <p:extLst>
      <p:ext uri="{BB962C8B-B14F-4D97-AF65-F5344CB8AC3E}">
        <p14:creationId xmlns:p14="http://schemas.microsoft.com/office/powerpoint/2010/main" val="160494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035A4-F072-4878-B0FF-6BC32A5FAD3D}"/>
              </a:ext>
            </a:extLst>
          </p:cNvPr>
          <p:cNvPicPr>
            <a:picLocks noChangeAspect="1"/>
          </p:cNvPicPr>
          <p:nvPr/>
        </p:nvPicPr>
        <p:blipFill>
          <a:blip r:embed="rId2"/>
          <a:stretch>
            <a:fillRect/>
          </a:stretch>
        </p:blipFill>
        <p:spPr>
          <a:xfrm>
            <a:off x="360753" y="306279"/>
            <a:ext cx="10532148" cy="6178247"/>
          </a:xfrm>
          <a:prstGeom prst="rect">
            <a:avLst/>
          </a:prstGeom>
        </p:spPr>
      </p:pic>
    </p:spTree>
    <p:extLst>
      <p:ext uri="{BB962C8B-B14F-4D97-AF65-F5344CB8AC3E}">
        <p14:creationId xmlns:p14="http://schemas.microsoft.com/office/powerpoint/2010/main" val="383894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AF8741CB-3998-4F5B-B7D6-C47C8C8B2BE0}"/>
              </a:ext>
            </a:extLst>
          </p:cNvPr>
          <p:cNvGraphicFramePr>
            <a:graphicFrameLocks/>
          </p:cNvGraphicFramePr>
          <p:nvPr/>
        </p:nvGraphicFramePr>
        <p:xfrm>
          <a:off x="690879" y="1158239"/>
          <a:ext cx="6449359" cy="49782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1">
            <a:extLst>
              <a:ext uri="{FF2B5EF4-FFF2-40B4-BE49-F238E27FC236}">
                <a16:creationId xmlns:a16="http://schemas.microsoft.com/office/drawing/2014/main" id="{F05A6337-7586-4F67-9636-879CB88C82B2}"/>
              </a:ext>
            </a:extLst>
          </p:cNvPr>
          <p:cNvSpPr>
            <a:spLocks noGrp="1"/>
          </p:cNvSpPr>
          <p:nvPr>
            <p:ph type="body" sz="quarter" idx="10"/>
          </p:nvPr>
        </p:nvSpPr>
        <p:spPr>
          <a:xfrm>
            <a:off x="401452" y="234951"/>
            <a:ext cx="7859713" cy="683516"/>
          </a:xfrm>
        </p:spPr>
        <p:txBody>
          <a:bodyPr/>
          <a:lstStyle/>
          <a:p>
            <a:r>
              <a:rPr lang="en-GB" dirty="0"/>
              <a:t>Cluster Meetings</a:t>
            </a:r>
          </a:p>
        </p:txBody>
      </p:sp>
    </p:spTree>
    <p:extLst>
      <p:ext uri="{BB962C8B-B14F-4D97-AF65-F5344CB8AC3E}">
        <p14:creationId xmlns:p14="http://schemas.microsoft.com/office/powerpoint/2010/main" val="202824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9A079AA-9A12-412F-B131-BE2EA65BFED2}"/>
              </a:ext>
            </a:extLst>
          </p:cNvPr>
          <p:cNvSpPr>
            <a:spLocks noGrp="1"/>
          </p:cNvSpPr>
          <p:nvPr>
            <p:ph type="body" sz="quarter" idx="10"/>
          </p:nvPr>
        </p:nvSpPr>
        <p:spPr>
          <a:xfrm>
            <a:off x="401638" y="234950"/>
            <a:ext cx="7859712" cy="684213"/>
          </a:xfrm>
        </p:spPr>
        <p:txBody>
          <a:bodyPr anchor="t">
            <a:normAutofit/>
          </a:bodyPr>
          <a:lstStyle/>
          <a:p>
            <a:r>
              <a:rPr lang="en-GB" dirty="0"/>
              <a:t>DfE Attendance Campaign 	</a:t>
            </a:r>
          </a:p>
        </p:txBody>
      </p:sp>
      <p:sp>
        <p:nvSpPr>
          <p:cNvPr id="4" name="TextBox 3">
            <a:extLst>
              <a:ext uri="{FF2B5EF4-FFF2-40B4-BE49-F238E27FC236}">
                <a16:creationId xmlns:a16="http://schemas.microsoft.com/office/drawing/2014/main" id="{F955AAC5-CD53-4355-A44F-445C7F496174}"/>
              </a:ext>
            </a:extLst>
          </p:cNvPr>
          <p:cNvSpPr txBox="1"/>
          <p:nvPr/>
        </p:nvSpPr>
        <p:spPr>
          <a:xfrm>
            <a:off x="4143375" y="1124007"/>
            <a:ext cx="6414835" cy="4247317"/>
          </a:xfrm>
          <a:prstGeom prst="rect">
            <a:avLst/>
          </a:prstGeom>
          <a:noFill/>
        </p:spPr>
        <p:txBody>
          <a:bodyPr wrap="square" rtlCol="0">
            <a:spAutoFit/>
          </a:bodyPr>
          <a:lstStyle/>
          <a:p>
            <a:pPr>
              <a:spcAft>
                <a:spcPts val="600"/>
              </a:spcAft>
            </a:pPr>
            <a:r>
              <a:rPr lang="en-GB" sz="1400" dirty="0">
                <a:effectLst/>
                <a:latin typeface="Trebuchet MS" panose="020B0603020202020204" pitchFamily="34" charset="0"/>
                <a:ea typeface="Calibri" panose="020F0502020204030204" pitchFamily="34" charset="0"/>
              </a:rPr>
              <a:t>The DfE has recently launched a national attendance campaign, attached is a newsletter about the campaign and what is on offer for schools. see below for what’s happening within the campaign.</a:t>
            </a:r>
          </a:p>
          <a:p>
            <a:pPr>
              <a:spcAft>
                <a:spcPts val="600"/>
              </a:spcAft>
            </a:pPr>
            <a:r>
              <a:rPr lang="en-GB" sz="1400" dirty="0">
                <a:effectLst/>
                <a:latin typeface="Trebuchet MS" panose="020B0603020202020204" pitchFamily="34" charset="0"/>
                <a:ea typeface="Calibri" panose="020F0502020204030204" pitchFamily="34" charset="0"/>
              </a:rPr>
              <a:t>The campaign seeks to influence parents and carers’ views on the importance of school attendance. To promote the importance of school attendance and the value of a school day, the national communications campaign will include: </a:t>
            </a:r>
          </a:p>
          <a:p>
            <a:pPr>
              <a:spcAft>
                <a:spcPts val="600"/>
              </a:spcAft>
            </a:pPr>
            <a:r>
              <a:rPr lang="en-GB" sz="1400" dirty="0">
                <a:effectLst/>
                <a:latin typeface="Trebuchet MS" panose="020B0603020202020204" pitchFamily="34" charset="0"/>
                <a:ea typeface="Calibri" panose="020F0502020204030204" pitchFamily="34" charset="0"/>
              </a:rPr>
              <a:t>• Promoted social media advertising </a:t>
            </a:r>
          </a:p>
          <a:p>
            <a:pPr>
              <a:spcAft>
                <a:spcPts val="600"/>
              </a:spcAft>
            </a:pPr>
            <a:r>
              <a:rPr lang="en-GB" sz="1400" dirty="0">
                <a:effectLst/>
                <a:latin typeface="Trebuchet MS" panose="020B0603020202020204" pitchFamily="34" charset="0"/>
                <a:ea typeface="Calibri" panose="020F0502020204030204" pitchFamily="34" charset="0"/>
              </a:rPr>
              <a:t>• Media partnerships </a:t>
            </a:r>
          </a:p>
          <a:p>
            <a:pPr>
              <a:spcAft>
                <a:spcPts val="600"/>
              </a:spcAft>
            </a:pPr>
            <a:r>
              <a:rPr lang="en-GB" sz="1400" dirty="0">
                <a:effectLst/>
                <a:latin typeface="Trebuchet MS" panose="020B0603020202020204" pitchFamily="34" charset="0"/>
                <a:ea typeface="Calibri" panose="020F0502020204030204" pitchFamily="34" charset="0"/>
              </a:rPr>
              <a:t>• Radio advertising </a:t>
            </a:r>
          </a:p>
          <a:p>
            <a:pPr>
              <a:spcAft>
                <a:spcPts val="600"/>
              </a:spcAft>
            </a:pPr>
            <a:r>
              <a:rPr lang="en-GB" sz="1400" dirty="0">
                <a:effectLst/>
                <a:latin typeface="Trebuchet MS" panose="020B0603020202020204" pitchFamily="34" charset="0"/>
                <a:ea typeface="Calibri" panose="020F0502020204030204" pitchFamily="34" charset="0"/>
              </a:rPr>
              <a:t>• Social media influencers When? Campaign activity will take place January to March 2024. </a:t>
            </a:r>
          </a:p>
          <a:p>
            <a:pPr>
              <a:spcAft>
                <a:spcPts val="600"/>
              </a:spcAft>
            </a:pPr>
            <a:r>
              <a:rPr lang="en-GB" sz="1400" dirty="0">
                <a:effectLst/>
                <a:latin typeface="Trebuchet MS" panose="020B0603020202020204" pitchFamily="34" charset="0"/>
                <a:ea typeface="Calibri" panose="020F0502020204030204" pitchFamily="34" charset="0"/>
              </a:rPr>
              <a:t>The campaign reflects feedback from schools and local authorities. It forms one part of our wider strategy to increase attendance, which also includes clearer expectations for schools and local authorities built around a ‘support first’ approach.</a:t>
            </a:r>
          </a:p>
          <a:p>
            <a:pPr>
              <a:spcAft>
                <a:spcPts val="600"/>
              </a:spcAft>
            </a:pPr>
            <a:endParaRPr lang="en-GB" sz="1100" dirty="0">
              <a:latin typeface="Arial" panose="020B0604020202020204" pitchFamily="34" charset="0"/>
              <a:ea typeface="Calibri" panose="020F0502020204030204" pitchFamily="34" charset="0"/>
            </a:endParaRPr>
          </a:p>
        </p:txBody>
      </p:sp>
      <p:pic>
        <p:nvPicPr>
          <p:cNvPr id="5" name="Picture 1">
            <a:extLst>
              <a:ext uri="{FF2B5EF4-FFF2-40B4-BE49-F238E27FC236}">
                <a16:creationId xmlns:a16="http://schemas.microsoft.com/office/drawing/2014/main" id="{EFBB652F-E750-4846-9225-500C55C5DA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75" y="5168774"/>
            <a:ext cx="5534978" cy="48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3C892BB-1511-448A-A94F-A65DD361E726}"/>
              </a:ext>
            </a:extLst>
          </p:cNvPr>
          <p:cNvSpPr txBox="1"/>
          <p:nvPr/>
        </p:nvSpPr>
        <p:spPr>
          <a:xfrm>
            <a:off x="4143375" y="5733993"/>
            <a:ext cx="7048500" cy="307777"/>
          </a:xfrm>
          <a:prstGeom prst="rect">
            <a:avLst/>
          </a:prstGeom>
          <a:noFill/>
        </p:spPr>
        <p:txBody>
          <a:bodyPr wrap="square" rtlCol="0">
            <a:spAutoFit/>
          </a:bodyPr>
          <a:lstStyle/>
          <a:p>
            <a:pPr defTabSz="457200">
              <a:spcAft>
                <a:spcPts val="600"/>
              </a:spcAft>
            </a:pPr>
            <a:r>
              <a:rPr lang="en-GB" sz="1400" dirty="0">
                <a:solidFill>
                  <a:prstClr val="black"/>
                </a:solidFill>
                <a:latin typeface="Trebuchet MS" panose="020B0603020202020204" pitchFamily="34" charset="0"/>
                <a:ea typeface="Calibri" panose="020F0502020204030204" pitchFamily="34" charset="0"/>
              </a:rPr>
              <a:t>Read all about it in our Education Welfare &amp; EOTAS January 2024 Newsletter </a:t>
            </a:r>
          </a:p>
        </p:txBody>
      </p:sp>
      <p:pic>
        <p:nvPicPr>
          <p:cNvPr id="8" name="Picture 7" descr="A qr code on a white background&#10;&#10;Description automatically generated">
            <a:extLst>
              <a:ext uri="{FF2B5EF4-FFF2-40B4-BE49-F238E27FC236}">
                <a16:creationId xmlns:a16="http://schemas.microsoft.com/office/drawing/2014/main" id="{6C1208CE-63C1-4F46-B241-F202511D5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701" y="1761765"/>
            <a:ext cx="2823588" cy="3651842"/>
          </a:xfrm>
          <a:prstGeom prst="rect">
            <a:avLst/>
          </a:prstGeom>
        </p:spPr>
      </p:pic>
    </p:spTree>
    <p:extLst>
      <p:ext uri="{BB962C8B-B14F-4D97-AF65-F5344CB8AC3E}">
        <p14:creationId xmlns:p14="http://schemas.microsoft.com/office/powerpoint/2010/main" val="72198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47C0B4-0BDE-478C-B8EE-A705BC869FA3}"/>
              </a:ext>
            </a:extLst>
          </p:cNvPr>
          <p:cNvSpPr>
            <a:spLocks noGrp="1"/>
          </p:cNvSpPr>
          <p:nvPr>
            <p:ph type="body" sz="quarter" idx="10"/>
          </p:nvPr>
        </p:nvSpPr>
        <p:spPr/>
        <p:txBody>
          <a:bodyPr/>
          <a:lstStyle/>
          <a:p>
            <a:r>
              <a:rPr lang="en-GB" dirty="0"/>
              <a:t>Case Study 1</a:t>
            </a:r>
          </a:p>
        </p:txBody>
      </p:sp>
      <p:sp>
        <p:nvSpPr>
          <p:cNvPr id="5" name="Content Placeholder 2">
            <a:extLst>
              <a:ext uri="{FF2B5EF4-FFF2-40B4-BE49-F238E27FC236}">
                <a16:creationId xmlns:a16="http://schemas.microsoft.com/office/drawing/2014/main" id="{79680230-29FF-44A1-B189-24FDC9648AD4}"/>
              </a:ext>
            </a:extLst>
          </p:cNvPr>
          <p:cNvSpPr txBox="1">
            <a:spLocks/>
          </p:cNvSpPr>
          <p:nvPr/>
        </p:nvSpPr>
        <p:spPr>
          <a:xfrm>
            <a:off x="677334" y="1000125"/>
            <a:ext cx="9057216" cy="57150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The mother of Child A has observed a change in his behaviour and emotional wellbeing. He has become more withdrawn from social activities, less confident and is tearful when discussing school. His outbursts of anger are becoming more regular and the change in his behaviour started once he started secondary school. </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Child A has a diagnosis of ADHD and cerebral palsy and is working with a paediatrician on an ASD assessment.</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School have observed that Child A is trying very hard to manage without mobility aids however, he struggles to keep up with his peers and tends to get left out a lot. </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Child A has previously refused to engage with the CAMHS pathway. There are no other agencies working with the family.</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Child A’s school attendance is 0% and he has not attended full time school for 2 and a half years. School have submitted a referral to the Education Welfare Service. </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endPar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mj-lt"/>
              <a:buAutoNum type="arabicPeriod"/>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What questions would you ask school in order to establish more facts and support Child A?</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mj-lt"/>
              <a:buAutoNum type="arabicPeriod"/>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What education provision would you recommend for Child A?</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mj-lt"/>
              <a:buAutoNum type="arabicPeriod"/>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Do you think a referral to the Education Welfare Service is appropriate?</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mj-lt"/>
              <a:buAutoNum type="arabicPeriod"/>
              <a:tabLst/>
              <a:defRPr/>
            </a:pPr>
            <a:endPar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mj-lt"/>
              <a:buAutoNum type="arabicPeriod"/>
              <a:tabLst/>
              <a:defRPr/>
            </a:pPr>
            <a:endPar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endPar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93142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5F2D35-C779-49EE-A30D-4FEE44370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2433" y="6422250"/>
            <a:ext cx="2837763" cy="339955"/>
          </a:xfrm>
          <a:prstGeom prst="rect">
            <a:avLst/>
          </a:prstGeom>
        </p:spPr>
      </p:pic>
      <p:sp>
        <p:nvSpPr>
          <p:cNvPr id="10" name="Title 1"/>
          <p:cNvSpPr>
            <a:spLocks noGrp="1"/>
          </p:cNvSpPr>
          <p:nvPr>
            <p:ph type="ctrTitle"/>
          </p:nvPr>
        </p:nvSpPr>
        <p:spPr>
          <a:xfrm>
            <a:off x="1524000" y="1121390"/>
            <a:ext cx="9144000" cy="2998028"/>
          </a:xfrm>
        </p:spPr>
        <p:txBody>
          <a:bodyPr/>
          <a:lstStyle/>
          <a:p>
            <a:r>
              <a:rPr lang="en-GB" dirty="0"/>
              <a:t>Supporting Families.</a:t>
            </a:r>
            <a:br>
              <a:rPr lang="en-GB" dirty="0"/>
            </a:br>
            <a:r>
              <a:rPr lang="en-GB" dirty="0"/>
              <a:t> </a:t>
            </a:r>
          </a:p>
        </p:txBody>
      </p:sp>
      <p:pic>
        <p:nvPicPr>
          <p:cNvPr id="6" name="Picture 5" descr="A logo with colorful people and text&#10;&#10;Description automatically generated"/>
          <p:cNvPicPr/>
          <p:nvPr/>
        </p:nvPicPr>
        <p:blipFill>
          <a:blip r:embed="rId4"/>
          <a:stretch>
            <a:fillRect/>
          </a:stretch>
        </p:blipFill>
        <p:spPr>
          <a:xfrm>
            <a:off x="321685" y="181696"/>
            <a:ext cx="1425575" cy="1266825"/>
          </a:xfrm>
          <a:prstGeom prst="rect">
            <a:avLst/>
          </a:prstGeom>
        </p:spPr>
      </p:pic>
      <p:pic>
        <p:nvPicPr>
          <p:cNvPr id="9" name="Picture 8" descr="A logo of hands holding a family&#10;&#10;Description automatically generated"/>
          <p:cNvPicPr/>
          <p:nvPr/>
        </p:nvPicPr>
        <p:blipFill>
          <a:blip r:embed="rId5"/>
          <a:stretch>
            <a:fillRect/>
          </a:stretch>
        </p:blipFill>
        <p:spPr>
          <a:xfrm>
            <a:off x="10400116" y="181696"/>
            <a:ext cx="1403985" cy="1266825"/>
          </a:xfrm>
          <a:prstGeom prst="rect">
            <a:avLst/>
          </a:prstGeom>
        </p:spPr>
      </p:pic>
      <p:pic>
        <p:nvPicPr>
          <p:cNvPr id="11" name="Picture 10"/>
          <p:cNvPicPr/>
          <p:nvPr/>
        </p:nvPicPr>
        <p:blipFill rotWithShape="1">
          <a:blip r:embed="rId6"/>
          <a:srcRect l="24042" t="43924" r="10481" b="26925"/>
          <a:stretch/>
        </p:blipFill>
        <p:spPr bwMode="auto">
          <a:xfrm>
            <a:off x="3380509" y="3457863"/>
            <a:ext cx="5467927" cy="13450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650912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F8F1B6-29AB-44D9-9AFE-BC1EE708C2E2}"/>
              </a:ext>
            </a:extLst>
          </p:cNvPr>
          <p:cNvSpPr>
            <a:spLocks noGrp="1"/>
          </p:cNvSpPr>
          <p:nvPr>
            <p:ph type="body" sz="quarter" idx="10"/>
          </p:nvPr>
        </p:nvSpPr>
        <p:spPr/>
        <p:txBody>
          <a:bodyPr/>
          <a:lstStyle/>
          <a:p>
            <a:r>
              <a:rPr lang="en-GB" dirty="0"/>
              <a:t>Case Study 2</a:t>
            </a:r>
          </a:p>
        </p:txBody>
      </p:sp>
      <p:sp>
        <p:nvSpPr>
          <p:cNvPr id="4" name="Content Placeholder 2">
            <a:extLst>
              <a:ext uri="{FF2B5EF4-FFF2-40B4-BE49-F238E27FC236}">
                <a16:creationId xmlns:a16="http://schemas.microsoft.com/office/drawing/2014/main" id="{F7703908-7BB4-43A3-8FB6-163EB101F086}"/>
              </a:ext>
            </a:extLst>
          </p:cNvPr>
          <p:cNvSpPr txBox="1">
            <a:spLocks/>
          </p:cNvSpPr>
          <p:nvPr/>
        </p:nvSpPr>
        <p:spPr>
          <a:xfrm>
            <a:off x="401452" y="1089025"/>
            <a:ext cx="9914466" cy="57689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Child B,C and D are severe absentee’s and have been on a Child Protection Plan since 2021 due to sexual abuse and neglect. Child B’s attendance is 0%, Child C’s attendance is 43% and Child D’s attendance is 34%. Their attendance has been historically poor and school referred them to the Education Welfare Service in 2023. </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The child protection chair is concerned about the children's sexualised behaviour and the historical concerns around sexual harm. There are three adults around the children, mother, mothers partner who lives at home address and father who has his own flat but is at the home address everyday with the children.</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There are issues with guidance and boundaries in the home. When school contact mum about the children's attendance, she is evasive and difficult to get a hold of. </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When the children are in school they are tired and find it difficult to concentrate. Concerns also include mum's mental health, possible drug use and mum's general health. </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endPar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mj-lt"/>
              <a:buAutoNum type="arabicPeriod"/>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Should the family have been referred to the Education Welfare Service sooner?</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mj-lt"/>
              <a:buAutoNum type="arabicPeriod"/>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What should the DSL’s role be?</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mj-lt"/>
              <a:buAutoNum type="arabicPeriod"/>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What do you think the outcome should be?</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mj-lt"/>
              <a:buAutoNum type="arabicPeriod"/>
              <a:tabLst/>
              <a:defRPr/>
            </a:pPr>
            <a:endPar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mj-lt"/>
              <a:buAutoNum type="arabicPeriod"/>
              <a:tabLst/>
              <a:defRPr/>
            </a:pPr>
            <a:endPar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mj-lt"/>
              <a:buAutoNum type="arabicPeriod"/>
              <a:tabLst/>
              <a:defRPr/>
            </a:pPr>
            <a:endPar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endPar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1641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B73F4C-24F9-426A-9D58-D82190FFDFD8}"/>
              </a:ext>
            </a:extLst>
          </p:cNvPr>
          <p:cNvSpPr>
            <a:spLocks noGrp="1"/>
          </p:cNvSpPr>
          <p:nvPr>
            <p:ph type="body" sz="quarter" idx="10"/>
          </p:nvPr>
        </p:nvSpPr>
        <p:spPr/>
        <p:txBody>
          <a:bodyPr/>
          <a:lstStyle/>
          <a:p>
            <a:r>
              <a:rPr lang="en-GB" dirty="0"/>
              <a:t>Case Study 3</a:t>
            </a:r>
          </a:p>
        </p:txBody>
      </p:sp>
      <p:sp>
        <p:nvSpPr>
          <p:cNvPr id="3" name="Content Placeholder 2">
            <a:extLst>
              <a:ext uri="{FF2B5EF4-FFF2-40B4-BE49-F238E27FC236}">
                <a16:creationId xmlns:a16="http://schemas.microsoft.com/office/drawing/2014/main" id="{102F854D-31A9-475B-8B3E-3245E3CD752A}"/>
              </a:ext>
            </a:extLst>
          </p:cNvPr>
          <p:cNvSpPr txBox="1">
            <a:spLocks/>
          </p:cNvSpPr>
          <p:nvPr/>
        </p:nvSpPr>
        <p:spPr>
          <a:xfrm>
            <a:off x="401452" y="1038225"/>
            <a:ext cx="10143066" cy="538162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Child E’s attendance is 45%. They haven’t attended school on a regular basis for the past 2 academic years. </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The family are no longer open to Social Care however there is an extensive Social Care history. Parent has recently refused support from Early Help and has declined support from CAMHS. </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School have supported the family in the following ways: </a:t>
            </a:r>
          </a:p>
          <a:p>
            <a:pPr marL="342900" marR="0" lvl="0" indent="-342900" algn="l" defTabSz="457200" rtl="0" eaLnBrk="1" fontAlgn="auto" latinLnBrk="0" hangingPunct="1">
              <a:lnSpc>
                <a:spcPct val="100000"/>
              </a:lnSpc>
              <a:spcBef>
                <a:spcPts val="1000"/>
              </a:spcBef>
              <a:spcAft>
                <a:spcPts val="0"/>
              </a:spcAft>
              <a:buClr>
                <a:srgbClr val="90C226"/>
              </a:buClr>
              <a:buSzPct val="80000"/>
              <a:buFontTx/>
              <a:buChar char="-"/>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CAMHS referral</a:t>
            </a:r>
          </a:p>
          <a:p>
            <a:pPr marL="342900" marR="0" lvl="0" indent="-342900" algn="l" defTabSz="457200" rtl="0" eaLnBrk="1" fontAlgn="auto" latinLnBrk="0" hangingPunct="1">
              <a:lnSpc>
                <a:spcPct val="100000"/>
              </a:lnSpc>
              <a:spcBef>
                <a:spcPts val="1000"/>
              </a:spcBef>
              <a:spcAft>
                <a:spcPts val="0"/>
              </a:spcAft>
              <a:buClr>
                <a:srgbClr val="90C226"/>
              </a:buClr>
              <a:buSzPct val="80000"/>
              <a:buFontTx/>
              <a:buChar char="-"/>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Parenting Team referral </a:t>
            </a:r>
          </a:p>
          <a:p>
            <a:pPr marL="342900" marR="0" lvl="0" indent="-342900" algn="l" defTabSz="457200" rtl="0" eaLnBrk="1" fontAlgn="auto" latinLnBrk="0" hangingPunct="1">
              <a:lnSpc>
                <a:spcPct val="100000"/>
              </a:lnSpc>
              <a:spcBef>
                <a:spcPts val="1000"/>
              </a:spcBef>
              <a:spcAft>
                <a:spcPts val="0"/>
              </a:spcAft>
              <a:buClr>
                <a:srgbClr val="90C226"/>
              </a:buClr>
              <a:buSzPct val="80000"/>
              <a:buFontTx/>
              <a:buChar char="-"/>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Targeting Support Team referral </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A referral has been made to the Education Welfare Service. Parent’s engagement with the Service has been poor; they have failed to attend pre-arranged meetings, failed to engage during home visits and are not responding to letters and telephone calls. </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endPar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mj-lt"/>
              <a:buAutoNum type="arabicPeriod"/>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What do you think the next steps should be?</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mj-lt"/>
              <a:buAutoNum type="arabicPeriod"/>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What other support could’ve been offered / should more support be offered?</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mj-lt"/>
              <a:buAutoNum type="arabicPeriod"/>
              <a:tabLst/>
              <a:defRPr/>
            </a:pPr>
            <a:r>
              <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What do you think the outcome should be?</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mj-lt"/>
              <a:buAutoNum type="arabicPeriod"/>
              <a:tabLst/>
              <a:defRPr/>
            </a:pPr>
            <a:endPar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mj-lt"/>
              <a:buAutoNum type="arabicPeriod"/>
              <a:tabLst/>
              <a:defRPr/>
            </a:pPr>
            <a:endParaRPr kumimoji="0" lang="en-GB" sz="16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endPar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endPar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9829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E85CA68-39BA-4CCD-91F1-7AE9AE84AE30}"/>
              </a:ext>
            </a:extLst>
          </p:cNvPr>
          <p:cNvSpPr>
            <a:spLocks noGrp="1"/>
          </p:cNvSpPr>
          <p:nvPr>
            <p:ph type="body" sz="quarter" idx="10"/>
          </p:nvPr>
        </p:nvSpPr>
        <p:spPr>
          <a:xfrm>
            <a:off x="401638" y="234950"/>
            <a:ext cx="7859712" cy="684213"/>
          </a:xfrm>
        </p:spPr>
        <p:txBody>
          <a:bodyPr/>
          <a:lstStyle/>
          <a:p>
            <a:r>
              <a:rPr lang="en-GB" dirty="0"/>
              <a:t>Outcomes </a:t>
            </a:r>
          </a:p>
        </p:txBody>
      </p:sp>
      <p:sp>
        <p:nvSpPr>
          <p:cNvPr id="4" name="Content Placeholder 2">
            <a:extLst>
              <a:ext uri="{FF2B5EF4-FFF2-40B4-BE49-F238E27FC236}">
                <a16:creationId xmlns:a16="http://schemas.microsoft.com/office/drawing/2014/main" id="{521723B4-5D3A-4229-812C-B68FA1D36816}"/>
              </a:ext>
            </a:extLst>
          </p:cNvPr>
          <p:cNvSpPr txBox="1">
            <a:spLocks/>
          </p:cNvSpPr>
          <p:nvPr/>
        </p:nvSpPr>
        <p:spPr>
          <a:xfrm>
            <a:off x="401638" y="1152525"/>
            <a:ext cx="10761662" cy="48888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1800" b="1"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Case Study 1 – </a:t>
            </a:r>
            <a:r>
              <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Following school’s referral to the Education Welfare Service, it was identified at a case supervision with an Education Welfare Specialist that proceeding to a prosecution was not appropriate. Instead, Child A was supported on roll at HHELC, he engaged with CAMHS and he went on to achieve his GCSE’s and do an Engineering T-Level. The below email was received from parent:</a:t>
            </a:r>
            <a:endPar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en-GB" sz="1800" b="0" i="1"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a:t>
            </a:r>
            <a:r>
              <a:rPr lang="en-GB" i="1" dirty="0">
                <a:solidFill>
                  <a:sysClr val="windowText" lastClr="000000">
                    <a:lumMod val="75000"/>
                    <a:lumOff val="25000"/>
                  </a:sysClr>
                </a:solidFill>
                <a:latin typeface="Trebuchet MS" panose="020B0603020202020204"/>
              </a:rPr>
              <a:t>XXXX</a:t>
            </a:r>
            <a:r>
              <a:rPr kumimoji="0" lang="en-GB" sz="1800" b="0" i="1"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 did brilliant in his GCSE’s… 7,5,4s. He started college on Monday doing an Engineering T-level, level 3. So proud of him I know he could do it, he just needed the help to get in the right place to continue his Education. </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en-GB" sz="1800" b="0" i="1"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I’ve got to say he wouldn't have done it without the brilliant support he received from yourself and XXX fighting for him, because that's what it was a fight. Home Hospital Education teachers were brilliant as well. I will always remember the first day we went to look at the school, he was looking around and I saw his shoulders drop as if all the stress had gone away.</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en-GB" sz="1800" b="0" i="1"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They gave him his confidence back. I thought I lost my son a long time ago through all the stress. I just wish we was listened to in the beginning…”</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8295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1FD113-2EE9-4C77-BE0E-CC5B1FC91F6D}"/>
              </a:ext>
            </a:extLst>
          </p:cNvPr>
          <p:cNvSpPr>
            <a:spLocks noGrp="1"/>
          </p:cNvSpPr>
          <p:nvPr>
            <p:ph type="body" sz="quarter" idx="10"/>
          </p:nvPr>
        </p:nvSpPr>
        <p:spPr/>
        <p:txBody>
          <a:bodyPr/>
          <a:lstStyle/>
          <a:p>
            <a:r>
              <a:rPr lang="en-GB" dirty="0"/>
              <a:t>Outcomes</a:t>
            </a:r>
          </a:p>
        </p:txBody>
      </p:sp>
      <p:sp>
        <p:nvSpPr>
          <p:cNvPr id="4" name="Content Placeholder 2">
            <a:extLst>
              <a:ext uri="{FF2B5EF4-FFF2-40B4-BE49-F238E27FC236}">
                <a16:creationId xmlns:a16="http://schemas.microsoft.com/office/drawing/2014/main" id="{0DB2A939-7FF9-460B-AC96-1D128F952973}"/>
              </a:ext>
            </a:extLst>
          </p:cNvPr>
          <p:cNvSpPr txBox="1">
            <a:spLocks/>
          </p:cNvSpPr>
          <p:nvPr/>
        </p:nvSpPr>
        <p:spPr>
          <a:xfrm>
            <a:off x="334434" y="1009650"/>
            <a:ext cx="11247966" cy="524827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endPar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1800" b="1"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Case Study 2 – </a:t>
            </a:r>
            <a:r>
              <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Child B,C and D’s attendance failed to improve. Father attended court and received the following disposal: </a:t>
            </a:r>
          </a:p>
          <a:p>
            <a:pPr marL="342900" marR="0" lvl="0" indent="-342900" algn="l" defTabSz="457200" rtl="0" eaLnBrk="1" fontAlgn="auto" latinLnBrk="0" hangingPunct="1">
              <a:lnSpc>
                <a:spcPct val="100000"/>
              </a:lnSpc>
              <a:spcBef>
                <a:spcPts val="1000"/>
              </a:spcBef>
              <a:spcAft>
                <a:spcPts val="0"/>
              </a:spcAft>
              <a:buClr>
                <a:srgbClr val="90C226"/>
              </a:buClr>
              <a:buSzPct val="80000"/>
              <a:buFontTx/>
              <a:buChar char="-"/>
              <a:tabLst/>
              <a:defRPr/>
            </a:pPr>
            <a:r>
              <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£200 fine</a:t>
            </a:r>
          </a:p>
          <a:p>
            <a:pPr marL="342900" marR="0" lvl="0" indent="-342900" algn="l" defTabSz="457200" rtl="0" eaLnBrk="1" fontAlgn="auto" latinLnBrk="0" hangingPunct="1">
              <a:lnSpc>
                <a:spcPct val="100000"/>
              </a:lnSpc>
              <a:spcBef>
                <a:spcPts val="1000"/>
              </a:spcBef>
              <a:spcAft>
                <a:spcPts val="0"/>
              </a:spcAft>
              <a:buClr>
                <a:srgbClr val="90C226"/>
              </a:buClr>
              <a:buSzPct val="80000"/>
              <a:buFontTx/>
              <a:buChar char="-"/>
              <a:tabLst/>
              <a:defRPr/>
            </a:pPr>
            <a:r>
              <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£120 costs</a:t>
            </a:r>
          </a:p>
          <a:p>
            <a:pPr marL="342900" marR="0" lvl="0" indent="-342900" algn="l" defTabSz="457200" rtl="0" eaLnBrk="1" fontAlgn="auto" latinLnBrk="0" hangingPunct="1">
              <a:lnSpc>
                <a:spcPct val="100000"/>
              </a:lnSpc>
              <a:spcBef>
                <a:spcPts val="1000"/>
              </a:spcBef>
              <a:spcAft>
                <a:spcPts val="0"/>
              </a:spcAft>
              <a:buClr>
                <a:srgbClr val="90C226"/>
              </a:buClr>
              <a:buSzPct val="80000"/>
              <a:buFontTx/>
              <a:buChar char="-"/>
              <a:tabLst/>
              <a:defRPr/>
            </a:pPr>
            <a:r>
              <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£80 Victim Surcharge </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Mother failed to attend court and a warrant is out for her arrest. </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endPar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1800" b="1"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Case Study 3 – </a:t>
            </a:r>
            <a:r>
              <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Child E’s attendance failed to improve. The case was escalated to a Legal Intervention Officer who invited parent to attend an Interview Under Caution. Parent failed to attend and therefore, the case was escalated to court. In court the Judge agreed the following: </a:t>
            </a:r>
          </a:p>
          <a:p>
            <a:pPr marL="342900" marR="0" lvl="0" indent="-342900" algn="l" defTabSz="457200" rtl="0" eaLnBrk="1" fontAlgn="auto" latinLnBrk="0" hangingPunct="1">
              <a:lnSpc>
                <a:spcPct val="100000"/>
              </a:lnSpc>
              <a:spcBef>
                <a:spcPts val="1000"/>
              </a:spcBef>
              <a:spcAft>
                <a:spcPts val="0"/>
              </a:spcAft>
              <a:buClr>
                <a:srgbClr val="90C226"/>
              </a:buClr>
              <a:buSzPct val="80000"/>
              <a:buFontTx/>
              <a:buChar char="-"/>
              <a:tabLst/>
              <a:defRPr/>
            </a:pPr>
            <a:r>
              <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12 months’ Community Order</a:t>
            </a:r>
          </a:p>
          <a:p>
            <a:pPr marL="342900" marR="0" lvl="0" indent="-342900" algn="l" defTabSz="457200" rtl="0" eaLnBrk="1" fontAlgn="auto" latinLnBrk="0" hangingPunct="1">
              <a:lnSpc>
                <a:spcPct val="100000"/>
              </a:lnSpc>
              <a:spcBef>
                <a:spcPts val="1000"/>
              </a:spcBef>
              <a:spcAft>
                <a:spcPts val="0"/>
              </a:spcAft>
              <a:buClr>
                <a:srgbClr val="90C226"/>
              </a:buClr>
              <a:buSzPct val="80000"/>
              <a:buFontTx/>
              <a:buChar char="-"/>
              <a:tabLst/>
              <a:defRPr/>
            </a:pPr>
            <a:r>
              <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20 Rehabilitation Activities Requirement (RAR) days</a:t>
            </a:r>
          </a:p>
          <a:p>
            <a:pPr marL="342900" marR="0" lvl="0" indent="-342900" algn="l" defTabSz="457200" rtl="0" eaLnBrk="1" fontAlgn="auto" latinLnBrk="0" hangingPunct="1">
              <a:lnSpc>
                <a:spcPct val="100000"/>
              </a:lnSpc>
              <a:spcBef>
                <a:spcPts val="1000"/>
              </a:spcBef>
              <a:spcAft>
                <a:spcPts val="0"/>
              </a:spcAft>
              <a:buClr>
                <a:srgbClr val="90C226"/>
              </a:buClr>
              <a:buSzPct val="80000"/>
              <a:buFontTx/>
              <a:buChar char="-"/>
              <a:tabLst/>
              <a:defRPr/>
            </a:pPr>
            <a:r>
              <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Victim Surcharge £114.00</a:t>
            </a:r>
          </a:p>
          <a:p>
            <a:pPr marL="342900" marR="0" lvl="0" indent="-342900" algn="l" defTabSz="457200" rtl="0" eaLnBrk="1" fontAlgn="auto" latinLnBrk="0" hangingPunct="1">
              <a:lnSpc>
                <a:spcPct val="100000"/>
              </a:lnSpc>
              <a:spcBef>
                <a:spcPts val="1000"/>
              </a:spcBef>
              <a:spcAft>
                <a:spcPts val="0"/>
              </a:spcAft>
              <a:buClr>
                <a:srgbClr val="90C226"/>
              </a:buClr>
              <a:buSzPct val="80000"/>
              <a:buFontTx/>
              <a:buChar char="-"/>
              <a:tabLst/>
              <a:defRPr/>
            </a:pPr>
            <a:r>
              <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A Collection order was put in place</a:t>
            </a:r>
          </a:p>
        </p:txBody>
      </p:sp>
    </p:spTree>
    <p:extLst>
      <p:ext uri="{BB962C8B-B14F-4D97-AF65-F5344CB8AC3E}">
        <p14:creationId xmlns:p14="http://schemas.microsoft.com/office/powerpoint/2010/main" val="144205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B7B130-909E-4047-8784-4580DAC128D5}"/>
              </a:ext>
            </a:extLst>
          </p:cNvPr>
          <p:cNvSpPr>
            <a:spLocks noGrp="1"/>
          </p:cNvSpPr>
          <p:nvPr>
            <p:ph type="body" sz="quarter" idx="10"/>
          </p:nvPr>
        </p:nvSpPr>
        <p:spPr>
          <a:xfrm>
            <a:off x="430027" y="2292351"/>
            <a:ext cx="7859713" cy="683516"/>
          </a:xfrm>
        </p:spPr>
        <p:txBody>
          <a:bodyPr/>
          <a:lstStyle/>
          <a:p>
            <a:r>
              <a:rPr lang="en-US" sz="3600" dirty="0">
                <a:solidFill>
                  <a:schemeClr val="tx1"/>
                </a:solidFill>
              </a:rPr>
              <a:t>Save the date…</a:t>
            </a:r>
          </a:p>
          <a:p>
            <a:endParaRPr lang="en-GB" dirty="0"/>
          </a:p>
        </p:txBody>
      </p:sp>
      <p:graphicFrame>
        <p:nvGraphicFramePr>
          <p:cNvPr id="5" name="Content Placeholder 2">
            <a:extLst>
              <a:ext uri="{FF2B5EF4-FFF2-40B4-BE49-F238E27FC236}">
                <a16:creationId xmlns:a16="http://schemas.microsoft.com/office/drawing/2014/main" id="{0F40A2D0-DD8C-40F9-B101-973E5529BFD9}"/>
              </a:ext>
            </a:extLst>
          </p:cNvPr>
          <p:cNvGraphicFramePr>
            <a:graphicFrameLocks/>
          </p:cNvGraphicFramePr>
          <p:nvPr/>
        </p:nvGraphicFramePr>
        <p:xfrm>
          <a:off x="4629150" y="939209"/>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8D3C138A-8FA9-4C9C-AA5C-8D19153302DB}"/>
              </a:ext>
            </a:extLst>
          </p:cNvPr>
          <p:cNvSpPr txBox="1"/>
          <p:nvPr/>
        </p:nvSpPr>
        <p:spPr>
          <a:xfrm>
            <a:off x="133350" y="5438775"/>
            <a:ext cx="4495800" cy="923330"/>
          </a:xfrm>
          <a:prstGeom prst="rect">
            <a:avLst/>
          </a:prstGeom>
          <a:noFill/>
        </p:spPr>
        <p:txBody>
          <a:bodyPr wrap="square" rtlCol="0">
            <a:spAutoFit/>
          </a:bodyPr>
          <a:lstStyle/>
          <a:p>
            <a:r>
              <a:rPr lang="en-GB" dirty="0"/>
              <a:t>Tracey Cross – Team Manager</a:t>
            </a:r>
          </a:p>
          <a:p>
            <a:r>
              <a:rPr lang="en-GB" dirty="0"/>
              <a:t>Sophie Coldrick – Education Welfare Specialist</a:t>
            </a:r>
          </a:p>
          <a:p>
            <a:r>
              <a:rPr lang="en-GB" dirty="0"/>
              <a:t>Samantha Law – Education Welfare Specialist</a:t>
            </a:r>
          </a:p>
        </p:txBody>
      </p:sp>
    </p:spTree>
    <p:extLst>
      <p:ext uri="{BB962C8B-B14F-4D97-AF65-F5344CB8AC3E}">
        <p14:creationId xmlns:p14="http://schemas.microsoft.com/office/powerpoint/2010/main" val="414871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orful background with white letters&#10;&#10;Description automatically generated">
            <a:extLst>
              <a:ext uri="{FF2B5EF4-FFF2-40B4-BE49-F238E27FC236}">
                <a16:creationId xmlns:a16="http://schemas.microsoft.com/office/drawing/2014/main" id="{AB3902BF-5C47-454C-BCB9-97C7987BA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2120" y="2022389"/>
            <a:ext cx="6933064" cy="2468080"/>
          </a:xfrm>
          <a:prstGeom prst="rect">
            <a:avLst/>
          </a:prstGeom>
        </p:spPr>
      </p:pic>
    </p:spTree>
    <p:extLst>
      <p:ext uri="{BB962C8B-B14F-4D97-AF65-F5344CB8AC3E}">
        <p14:creationId xmlns:p14="http://schemas.microsoft.com/office/powerpoint/2010/main" val="293950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2CB8E6-25EC-4538-B03F-B350FC54E475}"/>
              </a:ext>
            </a:extLst>
          </p:cNvPr>
          <p:cNvSpPr>
            <a:spLocks noGrp="1"/>
          </p:cNvSpPr>
          <p:nvPr>
            <p:ph type="body" sz="quarter" idx="10"/>
          </p:nvPr>
        </p:nvSpPr>
        <p:spPr>
          <a:xfrm>
            <a:off x="2166143" y="3087242"/>
            <a:ext cx="7859713" cy="683516"/>
          </a:xfrm>
        </p:spPr>
        <p:txBody>
          <a:bodyPr/>
          <a:lstStyle/>
          <a:p>
            <a:r>
              <a:rPr lang="en-GB" sz="4400" dirty="0">
                <a:latin typeface="+mn-lt"/>
              </a:rPr>
              <a:t>Local Updates</a:t>
            </a:r>
          </a:p>
        </p:txBody>
      </p:sp>
    </p:spTree>
    <p:extLst>
      <p:ext uri="{BB962C8B-B14F-4D97-AF65-F5344CB8AC3E}">
        <p14:creationId xmlns:p14="http://schemas.microsoft.com/office/powerpoint/2010/main" val="236796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C47321-8E27-4351-953F-435D01980E7F}"/>
              </a:ext>
            </a:extLst>
          </p:cNvPr>
          <p:cNvSpPr>
            <a:spLocks noGrp="1"/>
          </p:cNvSpPr>
          <p:nvPr>
            <p:ph type="body" sz="quarter" idx="10"/>
          </p:nvPr>
        </p:nvSpPr>
        <p:spPr>
          <a:xfrm>
            <a:off x="818310" y="3429000"/>
            <a:ext cx="11257149" cy="683516"/>
          </a:xfrm>
        </p:spPr>
        <p:txBody>
          <a:bodyPr/>
          <a:lstStyle/>
          <a:p>
            <a:pPr marL="742950" indent="-742950">
              <a:buFont typeface="+mj-lt"/>
              <a:buAutoNum type="arabicPeriod"/>
            </a:pPr>
            <a:r>
              <a:rPr lang="en-GB" sz="2000" dirty="0"/>
              <a:t>Local Safeguarding Partnership Safeguarding Audit update</a:t>
            </a:r>
          </a:p>
          <a:p>
            <a:pPr marL="742950" indent="-742950">
              <a:buFont typeface="+mj-lt"/>
              <a:buAutoNum type="arabicPeriod"/>
            </a:pPr>
            <a:r>
              <a:rPr lang="en-GB" sz="2000" dirty="0"/>
              <a:t>Safeguarding in Education training programme</a:t>
            </a:r>
          </a:p>
          <a:p>
            <a:pPr marL="742950" indent="-742950">
              <a:buFont typeface="+mj-lt"/>
              <a:buAutoNum type="arabicPeriod"/>
            </a:pPr>
            <a:r>
              <a:rPr lang="en-GB" sz="2000" dirty="0"/>
              <a:t>Changes to websites</a:t>
            </a:r>
          </a:p>
          <a:p>
            <a:pPr marL="742950" indent="-742950">
              <a:buFont typeface="+mj-lt"/>
              <a:buAutoNum type="arabicPeriod"/>
            </a:pPr>
            <a:r>
              <a:rPr lang="en-GB" sz="2000" dirty="0"/>
              <a:t>Community Safety reporting </a:t>
            </a:r>
          </a:p>
          <a:p>
            <a:pPr marL="742950" indent="-742950">
              <a:buFont typeface="+mj-lt"/>
              <a:buAutoNum type="arabicPeriod"/>
            </a:pPr>
            <a:r>
              <a:rPr lang="en-GB" sz="2000" dirty="0"/>
              <a:t>Request for updated contacts</a:t>
            </a:r>
          </a:p>
          <a:p>
            <a:pPr marL="742950" indent="-742950">
              <a:buFont typeface="+mj-lt"/>
              <a:buAutoNum type="arabicPeriod"/>
            </a:pPr>
            <a:r>
              <a:rPr lang="en-GB" sz="2000" dirty="0"/>
              <a:t>City MASH cluster meeting dates</a:t>
            </a:r>
          </a:p>
          <a:p>
            <a:pPr marL="742950" indent="-742950">
              <a:buFont typeface="+mj-lt"/>
              <a:buAutoNum type="arabicPeriod"/>
            </a:pPr>
            <a:r>
              <a:rPr lang="en-GB" sz="2000" dirty="0"/>
              <a:t>Young carers service for schools</a:t>
            </a:r>
          </a:p>
          <a:p>
            <a:pPr marL="742950" indent="-742950">
              <a:buFont typeface="+mj-lt"/>
              <a:buAutoNum type="arabicPeriod"/>
            </a:pPr>
            <a:r>
              <a:rPr lang="en-GB" sz="2000" dirty="0"/>
              <a:t>0-19 Nursing Service offer review</a:t>
            </a:r>
          </a:p>
          <a:p>
            <a:pPr marL="742950" indent="-742950">
              <a:buFont typeface="+mj-lt"/>
              <a:buAutoNum type="arabicPeriod"/>
            </a:pPr>
            <a:r>
              <a:rPr lang="en-GB" sz="2000" dirty="0"/>
              <a:t>Neglect toolkit update</a:t>
            </a:r>
          </a:p>
          <a:p>
            <a:pPr marL="742950" indent="-742950">
              <a:buFont typeface="+mj-lt"/>
              <a:buAutoNum type="arabicPeriod"/>
            </a:pPr>
            <a:r>
              <a:rPr lang="en-GB" sz="2000" dirty="0"/>
              <a:t>Gender questioning consultation</a:t>
            </a:r>
          </a:p>
          <a:p>
            <a:pPr marL="742950" indent="-742950">
              <a:buFont typeface="+mj-lt"/>
              <a:buAutoNum type="arabicPeriod"/>
            </a:pPr>
            <a:r>
              <a:rPr lang="en-GB" sz="2000" dirty="0"/>
              <a:t>Rapid Reviews</a:t>
            </a:r>
          </a:p>
          <a:p>
            <a:pPr marL="742950" indent="-742950">
              <a:buFont typeface="+mj-lt"/>
              <a:buAutoNum type="arabicPeriod"/>
            </a:pPr>
            <a:r>
              <a:rPr lang="en-GB" sz="2000" dirty="0"/>
              <a:t>Upcoming network date</a:t>
            </a:r>
          </a:p>
        </p:txBody>
      </p:sp>
      <p:sp>
        <p:nvSpPr>
          <p:cNvPr id="3" name="TextBox 2">
            <a:extLst>
              <a:ext uri="{FF2B5EF4-FFF2-40B4-BE49-F238E27FC236}">
                <a16:creationId xmlns:a16="http://schemas.microsoft.com/office/drawing/2014/main" id="{A96317FA-110E-4CB3-B031-0BFC71D93C5B}"/>
              </a:ext>
            </a:extLst>
          </p:cNvPr>
          <p:cNvSpPr txBox="1"/>
          <p:nvPr/>
        </p:nvSpPr>
        <p:spPr>
          <a:xfrm>
            <a:off x="455241" y="209774"/>
            <a:ext cx="4399148" cy="769441"/>
          </a:xfrm>
          <a:prstGeom prst="rect">
            <a:avLst/>
          </a:prstGeom>
          <a:noFill/>
        </p:spPr>
        <p:txBody>
          <a:bodyPr wrap="square" rtlCol="0">
            <a:spAutoFit/>
          </a:bodyPr>
          <a:lstStyle/>
          <a:p>
            <a:r>
              <a:rPr lang="en-GB" sz="4400" b="1" dirty="0"/>
              <a:t>Content</a:t>
            </a:r>
          </a:p>
        </p:txBody>
      </p:sp>
    </p:spTree>
    <p:extLst>
      <p:ext uri="{BB962C8B-B14F-4D97-AF65-F5344CB8AC3E}">
        <p14:creationId xmlns:p14="http://schemas.microsoft.com/office/powerpoint/2010/main" val="166656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0201C6-C3EF-4EC4-B4C2-877255992AEF}"/>
              </a:ext>
            </a:extLst>
          </p:cNvPr>
          <p:cNvSpPr>
            <a:spLocks noGrp="1"/>
          </p:cNvSpPr>
          <p:nvPr>
            <p:ph type="body" sz="quarter" idx="10"/>
          </p:nvPr>
        </p:nvSpPr>
        <p:spPr>
          <a:xfrm>
            <a:off x="182880" y="610496"/>
            <a:ext cx="11001654" cy="1318317"/>
          </a:xfrm>
        </p:spPr>
        <p:txBody>
          <a:bodyPr/>
          <a:lstStyle/>
          <a:p>
            <a:r>
              <a:rPr lang="en-GB" sz="4000" dirty="0">
                <a:latin typeface="+mn-lt"/>
              </a:rPr>
              <a:t>Annual completion of the Local Safeguarding Partnership audit (Section 175/157)</a:t>
            </a:r>
          </a:p>
          <a:p>
            <a:endParaRPr lang="en-GB" dirty="0"/>
          </a:p>
        </p:txBody>
      </p:sp>
      <p:sp>
        <p:nvSpPr>
          <p:cNvPr id="3" name="Rectangle 2">
            <a:extLst>
              <a:ext uri="{FF2B5EF4-FFF2-40B4-BE49-F238E27FC236}">
                <a16:creationId xmlns:a16="http://schemas.microsoft.com/office/drawing/2014/main" id="{7AA14F77-BCAF-4DE4-B7A6-71A0F1E89FDA}"/>
              </a:ext>
            </a:extLst>
          </p:cNvPr>
          <p:cNvSpPr/>
          <p:nvPr/>
        </p:nvSpPr>
        <p:spPr>
          <a:xfrm>
            <a:off x="182880" y="1928813"/>
            <a:ext cx="11469189" cy="4370427"/>
          </a:xfrm>
          <a:prstGeom prst="rect">
            <a:avLst/>
          </a:prstGeom>
        </p:spPr>
        <p:txBody>
          <a:bodyPr wrap="square">
            <a:spAutoFit/>
          </a:bodyPr>
          <a:lstStyle/>
          <a:p>
            <a:r>
              <a:rPr lang="en-GB" sz="2000" dirty="0">
                <a:cs typeface="Arial" panose="020B0604020202020204" pitchFamily="34" charset="0"/>
              </a:rPr>
              <a:t>Further detailed guidance about the audit process will be sent out to all Headteachers at the start of the summer term along with a ‘</a:t>
            </a:r>
            <a:r>
              <a:rPr lang="en-GB" sz="2000" b="1" dirty="0">
                <a:cs typeface="Arial" panose="020B0604020202020204" pitchFamily="34" charset="0"/>
              </a:rPr>
              <a:t>support and guidance</a:t>
            </a:r>
            <a:r>
              <a:rPr lang="en-GB" sz="2000" dirty="0">
                <a:cs typeface="Arial" panose="020B0604020202020204" pitchFamily="34" charset="0"/>
              </a:rPr>
              <a:t>’ document that should answer any questions to help with the completion of the audit and understanding the wider process. </a:t>
            </a:r>
          </a:p>
          <a:p>
            <a:endParaRPr lang="en-GB" sz="2000" dirty="0">
              <a:cs typeface="Arial" panose="020B0604020202020204" pitchFamily="34" charset="0"/>
            </a:endParaRPr>
          </a:p>
          <a:p>
            <a:r>
              <a:rPr lang="en-GB" sz="2000" b="1" dirty="0"/>
              <a:t>The annual audit will open on </a:t>
            </a:r>
            <a:r>
              <a:rPr lang="en-GB" sz="2000" b="1" u="sng" dirty="0"/>
              <a:t>Monday 15</a:t>
            </a:r>
            <a:r>
              <a:rPr lang="en-GB" sz="2000" b="1" u="sng" baseline="30000" dirty="0"/>
              <a:t>th</a:t>
            </a:r>
            <a:r>
              <a:rPr lang="en-GB" sz="2000" b="1" u="sng" dirty="0"/>
              <a:t> April 2024</a:t>
            </a:r>
            <a:r>
              <a:rPr lang="en-GB" sz="2000" b="1" dirty="0"/>
              <a:t> for completion by </a:t>
            </a:r>
            <a:r>
              <a:rPr lang="en-GB" sz="2000" b="1" u="sng" dirty="0"/>
              <a:t>Monday 08</a:t>
            </a:r>
            <a:r>
              <a:rPr lang="en-GB" sz="2000" b="1" u="sng" baseline="30000" dirty="0"/>
              <a:t>th</a:t>
            </a:r>
            <a:r>
              <a:rPr lang="en-GB" sz="2000" b="1" u="sng" dirty="0"/>
              <a:t> July 2024 </a:t>
            </a:r>
            <a:r>
              <a:rPr lang="en-GB" sz="2000" b="1" dirty="0"/>
              <a:t>via the Headteacher accessing an email sent directly to them.</a:t>
            </a:r>
          </a:p>
          <a:p>
            <a:endParaRPr lang="en-GB" sz="2000" b="1" dirty="0">
              <a:solidFill>
                <a:srgbClr val="EA127B"/>
              </a:solidFill>
            </a:endParaRPr>
          </a:p>
          <a:p>
            <a:r>
              <a:rPr lang="en-GB" sz="2000" dirty="0">
                <a:solidFill>
                  <a:srgbClr val="444444"/>
                </a:solidFill>
                <a:ea typeface="Times New Roman" panose="02020603050405020304" pitchFamily="18" charset="0"/>
                <a:cs typeface="Arial" panose="020B0604020202020204" pitchFamily="34" charset="0"/>
              </a:rPr>
              <a:t>We have attempted to ensure that the audit is as accessible as possible to reduce the time and resources required to complete your submission, this is through feedback from professionals completing it last year and updates to KCSIE 2023.</a:t>
            </a:r>
          </a:p>
          <a:p>
            <a:endParaRPr lang="en-US" sz="2000" dirty="0"/>
          </a:p>
          <a:p>
            <a:r>
              <a:rPr lang="en-US" sz="2000" dirty="0"/>
              <a:t>We recommend that </a:t>
            </a:r>
            <a:r>
              <a:rPr lang="en-US" sz="2000" u="sng" dirty="0"/>
              <a:t>Keeping Children Safe in Education 2023</a:t>
            </a:r>
            <a:r>
              <a:rPr lang="en-US" sz="2000" dirty="0"/>
              <a:t> (KCSIE 2023) is at hand </a:t>
            </a:r>
            <a:r>
              <a:rPr lang="en-GB" sz="2000" dirty="0"/>
              <a:t>whilst completing the audit.</a:t>
            </a:r>
          </a:p>
          <a:p>
            <a:endParaRPr lang="en-GB" dirty="0"/>
          </a:p>
        </p:txBody>
      </p:sp>
    </p:spTree>
    <p:extLst>
      <p:ext uri="{BB962C8B-B14F-4D97-AF65-F5344CB8AC3E}">
        <p14:creationId xmlns:p14="http://schemas.microsoft.com/office/powerpoint/2010/main" val="134124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6BC50B-FC40-48F4-ACC1-001481DCA405}"/>
              </a:ext>
            </a:extLst>
          </p:cNvPr>
          <p:cNvSpPr>
            <a:spLocks noGrp="1"/>
          </p:cNvSpPr>
          <p:nvPr>
            <p:ph type="body" sz="quarter" idx="10"/>
          </p:nvPr>
        </p:nvSpPr>
        <p:spPr>
          <a:xfrm>
            <a:off x="401452" y="234951"/>
            <a:ext cx="9614907" cy="683516"/>
          </a:xfrm>
        </p:spPr>
        <p:txBody>
          <a:bodyPr/>
          <a:lstStyle/>
          <a:p>
            <a:r>
              <a:rPr lang="en-GB" sz="4000" dirty="0">
                <a:latin typeface="+mn-lt"/>
              </a:rPr>
              <a:t>Safeguarding in Education training offer</a:t>
            </a:r>
          </a:p>
        </p:txBody>
      </p:sp>
      <p:sp>
        <p:nvSpPr>
          <p:cNvPr id="3" name="TextBox 2">
            <a:extLst>
              <a:ext uri="{FF2B5EF4-FFF2-40B4-BE49-F238E27FC236}">
                <a16:creationId xmlns:a16="http://schemas.microsoft.com/office/drawing/2014/main" id="{B43EC5FD-233A-4BF6-84BD-FF0AE2C30629}"/>
              </a:ext>
            </a:extLst>
          </p:cNvPr>
          <p:cNvSpPr txBox="1"/>
          <p:nvPr/>
        </p:nvSpPr>
        <p:spPr>
          <a:xfrm>
            <a:off x="599089" y="1807779"/>
            <a:ext cx="11319642" cy="4708981"/>
          </a:xfrm>
          <a:prstGeom prst="rect">
            <a:avLst/>
          </a:prstGeom>
          <a:noFill/>
        </p:spPr>
        <p:txBody>
          <a:bodyPr wrap="square" rtlCol="0">
            <a:spAutoFit/>
          </a:bodyPr>
          <a:lstStyle/>
          <a:p>
            <a:r>
              <a:rPr lang="en-GB" sz="2400" dirty="0"/>
              <a:t>We have a range of courses available through the partnership </a:t>
            </a:r>
            <a:r>
              <a:rPr lang="en-GB" sz="2400" i="1" dirty="0"/>
              <a:t>safeguarding in education</a:t>
            </a:r>
            <a:r>
              <a:rPr lang="en-GB" sz="2400" dirty="0"/>
              <a:t> training programme including </a:t>
            </a:r>
            <a:r>
              <a:rPr lang="en-GB" sz="2400" b="1" i="1" dirty="0"/>
              <a:t>Introduction to Safeguarding and Child Protection </a:t>
            </a:r>
            <a:r>
              <a:rPr lang="en-GB" sz="2400" dirty="0"/>
              <a:t>and a 2-day </a:t>
            </a:r>
            <a:r>
              <a:rPr lang="en-GB" sz="2400" b="1" i="1" dirty="0"/>
              <a:t>Designated Safeguarding Lead </a:t>
            </a:r>
            <a:r>
              <a:rPr lang="en-GB" sz="2400" dirty="0"/>
              <a:t>course also for all professionals new to the DSL role or requiring renewal of their previous validation(DSL Update course- half day). </a:t>
            </a:r>
          </a:p>
          <a:p>
            <a:endParaRPr lang="en-GB" sz="2400" dirty="0"/>
          </a:p>
          <a:p>
            <a:r>
              <a:rPr lang="en-GB" sz="2400" dirty="0"/>
              <a:t>Please do visit our website for all course dates and be sure to book in advance as courses fill up very fast. All courses are free and available to staff working within our city settings only.</a:t>
            </a:r>
          </a:p>
          <a:p>
            <a:endParaRPr lang="en-GB" dirty="0"/>
          </a:p>
          <a:p>
            <a:endParaRPr lang="en-GB" dirty="0"/>
          </a:p>
          <a:p>
            <a:r>
              <a:rPr lang="en-US" dirty="0">
                <a:hlinkClick r:id="rId3"/>
              </a:rPr>
              <a:t>Safeguarding Training - Nottingham City Council</a:t>
            </a:r>
            <a:endParaRPr lang="en-GB" dirty="0">
              <a:highlight>
                <a:srgbClr val="FFFF00"/>
              </a:highlight>
            </a:endParaRPr>
          </a:p>
          <a:p>
            <a:endParaRPr lang="en-GB" dirty="0"/>
          </a:p>
          <a:p>
            <a:r>
              <a:rPr lang="en-GB" sz="1200" dirty="0"/>
              <a:t>*A reminder that it is the staff/settings responsibility to maintain an accurate training record for all staff and ensure that it is in date</a:t>
            </a:r>
          </a:p>
          <a:p>
            <a:r>
              <a:rPr lang="en-GB" sz="1200" dirty="0"/>
              <a:t>**We offer a </a:t>
            </a:r>
            <a:r>
              <a:rPr lang="en-GB" sz="1200" i="1" dirty="0"/>
              <a:t>Train the Trainer </a:t>
            </a:r>
            <a:r>
              <a:rPr lang="en-GB" sz="1200" dirty="0"/>
              <a:t>course which we recommend a minimum of 2 professionals from each setting complete to receive annual training material from the partnership for internal delivery/use only by the professional completing the course- see our programme for further information </a:t>
            </a:r>
          </a:p>
        </p:txBody>
      </p:sp>
    </p:spTree>
    <p:extLst>
      <p:ext uri="{BB962C8B-B14F-4D97-AF65-F5344CB8AC3E}">
        <p14:creationId xmlns:p14="http://schemas.microsoft.com/office/powerpoint/2010/main" val="67290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5F2D35-C779-49EE-A30D-4FEE44370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2433" y="6422250"/>
            <a:ext cx="2837763" cy="339955"/>
          </a:xfrm>
          <a:prstGeom prst="rect">
            <a:avLst/>
          </a:prstGeom>
        </p:spPr>
      </p:pic>
      <p:pic>
        <p:nvPicPr>
          <p:cNvPr id="6" name="Picture 5" descr="A logo with colorful people and text&#10;&#10;Description automatically generated"/>
          <p:cNvPicPr/>
          <p:nvPr/>
        </p:nvPicPr>
        <p:blipFill>
          <a:blip r:embed="rId4"/>
          <a:stretch>
            <a:fillRect/>
          </a:stretch>
        </p:blipFill>
        <p:spPr>
          <a:xfrm>
            <a:off x="321685" y="181696"/>
            <a:ext cx="1425575" cy="1266825"/>
          </a:xfrm>
          <a:prstGeom prst="rect">
            <a:avLst/>
          </a:prstGeom>
        </p:spPr>
      </p:pic>
      <p:pic>
        <p:nvPicPr>
          <p:cNvPr id="9" name="Picture 8" descr="A logo of hands holding a family&#10;&#10;Description automatically generated"/>
          <p:cNvPicPr/>
          <p:nvPr/>
        </p:nvPicPr>
        <p:blipFill>
          <a:blip r:embed="rId5"/>
          <a:stretch>
            <a:fillRect/>
          </a:stretch>
        </p:blipFill>
        <p:spPr>
          <a:xfrm>
            <a:off x="10400116" y="181696"/>
            <a:ext cx="1403985" cy="1266825"/>
          </a:xfrm>
          <a:prstGeom prst="rect">
            <a:avLst/>
          </a:prstGeom>
        </p:spPr>
      </p:pic>
      <p:sp>
        <p:nvSpPr>
          <p:cNvPr id="8" name="Title 7"/>
          <p:cNvSpPr>
            <a:spLocks noGrp="1"/>
          </p:cNvSpPr>
          <p:nvPr>
            <p:ph type="ctrTitle"/>
          </p:nvPr>
        </p:nvSpPr>
        <p:spPr>
          <a:xfrm>
            <a:off x="1524000" y="1579418"/>
            <a:ext cx="9144000" cy="41194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Embed WHOLE FAMILY working</a:t>
            </a:r>
          </a:p>
          <a:p>
            <a:pPr algn="ctr"/>
            <a:r>
              <a:rPr lang="en-GB" sz="2800" dirty="0"/>
              <a:t>across the partnership using a wider range of thematic areas taking into account post COVID recovery for our families</a:t>
            </a:r>
          </a:p>
        </p:txBody>
      </p:sp>
    </p:spTree>
    <p:extLst>
      <p:ext uri="{BB962C8B-B14F-4D97-AF65-F5344CB8AC3E}">
        <p14:creationId xmlns:p14="http://schemas.microsoft.com/office/powerpoint/2010/main" val="39263961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0FBBDA-5153-4A31-8485-5B0B2C1D6BCB}"/>
              </a:ext>
            </a:extLst>
          </p:cNvPr>
          <p:cNvSpPr>
            <a:spLocks noGrp="1"/>
          </p:cNvSpPr>
          <p:nvPr>
            <p:ph type="body" sz="quarter" idx="10"/>
          </p:nvPr>
        </p:nvSpPr>
        <p:spPr/>
        <p:txBody>
          <a:bodyPr/>
          <a:lstStyle/>
          <a:p>
            <a:r>
              <a:rPr lang="en-GB" sz="4400" dirty="0">
                <a:latin typeface="+mn-lt"/>
              </a:rPr>
              <a:t>Website update</a:t>
            </a:r>
          </a:p>
        </p:txBody>
      </p:sp>
      <p:sp>
        <p:nvSpPr>
          <p:cNvPr id="3" name="TextBox 2">
            <a:extLst>
              <a:ext uri="{FF2B5EF4-FFF2-40B4-BE49-F238E27FC236}">
                <a16:creationId xmlns:a16="http://schemas.microsoft.com/office/drawing/2014/main" id="{BF9D46B2-E580-48A1-9645-5F44CB10BB74}"/>
              </a:ext>
            </a:extLst>
          </p:cNvPr>
          <p:cNvSpPr txBox="1"/>
          <p:nvPr/>
        </p:nvSpPr>
        <p:spPr>
          <a:xfrm>
            <a:off x="226640" y="2007205"/>
            <a:ext cx="11539536" cy="2739211"/>
          </a:xfrm>
          <a:prstGeom prst="rect">
            <a:avLst/>
          </a:prstGeom>
          <a:noFill/>
        </p:spPr>
        <p:txBody>
          <a:bodyPr wrap="square" rtlCol="0">
            <a:spAutoFit/>
          </a:bodyPr>
          <a:lstStyle/>
          <a:p>
            <a:r>
              <a:rPr lang="en-GB" sz="2400" dirty="0"/>
              <a:t>There are two main websites held by the local authority that will be key to support the role of the DSL-</a:t>
            </a:r>
          </a:p>
          <a:p>
            <a:endParaRPr lang="en-GB" sz="2400" dirty="0"/>
          </a:p>
          <a:p>
            <a:r>
              <a:rPr lang="en-GB" sz="2400" dirty="0"/>
              <a:t>1- Nottingham City Safeguarding Children Partnership- </a:t>
            </a:r>
            <a:r>
              <a:rPr lang="en-GB" sz="2400" dirty="0">
                <a:hlinkClick r:id="rId3"/>
              </a:rPr>
              <a:t>www.nottinghamcity.gov.uk/ncscp</a:t>
            </a:r>
            <a:endParaRPr lang="en-GB" sz="2400" dirty="0"/>
          </a:p>
          <a:p>
            <a:endParaRPr lang="en-GB" sz="2400" dirty="0"/>
          </a:p>
          <a:p>
            <a:r>
              <a:rPr lang="en-GB" sz="2400" dirty="0"/>
              <a:t>2- Nottingham Schools- </a:t>
            </a:r>
            <a:r>
              <a:rPr lang="en-GB" sz="2400" dirty="0">
                <a:hlinkClick r:id="rId4"/>
              </a:rPr>
              <a:t>www.nottinghamschools.org.uk</a:t>
            </a:r>
            <a:endParaRPr lang="en-GB" sz="2400" dirty="0"/>
          </a:p>
          <a:p>
            <a:endParaRPr lang="en-GB" sz="2800" dirty="0"/>
          </a:p>
        </p:txBody>
      </p:sp>
    </p:spTree>
    <p:extLst>
      <p:ext uri="{BB962C8B-B14F-4D97-AF65-F5344CB8AC3E}">
        <p14:creationId xmlns:p14="http://schemas.microsoft.com/office/powerpoint/2010/main" val="161385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C418A4-7986-436D-8A71-0F557D33918E}"/>
              </a:ext>
            </a:extLst>
          </p:cNvPr>
          <p:cNvSpPr>
            <a:spLocks noGrp="1"/>
          </p:cNvSpPr>
          <p:nvPr>
            <p:ph type="body" sz="quarter" idx="10"/>
          </p:nvPr>
        </p:nvSpPr>
        <p:spPr/>
        <p:txBody>
          <a:bodyPr/>
          <a:lstStyle/>
          <a:p>
            <a:r>
              <a:rPr lang="en-GB" dirty="0"/>
              <a:t>Community Protection guidance</a:t>
            </a:r>
          </a:p>
        </p:txBody>
      </p:sp>
      <p:sp>
        <p:nvSpPr>
          <p:cNvPr id="3" name="Rectangle 2">
            <a:extLst>
              <a:ext uri="{FF2B5EF4-FFF2-40B4-BE49-F238E27FC236}">
                <a16:creationId xmlns:a16="http://schemas.microsoft.com/office/drawing/2014/main" id="{4DDB2B54-0399-4FA2-8C81-304C3651DAFE}"/>
              </a:ext>
            </a:extLst>
          </p:cNvPr>
          <p:cNvSpPr/>
          <p:nvPr/>
        </p:nvSpPr>
        <p:spPr>
          <a:xfrm>
            <a:off x="401452" y="1390847"/>
            <a:ext cx="11432482" cy="5232202"/>
          </a:xfrm>
          <a:prstGeom prst="rect">
            <a:avLst/>
          </a:prstGeom>
        </p:spPr>
        <p:txBody>
          <a:bodyPr wrap="square">
            <a:spAutoFit/>
          </a:bodyPr>
          <a:lstStyle/>
          <a:p>
            <a:r>
              <a:rPr lang="en-GB" sz="1400" b="1" dirty="0">
                <a:latin typeface="Calibri" panose="020F0502020204030204" pitchFamily="34" charset="0"/>
                <a:ea typeface="Calibri" panose="020F0502020204030204" pitchFamily="34" charset="0"/>
              </a:rPr>
              <a:t>Community protection </a:t>
            </a:r>
            <a:endParaRPr lang="en-GB" sz="1400" dirty="0">
              <a:latin typeface="Calibri" panose="020F0502020204030204" pitchFamily="34" charset="0"/>
              <a:ea typeface="Calibri" panose="020F0502020204030204" pitchFamily="34" charset="0"/>
            </a:endParaRPr>
          </a:p>
          <a:p>
            <a:r>
              <a:rPr lang="en-GB" sz="1400" dirty="0">
                <a:latin typeface="Calibri" panose="020F0502020204030204" pitchFamily="34" charset="0"/>
                <a:ea typeface="Calibri" panose="020F0502020204030204" pitchFamily="34" charset="0"/>
              </a:rPr>
              <a:t>We occasionally see and hear of  safeguarding and road safety incidents near some of our schools. More specifically incidents where strange vans hover and unknown adults behave badly including what appears to be trying to tempt children into cars etc. These are clearly a significant concern to your school especially if they are arising on the way to and from school. In terms of sharing information we would hope you can follow these steps in the rare event this happens.</a:t>
            </a:r>
          </a:p>
          <a:p>
            <a:r>
              <a:rPr lang="en-GB" sz="1400" dirty="0">
                <a:latin typeface="Calibri" panose="020F0502020204030204" pitchFamily="34" charset="0"/>
                <a:ea typeface="Calibri" panose="020F0502020204030204" pitchFamily="34" charset="0"/>
              </a:rPr>
              <a:t> </a:t>
            </a:r>
          </a:p>
          <a:p>
            <a:pPr marL="342900" lvl="0" indent="-342900">
              <a:buFont typeface="+mj-lt"/>
              <a:buAutoNum type="arabicParenR"/>
            </a:pPr>
            <a:r>
              <a:rPr lang="en-GB" sz="1400" dirty="0">
                <a:latin typeface="Calibri" panose="020F0502020204030204" pitchFamily="34" charset="0"/>
                <a:ea typeface="Calibri" panose="020F0502020204030204" pitchFamily="34" charset="0"/>
              </a:rPr>
              <a:t>Please try and get as much information about the incident and  report directly to the police. Please do not rely on any rumours, we have seen sometimes parents posting something on Facebook which becomes embellished and has little or no evidence. However please let the police know of your concerns. (Call 999 or 101 or call your community officer)</a:t>
            </a:r>
          </a:p>
          <a:p>
            <a:pPr marL="342900" lvl="0" indent="-342900">
              <a:buFont typeface="+mj-lt"/>
              <a:buAutoNum type="arabicParenR"/>
            </a:pPr>
            <a:r>
              <a:rPr lang="en-GB" sz="1400" dirty="0">
                <a:latin typeface="Calibri" panose="020F0502020204030204" pitchFamily="34" charset="0"/>
                <a:ea typeface="Calibri" panose="020F0502020204030204" pitchFamily="34" charset="0"/>
              </a:rPr>
              <a:t>Please also let NCC know about the incident, email into </a:t>
            </a:r>
            <a:r>
              <a:rPr lang="en-GB" sz="1400" u="sng" dirty="0">
                <a:solidFill>
                  <a:srgbClr val="0563C1"/>
                </a:solidFill>
                <a:latin typeface="Calibri" panose="020F0502020204030204" pitchFamily="34" charset="0"/>
                <a:ea typeface="Calibri" panose="020F0502020204030204" pitchFamily="34" charset="0"/>
                <a:hlinkClick r:id="rId3"/>
              </a:rPr>
              <a:t>CP.BDU@nottinghamcity.gov.uk</a:t>
            </a:r>
            <a:r>
              <a:rPr lang="en-GB" sz="1400" dirty="0">
                <a:latin typeface="Calibri" panose="020F0502020204030204" pitchFamily="34" charset="0"/>
                <a:ea typeface="Calibri" panose="020F0502020204030204" pitchFamily="34" charset="0"/>
              </a:rPr>
              <a:t>  and copy in Claire Maclean, School and Education Safeguarding Coordinator</a:t>
            </a:r>
          </a:p>
          <a:p>
            <a:pPr marL="457200"/>
            <a:r>
              <a:rPr lang="en-GB" sz="1400" dirty="0">
                <a:latin typeface="Calibri" panose="020F0502020204030204" pitchFamily="34" charset="0"/>
                <a:ea typeface="Calibri" panose="020F0502020204030204" pitchFamily="34" charset="0"/>
              </a:rPr>
              <a:t>NCC will ensure that Community Protection, Education and Children’s services are aware of the incident and they will discuss your case with the police to get best advice and actions in place. That discussion will look at how to improve protection and manage the situation, maybe increase patrols etc. They may contact you directly. Education will then let you know anything further that you might need to know or  actions for your school to take. They will also send out any wider information to help inform heads in nearby local schools and what needs to be communicated to the parents and carers. This might be for example</a:t>
            </a:r>
          </a:p>
          <a:p>
            <a:pPr marL="742950" lvl="1" indent="-285750">
              <a:buFont typeface="+mj-lt"/>
              <a:buAutoNum type="alphaLcPeriod"/>
            </a:pPr>
            <a:r>
              <a:rPr lang="en-GB" sz="1400" dirty="0">
                <a:latin typeface="Calibri" panose="020F0502020204030204" pitchFamily="34" charset="0"/>
                <a:ea typeface="Calibri" panose="020F0502020204030204" pitchFamily="34" charset="0"/>
              </a:rPr>
              <a:t>A letter to send out to families in all schools in the City from the Police</a:t>
            </a:r>
          </a:p>
          <a:p>
            <a:pPr marL="742950" lvl="1" indent="-285750">
              <a:buFont typeface="+mj-lt"/>
              <a:buAutoNum type="alphaLcPeriod"/>
            </a:pPr>
            <a:r>
              <a:rPr lang="en-GB" sz="1400" dirty="0">
                <a:latin typeface="Calibri" panose="020F0502020204030204" pitchFamily="34" charset="0"/>
                <a:ea typeface="Calibri" panose="020F0502020204030204" pitchFamily="34" charset="0"/>
              </a:rPr>
              <a:t>A letter to send out to families in the local area via schools ( from the police or NCC)</a:t>
            </a:r>
          </a:p>
          <a:p>
            <a:pPr marL="742950" lvl="1" indent="-285750">
              <a:buFont typeface="+mj-lt"/>
              <a:buAutoNum type="alphaLcPeriod"/>
            </a:pPr>
            <a:r>
              <a:rPr lang="en-GB" sz="1400" dirty="0">
                <a:latin typeface="Calibri" panose="020F0502020204030204" pitchFamily="34" charset="0"/>
                <a:ea typeface="Calibri" panose="020F0502020204030204" pitchFamily="34" charset="0"/>
              </a:rPr>
              <a:t>Information about incidents for Senior staff to know about but suggesting no further dissemination</a:t>
            </a:r>
          </a:p>
          <a:p>
            <a:pPr marL="742950" lvl="1" indent="-285750">
              <a:buFont typeface="+mj-lt"/>
              <a:buAutoNum type="alphaLcPeriod"/>
            </a:pPr>
            <a:r>
              <a:rPr lang="en-GB" sz="1400" dirty="0">
                <a:latin typeface="Calibri" panose="020F0502020204030204" pitchFamily="34" charset="0"/>
                <a:ea typeface="Calibri" panose="020F0502020204030204" pitchFamily="34" charset="0"/>
              </a:rPr>
              <a:t>Simply no further action</a:t>
            </a:r>
          </a:p>
          <a:p>
            <a:pPr marL="914400"/>
            <a:r>
              <a:rPr lang="en-GB" sz="1400" dirty="0">
                <a:latin typeface="Calibri" panose="020F0502020204030204" pitchFamily="34" charset="0"/>
                <a:ea typeface="Calibri" panose="020F0502020204030204" pitchFamily="34" charset="0"/>
              </a:rPr>
              <a:t> </a:t>
            </a:r>
          </a:p>
          <a:p>
            <a:r>
              <a:rPr lang="en-GB" sz="1400" dirty="0">
                <a:latin typeface="Calibri" panose="020F0502020204030204" pitchFamily="34" charset="0"/>
                <a:ea typeface="Calibri" panose="020F0502020204030204" pitchFamily="34" charset="0"/>
              </a:rPr>
              <a:t>It is often difficult to balance reassurances and the necessary alarm, but this way we hope to tread that path sensibly and give you confidence in the action and information you pass on to families and ensure proper protection of children, young people and their families in the City. </a:t>
            </a:r>
          </a:p>
          <a:p>
            <a:r>
              <a:rPr lang="en-GB" sz="1200" dirty="0">
                <a:latin typeface="Calibri" panose="020F050202020403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0215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61B861-04C5-4EED-A26F-61C921085CC3}"/>
              </a:ext>
            </a:extLst>
          </p:cNvPr>
          <p:cNvSpPr>
            <a:spLocks noGrp="1"/>
          </p:cNvSpPr>
          <p:nvPr>
            <p:ph type="body" sz="quarter" idx="10"/>
          </p:nvPr>
        </p:nvSpPr>
        <p:spPr>
          <a:xfrm>
            <a:off x="401452" y="234951"/>
            <a:ext cx="10060360" cy="683516"/>
          </a:xfrm>
        </p:spPr>
        <p:txBody>
          <a:bodyPr/>
          <a:lstStyle/>
          <a:p>
            <a:r>
              <a:rPr lang="en-GB" dirty="0">
                <a:latin typeface="+mn-lt"/>
              </a:rPr>
              <a:t>Contact updates and weekly communication</a:t>
            </a:r>
          </a:p>
        </p:txBody>
      </p:sp>
      <p:sp>
        <p:nvSpPr>
          <p:cNvPr id="3" name="TextBox 2">
            <a:extLst>
              <a:ext uri="{FF2B5EF4-FFF2-40B4-BE49-F238E27FC236}">
                <a16:creationId xmlns:a16="http://schemas.microsoft.com/office/drawing/2014/main" id="{58D752C5-E269-4023-AEB8-31D7B72E1532}"/>
              </a:ext>
            </a:extLst>
          </p:cNvPr>
          <p:cNvSpPr txBox="1"/>
          <p:nvPr/>
        </p:nvSpPr>
        <p:spPr>
          <a:xfrm>
            <a:off x="159245" y="1444177"/>
            <a:ext cx="11817896" cy="5632311"/>
          </a:xfrm>
          <a:prstGeom prst="rect">
            <a:avLst/>
          </a:prstGeom>
          <a:noFill/>
        </p:spPr>
        <p:txBody>
          <a:bodyPr wrap="square" rtlCol="0">
            <a:spAutoFit/>
          </a:bodyPr>
          <a:lstStyle/>
          <a:p>
            <a:r>
              <a:rPr lang="en-GB" sz="2000" dirty="0"/>
              <a:t>A polite reminder to email us when you have a change of Headteacher, DSL or SENCO.  It is imperative that we have up to date contacts in order for important information to reach you in a timely manner.</a:t>
            </a:r>
          </a:p>
          <a:p>
            <a:endParaRPr lang="en-GB" sz="2000" dirty="0">
              <a:highlight>
                <a:srgbClr val="FFFF00"/>
              </a:highlight>
            </a:endParaRPr>
          </a:p>
          <a:p>
            <a:r>
              <a:rPr lang="en-GB" sz="2000" dirty="0"/>
              <a:t>Please contact </a:t>
            </a:r>
            <a:r>
              <a:rPr lang="en-GB" sz="2000" dirty="0">
                <a:hlinkClick r:id="rId3"/>
              </a:rPr>
              <a:t>Mark.Attwood@nottinghamcity.gov.uk</a:t>
            </a:r>
            <a:r>
              <a:rPr lang="en-GB" sz="2000" dirty="0"/>
              <a:t> for any changes across the year.</a:t>
            </a:r>
          </a:p>
          <a:p>
            <a:r>
              <a:rPr lang="en-GB" sz="2000" dirty="0"/>
              <a:t>From summer 2023 we have started an annual update request. This will be repeated every summer moving forward however it is expected that </a:t>
            </a:r>
            <a:r>
              <a:rPr lang="en-GB" sz="2000" b="1" dirty="0"/>
              <a:t>settings contact us where staffing changes have occurred during the academic year.</a:t>
            </a:r>
          </a:p>
          <a:p>
            <a:endParaRPr lang="en-GB" sz="2000" dirty="0"/>
          </a:p>
          <a:p>
            <a:r>
              <a:rPr lang="en-GB" sz="2000" dirty="0"/>
              <a:t>Weekly communication- ‘Information for Schools’ is a weekly newsletter from Nottingham City Council which includes updates from Government,  the Education Department and services provided to education establishments.  The newsletter is an amalgamation of letters to headteachers and the Scene newsletter. </a:t>
            </a:r>
          </a:p>
          <a:p>
            <a:r>
              <a:rPr lang="en-GB" sz="2000" dirty="0"/>
              <a:t>We have added the lead contact/Headteacher, DSL and SENCO emails given to us over the summer to the mailing list so that information can get to the right people and in a timely manner. </a:t>
            </a:r>
            <a:r>
              <a:rPr lang="en-GB" sz="2000" b="1" dirty="0"/>
              <a:t>We would ask all lead contacts that receive our communication weekly, to disseminate to relevant teams, departments and professionals within your setting accordingly.</a:t>
            </a:r>
          </a:p>
          <a:p>
            <a:endParaRPr lang="en-GB" sz="2400" dirty="0">
              <a:highlight>
                <a:srgbClr val="FFFF00"/>
              </a:highlight>
            </a:endParaRPr>
          </a:p>
          <a:p>
            <a:endParaRPr lang="en-GB" dirty="0"/>
          </a:p>
          <a:p>
            <a:endParaRPr lang="en-GB" dirty="0"/>
          </a:p>
        </p:txBody>
      </p:sp>
    </p:spTree>
    <p:extLst>
      <p:ext uri="{BB962C8B-B14F-4D97-AF65-F5344CB8AC3E}">
        <p14:creationId xmlns:p14="http://schemas.microsoft.com/office/powerpoint/2010/main" val="163762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B8AB99-E34C-41AF-8159-A52138BB13B6}"/>
              </a:ext>
            </a:extLst>
          </p:cNvPr>
          <p:cNvSpPr>
            <a:spLocks noGrp="1"/>
          </p:cNvSpPr>
          <p:nvPr>
            <p:ph type="body" sz="quarter" idx="10"/>
          </p:nvPr>
        </p:nvSpPr>
        <p:spPr>
          <a:xfrm>
            <a:off x="401451" y="234951"/>
            <a:ext cx="11015101" cy="683516"/>
          </a:xfrm>
        </p:spPr>
        <p:txBody>
          <a:bodyPr/>
          <a:lstStyle/>
          <a:p>
            <a:r>
              <a:rPr lang="en-GB" dirty="0">
                <a:latin typeface="+mn-lt"/>
              </a:rPr>
              <a:t>Children’s social care cluster meetings</a:t>
            </a:r>
          </a:p>
        </p:txBody>
      </p:sp>
      <p:pic>
        <p:nvPicPr>
          <p:cNvPr id="3" name="Picture 2">
            <a:extLst>
              <a:ext uri="{FF2B5EF4-FFF2-40B4-BE49-F238E27FC236}">
                <a16:creationId xmlns:a16="http://schemas.microsoft.com/office/drawing/2014/main" id="{4BB395A0-0D1A-4CD2-9354-47DBC530F148}"/>
              </a:ext>
            </a:extLst>
          </p:cNvPr>
          <p:cNvPicPr>
            <a:picLocks noChangeAspect="1"/>
          </p:cNvPicPr>
          <p:nvPr/>
        </p:nvPicPr>
        <p:blipFill>
          <a:blip r:embed="rId3"/>
          <a:stretch>
            <a:fillRect/>
          </a:stretch>
        </p:blipFill>
        <p:spPr>
          <a:xfrm rot="424211">
            <a:off x="8815874" y="1828782"/>
            <a:ext cx="3095150" cy="3036333"/>
          </a:xfrm>
          <a:prstGeom prst="rect">
            <a:avLst/>
          </a:prstGeom>
        </p:spPr>
      </p:pic>
      <p:sp>
        <p:nvSpPr>
          <p:cNvPr id="4" name="TextBox 3">
            <a:extLst>
              <a:ext uri="{FF2B5EF4-FFF2-40B4-BE49-F238E27FC236}">
                <a16:creationId xmlns:a16="http://schemas.microsoft.com/office/drawing/2014/main" id="{A4924A47-D10F-410C-8ECE-EB41530D2CCE}"/>
              </a:ext>
            </a:extLst>
          </p:cNvPr>
          <p:cNvSpPr txBox="1"/>
          <p:nvPr/>
        </p:nvSpPr>
        <p:spPr>
          <a:xfrm>
            <a:off x="123949" y="1443841"/>
            <a:ext cx="9073839" cy="6124754"/>
          </a:xfrm>
          <a:prstGeom prst="rect">
            <a:avLst/>
          </a:prstGeom>
          <a:noFill/>
        </p:spPr>
        <p:txBody>
          <a:bodyPr wrap="square" rtlCol="0">
            <a:spAutoFit/>
          </a:bodyPr>
          <a:lstStyle/>
          <a:p>
            <a:pPr marL="285750" indent="-285750">
              <a:buFont typeface="Arial" panose="020B0604020202020204" pitchFamily="34" charset="0"/>
              <a:buChar char="•"/>
            </a:pPr>
            <a:r>
              <a:rPr lang="en-GB" sz="2000" dirty="0"/>
              <a:t>Termly/quarterly meetings between children's social care and schools in the locality. Long term social work teams in fieldwork are split into North, Central and South with four social work teams and one targeted Family Support team in each area</a:t>
            </a:r>
          </a:p>
          <a:p>
            <a:pPr marL="285750" indent="-285750">
              <a:buFont typeface="Arial" panose="020B0604020202020204" pitchFamily="34" charset="0"/>
              <a:buChar char="•"/>
            </a:pPr>
            <a:r>
              <a:rPr lang="en-GB" sz="2000" dirty="0"/>
              <a:t>John Carter is the Service Manager for Central - </a:t>
            </a:r>
            <a:r>
              <a:rPr lang="en-GB" sz="2000" dirty="0">
                <a:hlinkClick r:id="rId4"/>
              </a:rPr>
              <a:t>John.Carter@nottinghamcity.gov.uk</a:t>
            </a:r>
            <a:endParaRPr lang="en-GB" sz="2000" dirty="0"/>
          </a:p>
          <a:p>
            <a:pPr marL="285750" indent="-285750">
              <a:buFont typeface="Arial" panose="020B0604020202020204" pitchFamily="34" charset="0"/>
              <a:buChar char="•"/>
            </a:pPr>
            <a:r>
              <a:rPr lang="en-GB" sz="2000" dirty="0"/>
              <a:t>Caroline Vallelly is the Service Manager for North - </a:t>
            </a:r>
            <a:r>
              <a:rPr lang="en-GB" sz="2000" dirty="0">
                <a:hlinkClick r:id="rId5"/>
              </a:rPr>
              <a:t>Caroline.Vallelly@nottinghamcity.gov.uk</a:t>
            </a:r>
            <a:endParaRPr lang="en-GB" sz="2000" dirty="0"/>
          </a:p>
          <a:p>
            <a:pPr marL="285750" indent="-285750">
              <a:buFont typeface="Arial" panose="020B0604020202020204" pitchFamily="34" charset="0"/>
              <a:buChar char="•"/>
            </a:pPr>
            <a:r>
              <a:rPr lang="en-GB" sz="2000" dirty="0"/>
              <a:t>Tracy Hayden is the Service Manager for South - </a:t>
            </a:r>
            <a:r>
              <a:rPr lang="en-GB" sz="2000" dirty="0">
                <a:hlinkClick r:id="rId6"/>
              </a:rPr>
              <a:t>Tracy.Hayden@nottinghamcity.gov.uk</a:t>
            </a:r>
            <a:endParaRPr lang="en-GB" sz="2000" dirty="0"/>
          </a:p>
          <a:p>
            <a:endParaRPr lang="en-GB" sz="2000" dirty="0"/>
          </a:p>
          <a:p>
            <a:r>
              <a:rPr lang="en-GB" sz="2000" dirty="0"/>
              <a:t>Central cluster dates-  20th February 2024 09.30-11am, 18</a:t>
            </a:r>
            <a:r>
              <a:rPr lang="en-GB" sz="2000" baseline="30000" dirty="0"/>
              <a:t>th</a:t>
            </a:r>
            <a:r>
              <a:rPr lang="en-GB" sz="2000" dirty="0"/>
              <a:t> June 2024 09.30am-11am</a:t>
            </a:r>
          </a:p>
          <a:p>
            <a:r>
              <a:rPr lang="en-GB" sz="2000" dirty="0"/>
              <a:t>North cluster dates- 06</a:t>
            </a:r>
            <a:r>
              <a:rPr lang="en-GB" sz="2000" baseline="30000" dirty="0"/>
              <a:t>th</a:t>
            </a:r>
            <a:r>
              <a:rPr lang="en-GB" sz="2000" dirty="0"/>
              <a:t> December 2023 1.30pm, 20</a:t>
            </a:r>
            <a:r>
              <a:rPr lang="en-GB" sz="2000" baseline="30000" dirty="0"/>
              <a:t>th</a:t>
            </a:r>
            <a:r>
              <a:rPr lang="en-GB" sz="2000" dirty="0"/>
              <a:t> March 2024 1.30pm and 10</a:t>
            </a:r>
            <a:r>
              <a:rPr lang="en-GB" sz="2000" baseline="30000" dirty="0"/>
              <a:t>th </a:t>
            </a:r>
            <a:r>
              <a:rPr lang="en-GB" sz="2000" dirty="0"/>
              <a:t>July 2024 1pm</a:t>
            </a:r>
          </a:p>
          <a:p>
            <a:r>
              <a:rPr lang="en-GB" sz="2000" dirty="0"/>
              <a:t>South cluster dates- </a:t>
            </a:r>
            <a:r>
              <a:rPr lang="en-GB" sz="2000" dirty="0">
                <a:highlight>
                  <a:srgbClr val="FFFF00"/>
                </a:highlight>
              </a:rPr>
              <a:t>tbc</a:t>
            </a:r>
          </a:p>
          <a:p>
            <a:r>
              <a:rPr lang="en-GB" u="sng" dirty="0">
                <a:hlinkClick r:id="rId7"/>
              </a:rPr>
              <a:t>https://www.nottinghamschools.org.uk/media/z05dx3s0/cluster-map.pdf</a:t>
            </a:r>
            <a:endParaRPr lang="en-GB" dirty="0"/>
          </a:p>
          <a:p>
            <a:endParaRPr lang="en-GB" sz="2000" dirty="0"/>
          </a:p>
          <a:p>
            <a:endParaRPr lang="en-GB" dirty="0"/>
          </a:p>
          <a:p>
            <a:endParaRPr lang="en-GB" dirty="0"/>
          </a:p>
          <a:p>
            <a:endParaRPr lang="en-GB" dirty="0"/>
          </a:p>
        </p:txBody>
      </p:sp>
    </p:spTree>
    <p:extLst>
      <p:ext uri="{BB962C8B-B14F-4D97-AF65-F5344CB8AC3E}">
        <p14:creationId xmlns:p14="http://schemas.microsoft.com/office/powerpoint/2010/main" val="210209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F8529-6EA5-4B02-85CC-CEEB066376BC}"/>
              </a:ext>
            </a:extLst>
          </p:cNvPr>
          <p:cNvSpPr>
            <a:spLocks noGrp="1"/>
          </p:cNvSpPr>
          <p:nvPr>
            <p:ph type="body" sz="quarter" idx="10"/>
          </p:nvPr>
        </p:nvSpPr>
        <p:spPr/>
        <p:txBody>
          <a:bodyPr/>
          <a:lstStyle/>
          <a:p>
            <a:r>
              <a:rPr lang="en-GB" dirty="0"/>
              <a:t>Young Carers support service </a:t>
            </a:r>
          </a:p>
        </p:txBody>
      </p:sp>
      <p:pic>
        <p:nvPicPr>
          <p:cNvPr id="3" name="Picture 2">
            <a:extLst>
              <a:ext uri="{FF2B5EF4-FFF2-40B4-BE49-F238E27FC236}">
                <a16:creationId xmlns:a16="http://schemas.microsoft.com/office/drawing/2014/main" id="{59E1E42B-68FC-4EEB-9B26-F46EE2A6CAD9}"/>
              </a:ext>
            </a:extLst>
          </p:cNvPr>
          <p:cNvPicPr>
            <a:picLocks noChangeAspect="1"/>
          </p:cNvPicPr>
          <p:nvPr/>
        </p:nvPicPr>
        <p:blipFill>
          <a:blip r:embed="rId2"/>
          <a:stretch>
            <a:fillRect/>
          </a:stretch>
        </p:blipFill>
        <p:spPr>
          <a:xfrm>
            <a:off x="131776" y="1045029"/>
            <a:ext cx="10841023" cy="5251268"/>
          </a:xfrm>
          <a:prstGeom prst="rect">
            <a:avLst/>
          </a:prstGeom>
        </p:spPr>
      </p:pic>
    </p:spTree>
    <p:extLst>
      <p:ext uri="{BB962C8B-B14F-4D97-AF65-F5344CB8AC3E}">
        <p14:creationId xmlns:p14="http://schemas.microsoft.com/office/powerpoint/2010/main" val="190786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844DAF-6545-4901-BE61-C70E5CAFBFF4}"/>
              </a:ext>
            </a:extLst>
          </p:cNvPr>
          <p:cNvPicPr>
            <a:picLocks noChangeAspect="1"/>
          </p:cNvPicPr>
          <p:nvPr/>
        </p:nvPicPr>
        <p:blipFill>
          <a:blip r:embed="rId2"/>
          <a:stretch>
            <a:fillRect/>
          </a:stretch>
        </p:blipFill>
        <p:spPr>
          <a:xfrm>
            <a:off x="457201" y="1321175"/>
            <a:ext cx="8659906" cy="4804110"/>
          </a:xfrm>
          <a:prstGeom prst="rect">
            <a:avLst/>
          </a:prstGeom>
        </p:spPr>
      </p:pic>
    </p:spTree>
    <p:extLst>
      <p:ext uri="{BB962C8B-B14F-4D97-AF65-F5344CB8AC3E}">
        <p14:creationId xmlns:p14="http://schemas.microsoft.com/office/powerpoint/2010/main" val="183304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8AF903-50B8-49F3-BD66-73BED11EEA40}"/>
              </a:ext>
            </a:extLst>
          </p:cNvPr>
          <p:cNvPicPr>
            <a:picLocks noChangeAspect="1"/>
          </p:cNvPicPr>
          <p:nvPr/>
        </p:nvPicPr>
        <p:blipFill>
          <a:blip r:embed="rId2"/>
          <a:stretch>
            <a:fillRect/>
          </a:stretch>
        </p:blipFill>
        <p:spPr>
          <a:xfrm>
            <a:off x="349623" y="578224"/>
            <a:ext cx="9493623" cy="5715000"/>
          </a:xfrm>
          <a:prstGeom prst="rect">
            <a:avLst/>
          </a:prstGeom>
        </p:spPr>
      </p:pic>
    </p:spTree>
    <p:extLst>
      <p:ext uri="{BB962C8B-B14F-4D97-AF65-F5344CB8AC3E}">
        <p14:creationId xmlns:p14="http://schemas.microsoft.com/office/powerpoint/2010/main" val="153470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1C00C-718F-4549-A288-5FD2720021D2}"/>
              </a:ext>
            </a:extLst>
          </p:cNvPr>
          <p:cNvPicPr>
            <a:picLocks noChangeAspect="1"/>
          </p:cNvPicPr>
          <p:nvPr/>
        </p:nvPicPr>
        <p:blipFill>
          <a:blip r:embed="rId2"/>
          <a:stretch>
            <a:fillRect/>
          </a:stretch>
        </p:blipFill>
        <p:spPr>
          <a:xfrm>
            <a:off x="174812" y="551330"/>
            <a:ext cx="8659906" cy="5681532"/>
          </a:xfrm>
          <a:prstGeom prst="rect">
            <a:avLst/>
          </a:prstGeom>
        </p:spPr>
      </p:pic>
    </p:spTree>
    <p:extLst>
      <p:ext uri="{BB962C8B-B14F-4D97-AF65-F5344CB8AC3E}">
        <p14:creationId xmlns:p14="http://schemas.microsoft.com/office/powerpoint/2010/main" val="48756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1A9E89-D707-4ACB-98FD-3C647A4BB779}"/>
              </a:ext>
            </a:extLst>
          </p:cNvPr>
          <p:cNvPicPr>
            <a:picLocks noChangeAspect="1"/>
          </p:cNvPicPr>
          <p:nvPr/>
        </p:nvPicPr>
        <p:blipFill>
          <a:blip r:embed="rId2"/>
          <a:stretch>
            <a:fillRect/>
          </a:stretch>
        </p:blipFill>
        <p:spPr>
          <a:xfrm>
            <a:off x="457200" y="1344706"/>
            <a:ext cx="8834718" cy="4961965"/>
          </a:xfrm>
          <a:prstGeom prst="rect">
            <a:avLst/>
          </a:prstGeom>
        </p:spPr>
      </p:pic>
    </p:spTree>
    <p:extLst>
      <p:ext uri="{BB962C8B-B14F-4D97-AF65-F5344CB8AC3E}">
        <p14:creationId xmlns:p14="http://schemas.microsoft.com/office/powerpoint/2010/main" val="369543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C9FA5126-6B18-44ED-B03E-43D3E604A4A1}"/>
              </a:ext>
            </a:extLst>
          </p:cNvPr>
          <p:cNvSpPr txBox="1">
            <a:spLocks/>
          </p:cNvSpPr>
          <p:nvPr/>
        </p:nvSpPr>
        <p:spPr>
          <a:xfrm>
            <a:off x="242048" y="1529790"/>
            <a:ext cx="6096000" cy="4351338"/>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The neglect toolkit and separate guidance document were originally launched in 2021 across Nottinghamshire and Nottingham City for professionals to use in partnership with families when there is concern that the needs of a child are being neglected. </a:t>
            </a:r>
          </a:p>
          <a:p>
            <a:r>
              <a:rPr lang="en-US" sz="1600" dirty="0"/>
              <a:t>The toolkit is designed to enable honest conversations with families around areas of strength in their parenting and areas which need to change. </a:t>
            </a:r>
          </a:p>
          <a:p>
            <a:r>
              <a:rPr lang="en-US" sz="1600" dirty="0"/>
              <a:t>The language in the toolkit has been refreshed towards a strength-based approach, and additional sections have been added on parental conflict and positive values. </a:t>
            </a:r>
          </a:p>
          <a:p>
            <a:r>
              <a:rPr lang="en-US" sz="1600" dirty="0"/>
              <a:t>The section on the parents/</a:t>
            </a:r>
            <a:r>
              <a:rPr lang="en-US" sz="1600" dirty="0" err="1"/>
              <a:t>carers</a:t>
            </a:r>
            <a:r>
              <a:rPr lang="en-US" sz="1600" dirty="0"/>
              <a:t> ability to achieve change has also been expanded. The requirement to complete the whole toolkit has been removed, in acknowledgement that professionals are likely to have helpful information focused in only a few areas of the toolkit. </a:t>
            </a:r>
          </a:p>
          <a:p>
            <a:endParaRPr lang="en-US" sz="1600" dirty="0"/>
          </a:p>
          <a:p>
            <a:endParaRPr lang="en-US" sz="1600" dirty="0"/>
          </a:p>
          <a:p>
            <a:pPr marL="0" indent="0">
              <a:buNone/>
            </a:pPr>
            <a:r>
              <a:rPr lang="en-GB" sz="1600" dirty="0">
                <a:hlinkClick r:id="rId3"/>
              </a:rPr>
              <a:t>neglect-toolkit.pdf (nottinghamcity.gov.uk)</a:t>
            </a:r>
            <a:endParaRPr lang="en-GB" sz="1600" dirty="0"/>
          </a:p>
          <a:p>
            <a:pPr marL="0" indent="0">
              <a:buNone/>
            </a:pPr>
            <a:endParaRPr lang="en-US" sz="1600" dirty="0"/>
          </a:p>
        </p:txBody>
      </p:sp>
      <p:sp>
        <p:nvSpPr>
          <p:cNvPr id="5" name="TextBox 4">
            <a:extLst>
              <a:ext uri="{FF2B5EF4-FFF2-40B4-BE49-F238E27FC236}">
                <a16:creationId xmlns:a16="http://schemas.microsoft.com/office/drawing/2014/main" id="{182F62C8-B3DB-43A8-B891-3CA4F2F9AB9E}"/>
              </a:ext>
            </a:extLst>
          </p:cNvPr>
          <p:cNvSpPr txBox="1"/>
          <p:nvPr/>
        </p:nvSpPr>
        <p:spPr>
          <a:xfrm>
            <a:off x="430306" y="363071"/>
            <a:ext cx="6750423" cy="646331"/>
          </a:xfrm>
          <a:prstGeom prst="rect">
            <a:avLst/>
          </a:prstGeom>
          <a:noFill/>
        </p:spPr>
        <p:txBody>
          <a:bodyPr wrap="square" rtlCol="0">
            <a:spAutoFit/>
          </a:bodyPr>
          <a:lstStyle/>
          <a:p>
            <a:r>
              <a:rPr lang="en-GB" sz="3600" b="1" dirty="0"/>
              <a:t>Neglect Toolkit</a:t>
            </a:r>
          </a:p>
        </p:txBody>
      </p:sp>
      <p:pic>
        <p:nvPicPr>
          <p:cNvPr id="2050" name="Picture 2" descr="Child Neglect: Types, Effects, Signs &amp; How To Prevent">
            <a:extLst>
              <a:ext uri="{FF2B5EF4-FFF2-40B4-BE49-F238E27FC236}">
                <a16:creationId xmlns:a16="http://schemas.microsoft.com/office/drawing/2014/main" id="{52DDDF68-4271-4B69-A541-E0A2DD882A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0952" y="4102443"/>
            <a:ext cx="2915534" cy="19930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hildren partnerhsip">
            <a:extLst>
              <a:ext uri="{FF2B5EF4-FFF2-40B4-BE49-F238E27FC236}">
                <a16:creationId xmlns:a16="http://schemas.microsoft.com/office/drawing/2014/main" id="{5912E34A-1B4F-46A7-88A0-5F46242C43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9627" y="1733984"/>
            <a:ext cx="2600325"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71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5F2D35-C779-49EE-A30D-4FEE44370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2433" y="6422250"/>
            <a:ext cx="2837763" cy="339955"/>
          </a:xfrm>
          <a:prstGeom prst="rect">
            <a:avLst/>
          </a:prstGeom>
        </p:spPr>
      </p:pic>
      <p:sp>
        <p:nvSpPr>
          <p:cNvPr id="10" name="Title 1"/>
          <p:cNvSpPr>
            <a:spLocks noGrp="1"/>
          </p:cNvSpPr>
          <p:nvPr>
            <p:ph type="ctrTitle"/>
          </p:nvPr>
        </p:nvSpPr>
        <p:spPr>
          <a:xfrm>
            <a:off x="461818" y="1535826"/>
            <a:ext cx="11478378" cy="4799119"/>
          </a:xfrm>
        </p:spPr>
        <p:txBody>
          <a:bodyPr>
            <a:normAutofit fontScale="90000"/>
          </a:bodyPr>
          <a:lstStyle/>
          <a:p>
            <a:pPr lvl="0"/>
            <a:r>
              <a:rPr lang="en-GB" sz="1400" dirty="0">
                <a:solidFill>
                  <a:schemeClr val="tx2"/>
                </a:solidFill>
              </a:rPr>
              <a:t>	</a:t>
            </a:r>
            <a:br>
              <a:rPr lang="en-GB" sz="1400" dirty="0">
                <a:solidFill>
                  <a:schemeClr val="tx2"/>
                </a:solidFill>
              </a:rPr>
            </a:br>
            <a:r>
              <a:rPr lang="en-GB" sz="1400" b="1" dirty="0">
                <a:solidFill>
                  <a:schemeClr val="tx2"/>
                </a:solidFill>
              </a:rPr>
              <a:t>The Supporting Families Accredited Practitioner team is a multi-agency team of people working closely together,</a:t>
            </a:r>
            <a:r>
              <a:rPr lang="en-GB" sz="1400" dirty="0">
                <a:solidFill>
                  <a:schemeClr val="tx2"/>
                </a:solidFill>
              </a:rPr>
              <a:t> sharing information, for the best outcomes for families. The team include Accredited Practitioners from Police, Health, Schools, Housing, Education Welfare, CAMHS and Supporting Families Employment Advisors from the DWP.</a:t>
            </a:r>
            <a:br>
              <a:rPr lang="en-GB" sz="1400" dirty="0">
                <a:solidFill>
                  <a:schemeClr val="tx2"/>
                </a:solidFill>
              </a:rPr>
            </a:br>
            <a:br>
              <a:rPr lang="en-GB" sz="1400" dirty="0">
                <a:solidFill>
                  <a:schemeClr val="tx2"/>
                </a:solidFill>
              </a:rPr>
            </a:br>
            <a:br>
              <a:rPr lang="en-US" sz="1600" dirty="0">
                <a:solidFill>
                  <a:schemeClr val="tx2"/>
                </a:solidFill>
              </a:rPr>
            </a:br>
            <a:r>
              <a:rPr lang="en-US" sz="1600" b="1" dirty="0">
                <a:solidFill>
                  <a:schemeClr val="tx2"/>
                </a:solidFill>
              </a:rPr>
              <a:t>Accredited Practitioners:</a:t>
            </a:r>
            <a:br>
              <a:rPr lang="en-US" sz="1600" b="1" dirty="0">
                <a:solidFill>
                  <a:schemeClr val="tx2"/>
                </a:solidFill>
              </a:rPr>
            </a:br>
            <a:r>
              <a:rPr lang="en-US" sz="1600" b="1" dirty="0">
                <a:solidFill>
                  <a:schemeClr val="tx2"/>
                </a:solidFill>
              </a:rPr>
              <a:t>Service Manager –</a:t>
            </a:r>
            <a:r>
              <a:rPr lang="en-US" sz="1600" dirty="0">
                <a:solidFill>
                  <a:schemeClr val="tx2"/>
                </a:solidFill>
              </a:rPr>
              <a:t>Ronnie Fairley</a:t>
            </a:r>
            <a:br>
              <a:rPr lang="en-US" sz="1600" dirty="0">
                <a:solidFill>
                  <a:schemeClr val="tx2"/>
                </a:solidFill>
              </a:rPr>
            </a:br>
            <a:r>
              <a:rPr lang="en-US" sz="1600" b="1" dirty="0">
                <a:solidFill>
                  <a:schemeClr val="tx2"/>
                </a:solidFill>
              </a:rPr>
              <a:t>Operational manager </a:t>
            </a:r>
            <a:r>
              <a:rPr lang="en-US" sz="1600" dirty="0">
                <a:solidFill>
                  <a:schemeClr val="tx2"/>
                </a:solidFill>
              </a:rPr>
              <a:t>– Paul Martin </a:t>
            </a:r>
            <a:br>
              <a:rPr lang="en-US" sz="1600" dirty="0">
                <a:solidFill>
                  <a:schemeClr val="tx2"/>
                </a:solidFill>
              </a:rPr>
            </a:br>
            <a:r>
              <a:rPr lang="en-US" sz="1600" b="1" dirty="0">
                <a:solidFill>
                  <a:schemeClr val="tx2"/>
                </a:solidFill>
              </a:rPr>
              <a:t>Health</a:t>
            </a:r>
            <a:r>
              <a:rPr lang="en-US" sz="1600" dirty="0">
                <a:solidFill>
                  <a:schemeClr val="tx2"/>
                </a:solidFill>
              </a:rPr>
              <a:t>  - Julia Smith</a:t>
            </a:r>
            <a:br>
              <a:rPr lang="en-US" sz="1600" dirty="0">
                <a:solidFill>
                  <a:schemeClr val="tx2"/>
                </a:solidFill>
              </a:rPr>
            </a:br>
            <a:r>
              <a:rPr lang="en-US" sz="1600" b="1" dirty="0">
                <a:solidFill>
                  <a:schemeClr val="tx2"/>
                </a:solidFill>
              </a:rPr>
              <a:t>Police </a:t>
            </a:r>
            <a:r>
              <a:rPr lang="en-US" sz="1600" dirty="0">
                <a:solidFill>
                  <a:schemeClr val="tx2"/>
                </a:solidFill>
              </a:rPr>
              <a:t> - Joy Davis</a:t>
            </a:r>
            <a:br>
              <a:rPr lang="en-US" sz="1600" dirty="0">
                <a:solidFill>
                  <a:schemeClr val="tx2"/>
                </a:solidFill>
              </a:rPr>
            </a:br>
            <a:r>
              <a:rPr lang="en-US" sz="1600" b="1" dirty="0">
                <a:solidFill>
                  <a:schemeClr val="tx2"/>
                </a:solidFill>
              </a:rPr>
              <a:t>Schools/Education</a:t>
            </a:r>
            <a:r>
              <a:rPr lang="en-US" sz="1600" dirty="0">
                <a:solidFill>
                  <a:schemeClr val="tx2"/>
                </a:solidFill>
              </a:rPr>
              <a:t> – Alison Russell </a:t>
            </a:r>
            <a:br>
              <a:rPr lang="en-US" sz="1600" dirty="0">
                <a:solidFill>
                  <a:schemeClr val="tx2"/>
                </a:solidFill>
              </a:rPr>
            </a:br>
            <a:r>
              <a:rPr lang="en-US" sz="1600" b="1" dirty="0">
                <a:solidFill>
                  <a:schemeClr val="tx2"/>
                </a:solidFill>
              </a:rPr>
              <a:t>Schools/Education-</a:t>
            </a:r>
            <a:r>
              <a:rPr lang="en-US" sz="1600" dirty="0">
                <a:solidFill>
                  <a:schemeClr val="tx2"/>
                </a:solidFill>
              </a:rPr>
              <a:t> Lorraine Whistler </a:t>
            </a:r>
            <a:br>
              <a:rPr lang="en-US" sz="1600" dirty="0">
                <a:solidFill>
                  <a:schemeClr val="tx2"/>
                </a:solidFill>
              </a:rPr>
            </a:br>
            <a:r>
              <a:rPr lang="en-US" sz="1600" b="1" dirty="0">
                <a:solidFill>
                  <a:schemeClr val="tx2"/>
                </a:solidFill>
              </a:rPr>
              <a:t>Schools/Education Welfare, Change, Grow, Live, Youth Justice Service  </a:t>
            </a:r>
            <a:r>
              <a:rPr lang="en-US" sz="1600" dirty="0">
                <a:solidFill>
                  <a:schemeClr val="tx2"/>
                </a:solidFill>
              </a:rPr>
              <a:t>- Karen Eaves </a:t>
            </a:r>
            <a:br>
              <a:rPr lang="en-US" sz="1600" dirty="0">
                <a:solidFill>
                  <a:schemeClr val="tx2"/>
                </a:solidFill>
              </a:rPr>
            </a:br>
            <a:r>
              <a:rPr lang="en-US" sz="1600" b="1" dirty="0">
                <a:solidFill>
                  <a:schemeClr val="tx2"/>
                </a:solidFill>
              </a:rPr>
              <a:t>CAMHS</a:t>
            </a:r>
            <a:r>
              <a:rPr lang="en-US" sz="1600" dirty="0">
                <a:solidFill>
                  <a:schemeClr val="tx2"/>
                </a:solidFill>
              </a:rPr>
              <a:t> – Laura Green</a:t>
            </a:r>
            <a:br>
              <a:rPr lang="en-US" sz="1600" dirty="0">
                <a:solidFill>
                  <a:schemeClr val="tx2"/>
                </a:solidFill>
              </a:rPr>
            </a:br>
            <a:r>
              <a:rPr lang="en-US" sz="1600" b="1" dirty="0">
                <a:solidFill>
                  <a:schemeClr val="tx2"/>
                </a:solidFill>
              </a:rPr>
              <a:t>Housing/Homelessness</a:t>
            </a:r>
            <a:r>
              <a:rPr lang="en-US" sz="1600" dirty="0">
                <a:solidFill>
                  <a:schemeClr val="tx2"/>
                </a:solidFill>
              </a:rPr>
              <a:t> – Hilary Fyfe Hardy</a:t>
            </a:r>
            <a:br>
              <a:rPr lang="en-US" sz="1600" dirty="0">
                <a:solidFill>
                  <a:schemeClr val="tx2"/>
                </a:solidFill>
              </a:rPr>
            </a:br>
            <a:r>
              <a:rPr lang="en-US" sz="1600" b="1" dirty="0">
                <a:solidFill>
                  <a:schemeClr val="tx2"/>
                </a:solidFill>
              </a:rPr>
              <a:t>PBR-</a:t>
            </a:r>
            <a:r>
              <a:rPr lang="en-US" sz="1600" dirty="0">
                <a:solidFill>
                  <a:schemeClr val="tx2"/>
                </a:solidFill>
              </a:rPr>
              <a:t> Patrick Allison</a:t>
            </a:r>
            <a:br>
              <a:rPr lang="en-US" sz="1600" dirty="0">
                <a:solidFill>
                  <a:schemeClr val="tx2"/>
                </a:solidFill>
              </a:rPr>
            </a:br>
            <a:r>
              <a:rPr lang="en-US" sz="1600" b="1" dirty="0">
                <a:solidFill>
                  <a:schemeClr val="tx2"/>
                </a:solidFill>
              </a:rPr>
              <a:t>DWP - </a:t>
            </a:r>
            <a:r>
              <a:rPr lang="en-US" sz="1600" dirty="0">
                <a:solidFill>
                  <a:schemeClr val="tx2"/>
                </a:solidFill>
              </a:rPr>
              <a:t>Nicola Brindley, </a:t>
            </a:r>
            <a:br>
              <a:rPr lang="en-US" sz="1600" dirty="0">
                <a:solidFill>
                  <a:schemeClr val="tx2"/>
                </a:solidFill>
              </a:rPr>
            </a:br>
            <a:r>
              <a:rPr lang="en-US" sz="1600" b="1" dirty="0">
                <a:solidFill>
                  <a:schemeClr val="tx2"/>
                </a:solidFill>
              </a:rPr>
              <a:t>DWP</a:t>
            </a:r>
            <a:r>
              <a:rPr lang="en-US" sz="1600" dirty="0">
                <a:solidFill>
                  <a:schemeClr val="tx2"/>
                </a:solidFill>
              </a:rPr>
              <a:t>- Monica Bryce </a:t>
            </a:r>
            <a:br>
              <a:rPr lang="en-US" sz="1600" dirty="0">
                <a:solidFill>
                  <a:schemeClr val="tx2"/>
                </a:solidFill>
              </a:rPr>
            </a:br>
            <a:r>
              <a:rPr lang="en-US" sz="1600" b="1" dirty="0">
                <a:solidFill>
                  <a:schemeClr val="tx2"/>
                </a:solidFill>
              </a:rPr>
              <a:t>DWP-</a:t>
            </a:r>
            <a:r>
              <a:rPr lang="en-US" sz="1600" dirty="0">
                <a:solidFill>
                  <a:schemeClr val="tx2"/>
                </a:solidFill>
              </a:rPr>
              <a:t> Kay Attenborough</a:t>
            </a:r>
            <a:br>
              <a:rPr lang="en-US" sz="1600" dirty="0">
                <a:solidFill>
                  <a:schemeClr val="tx2"/>
                </a:solidFill>
              </a:rPr>
            </a:br>
            <a:r>
              <a:rPr lang="en-US" sz="1600" b="1" dirty="0">
                <a:solidFill>
                  <a:schemeClr val="tx2"/>
                </a:solidFill>
              </a:rPr>
              <a:t>Data Analyst</a:t>
            </a:r>
            <a:r>
              <a:rPr lang="en-US" sz="1600" dirty="0">
                <a:solidFill>
                  <a:schemeClr val="tx2"/>
                </a:solidFill>
              </a:rPr>
              <a:t>- Jack Reilly</a:t>
            </a:r>
            <a:br>
              <a:rPr lang="en-US" sz="1600" b="1" dirty="0">
                <a:solidFill>
                  <a:schemeClr val="tx2"/>
                </a:solidFill>
              </a:rPr>
            </a:br>
            <a:r>
              <a:rPr lang="en-US" sz="1600" b="1" dirty="0">
                <a:solidFill>
                  <a:schemeClr val="tx2"/>
                </a:solidFill>
              </a:rPr>
              <a:t>Data Analyst- </a:t>
            </a:r>
            <a:r>
              <a:rPr lang="en-US" sz="1600" dirty="0">
                <a:solidFill>
                  <a:schemeClr val="tx2"/>
                </a:solidFill>
              </a:rPr>
              <a:t>Reece Ricketts</a:t>
            </a:r>
            <a:br>
              <a:rPr lang="en-US" sz="1600" dirty="0">
                <a:solidFill>
                  <a:schemeClr val="tx2"/>
                </a:solidFill>
              </a:rPr>
            </a:br>
            <a:r>
              <a:rPr lang="en-US" sz="1600" b="1" dirty="0">
                <a:solidFill>
                  <a:schemeClr val="tx2"/>
                </a:solidFill>
              </a:rPr>
              <a:t>Project Officer-</a:t>
            </a:r>
            <a:r>
              <a:rPr lang="en-US" sz="1600" dirty="0">
                <a:solidFill>
                  <a:schemeClr val="tx2"/>
                </a:solidFill>
              </a:rPr>
              <a:t>Kate</a:t>
            </a:r>
            <a:r>
              <a:rPr lang="en-US" sz="1600" b="1" dirty="0">
                <a:solidFill>
                  <a:schemeClr val="tx2"/>
                </a:solidFill>
              </a:rPr>
              <a:t> </a:t>
            </a:r>
            <a:r>
              <a:rPr lang="en-US" sz="1600" dirty="0">
                <a:solidFill>
                  <a:schemeClr val="tx2"/>
                </a:solidFill>
              </a:rPr>
              <a:t>Thurman </a:t>
            </a:r>
            <a:br>
              <a:rPr lang="en-US" sz="1600" dirty="0">
                <a:solidFill>
                  <a:schemeClr val="tx2"/>
                </a:solidFill>
              </a:rPr>
            </a:br>
            <a:r>
              <a:rPr lang="en-US" sz="1600" b="1" dirty="0">
                <a:solidFill>
                  <a:schemeClr val="tx2"/>
                </a:solidFill>
              </a:rPr>
              <a:t>Supporting Families Project Manager- </a:t>
            </a:r>
            <a:r>
              <a:rPr lang="en-US" sz="1600" dirty="0">
                <a:solidFill>
                  <a:schemeClr val="tx2"/>
                </a:solidFill>
              </a:rPr>
              <a:t>Hester Kapur</a:t>
            </a:r>
            <a:br>
              <a:rPr lang="en-US" sz="1600" dirty="0">
                <a:solidFill>
                  <a:schemeClr val="tx2"/>
                </a:solidFill>
              </a:rPr>
            </a:br>
            <a:br>
              <a:rPr lang="en-US" sz="1400" dirty="0">
                <a:solidFill>
                  <a:schemeClr val="tx2"/>
                </a:solidFill>
              </a:rPr>
            </a:br>
            <a:r>
              <a:rPr lang="en-US" sz="1400" dirty="0">
                <a:solidFill>
                  <a:schemeClr val="tx2"/>
                </a:solidFill>
              </a:rPr>
              <a:t> </a:t>
            </a:r>
          </a:p>
        </p:txBody>
      </p:sp>
      <p:pic>
        <p:nvPicPr>
          <p:cNvPr id="6" name="Picture 5" descr="A logo with colorful people and text&#10;&#10;Description automatically generated"/>
          <p:cNvPicPr/>
          <p:nvPr/>
        </p:nvPicPr>
        <p:blipFill>
          <a:blip r:embed="rId4"/>
          <a:stretch>
            <a:fillRect/>
          </a:stretch>
        </p:blipFill>
        <p:spPr>
          <a:xfrm>
            <a:off x="321685" y="181696"/>
            <a:ext cx="1425575" cy="1266825"/>
          </a:xfrm>
          <a:prstGeom prst="rect">
            <a:avLst/>
          </a:prstGeom>
        </p:spPr>
      </p:pic>
      <p:pic>
        <p:nvPicPr>
          <p:cNvPr id="9" name="Picture 8" descr="A logo of hands holding a family&#10;&#10;Description automatically generated"/>
          <p:cNvPicPr/>
          <p:nvPr/>
        </p:nvPicPr>
        <p:blipFill>
          <a:blip r:embed="rId5"/>
          <a:stretch>
            <a:fillRect/>
          </a:stretch>
        </p:blipFill>
        <p:spPr>
          <a:xfrm>
            <a:off x="10400116" y="181696"/>
            <a:ext cx="1403985" cy="1266825"/>
          </a:xfrm>
          <a:prstGeom prst="rect">
            <a:avLst/>
          </a:prstGeom>
        </p:spPr>
      </p:pic>
    </p:spTree>
    <p:extLst>
      <p:ext uri="{BB962C8B-B14F-4D97-AF65-F5344CB8AC3E}">
        <p14:creationId xmlns:p14="http://schemas.microsoft.com/office/powerpoint/2010/main" val="24365368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0C45FE40-1C5B-47E0-8D5F-7F9ABA255739}"/>
              </a:ext>
            </a:extLst>
          </p:cNvPr>
          <p:cNvSpPr txBox="1">
            <a:spLocks/>
          </p:cNvSpPr>
          <p:nvPr/>
        </p:nvSpPr>
        <p:spPr>
          <a:xfrm>
            <a:off x="389965" y="1127172"/>
            <a:ext cx="11456894" cy="4334716"/>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Neglect audit 2023 saw the first joint Nottinghamshire and Nottingham City Safeguarding Children Partnership audit which looked at partnership responses to child neglect for ten children whose child protection plans for neglect had ended in the summer. </a:t>
            </a:r>
          </a:p>
          <a:p>
            <a:pPr marL="0" indent="0">
              <a:buNone/>
            </a:pPr>
            <a:r>
              <a:rPr lang="en-US" sz="1600" dirty="0"/>
              <a:t>Areas of strength were identified as follows:</a:t>
            </a:r>
          </a:p>
          <a:p>
            <a:pPr lvl="1"/>
            <a:r>
              <a:rPr lang="en-US" sz="1600" dirty="0"/>
              <a:t>Good identification of neglect pre-birth for 4 children 	</a:t>
            </a:r>
          </a:p>
          <a:p>
            <a:pPr lvl="1"/>
            <a:r>
              <a:rPr lang="en-US" sz="1600" dirty="0"/>
              <a:t>Good identification of need for 9 out the 10 children audited </a:t>
            </a:r>
          </a:p>
          <a:p>
            <a:pPr lvl="1"/>
            <a:r>
              <a:rPr lang="en-US" sz="1600" dirty="0"/>
              <a:t>Good work by schools, prompt referrals and good support to children</a:t>
            </a:r>
          </a:p>
          <a:p>
            <a:pPr lvl="1"/>
            <a:r>
              <a:rPr lang="en-US" sz="1600" dirty="0"/>
              <a:t> Good work by police, involvement in strategy discussions, information sharing and Initial Child Protection Conferences. </a:t>
            </a:r>
          </a:p>
          <a:p>
            <a:pPr lvl="1"/>
            <a:r>
              <a:rPr lang="en-US" sz="1600" dirty="0"/>
              <a:t>Good partnership working in terms of communication and coordination </a:t>
            </a:r>
          </a:p>
          <a:p>
            <a:pPr marL="457200" lvl="1" indent="0">
              <a:buFont typeface="Arial" panose="020B0604020202020204" pitchFamily="34" charset="0"/>
              <a:buNone/>
            </a:pPr>
            <a:endParaRPr lang="en-US" sz="1600" dirty="0"/>
          </a:p>
          <a:p>
            <a:pPr marL="0" indent="0">
              <a:buNone/>
            </a:pPr>
            <a:r>
              <a:rPr lang="en-US" sz="1600" dirty="0"/>
              <a:t>Learning was identified and recommendations made as follows: </a:t>
            </a:r>
          </a:p>
          <a:p>
            <a:pPr lvl="1"/>
            <a:r>
              <a:rPr lang="en-US" sz="1600" dirty="0"/>
              <a:t>Further work with partners to encourage the early and frequent use of the neglect toolkit as part of the assessment process and then as part of ongoing work with families. This is likely to help professionals to focus on the impact of neglect on the child and encourage progression in the work to assist the family. </a:t>
            </a:r>
          </a:p>
          <a:p>
            <a:pPr lvl="1"/>
            <a:r>
              <a:rPr lang="en-US" sz="1600" dirty="0"/>
              <a:t>Any continuing barriers for the involvement of GPs in child protection processes to be addressed, both at S47 stage and in terms of child protection conferences.</a:t>
            </a:r>
          </a:p>
          <a:p>
            <a:pPr lvl="1"/>
            <a:r>
              <a:rPr lang="en-US" sz="1600" dirty="0"/>
              <a:t>Some issues with the flagging of children’s child protection plans on health records were noted and processes are to be reviewed. </a:t>
            </a:r>
          </a:p>
          <a:p>
            <a:pPr lvl="1"/>
            <a:r>
              <a:rPr lang="en-US" sz="1600" dirty="0"/>
              <a:t>The contribution of 0-19 services to child protection meetings to be clarified and improved.</a:t>
            </a:r>
            <a:endParaRPr lang="en-GB" sz="1600" dirty="0"/>
          </a:p>
        </p:txBody>
      </p:sp>
    </p:spTree>
    <p:extLst>
      <p:ext uri="{BB962C8B-B14F-4D97-AF65-F5344CB8AC3E}">
        <p14:creationId xmlns:p14="http://schemas.microsoft.com/office/powerpoint/2010/main" val="2492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53D7E7-FBF9-4E3A-9A3D-78920978ED51}"/>
              </a:ext>
            </a:extLst>
          </p:cNvPr>
          <p:cNvSpPr>
            <a:spLocks noGrp="1"/>
          </p:cNvSpPr>
          <p:nvPr>
            <p:ph type="body" sz="quarter" idx="10"/>
          </p:nvPr>
        </p:nvSpPr>
        <p:spPr/>
        <p:txBody>
          <a:bodyPr/>
          <a:lstStyle/>
          <a:p>
            <a:r>
              <a:rPr lang="en-US" sz="2800" dirty="0"/>
              <a:t>New guidance on gender questioning children for schools and colleges</a:t>
            </a:r>
            <a:endParaRPr lang="en-GB" sz="2800" dirty="0"/>
          </a:p>
        </p:txBody>
      </p:sp>
      <p:sp>
        <p:nvSpPr>
          <p:cNvPr id="3" name="Content Placeholder 2">
            <a:extLst>
              <a:ext uri="{FF2B5EF4-FFF2-40B4-BE49-F238E27FC236}">
                <a16:creationId xmlns:a16="http://schemas.microsoft.com/office/drawing/2014/main" id="{157C41BB-8AD5-41A2-A3C0-91D058F0DFC5}"/>
              </a:ext>
            </a:extLst>
          </p:cNvPr>
          <p:cNvSpPr txBox="1">
            <a:spLocks/>
          </p:cNvSpPr>
          <p:nvPr/>
        </p:nvSpPr>
        <p:spPr>
          <a:xfrm>
            <a:off x="401451" y="1381872"/>
            <a:ext cx="7007877"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In response to the increasing number of children questioning their gender, the government has considered the challenges and issues involved around this area for schools and colleges. </a:t>
            </a:r>
          </a:p>
          <a:p>
            <a:r>
              <a:rPr lang="en-US" sz="2000" dirty="0"/>
              <a:t>Non- Statutory Guidance: On 19</a:t>
            </a:r>
            <a:r>
              <a:rPr lang="en-US" sz="2000" baseline="30000" dirty="0"/>
              <a:t>th</a:t>
            </a:r>
            <a:r>
              <a:rPr lang="en-US" sz="2000" dirty="0"/>
              <a:t> of December 2023 the Department for Education published a comprehensive guidance for teachers on how best to support pupils questioning their gender in schools. </a:t>
            </a:r>
            <a:r>
              <a:rPr lang="en-US" sz="2000" dirty="0">
                <a:hlinkClick r:id="rId2"/>
              </a:rPr>
              <a:t>Gender Questioning Children - non-statutory guidance (education.gov.uk) </a:t>
            </a:r>
            <a:endParaRPr lang="en-US" sz="2000" dirty="0"/>
          </a:p>
          <a:p>
            <a:r>
              <a:rPr lang="en-US" sz="2000" dirty="0"/>
              <a:t>Press Release: </a:t>
            </a:r>
            <a:r>
              <a:rPr lang="en-US" sz="2000" dirty="0">
                <a:hlinkClick r:id="rId3"/>
              </a:rPr>
              <a:t>Parent first approach at the core of new guidance on gender questioning children - GOV.UK (www.gov.uk) </a:t>
            </a:r>
            <a:endParaRPr lang="en-US" sz="2000" dirty="0"/>
          </a:p>
          <a:p>
            <a:r>
              <a:rPr lang="en-US" sz="2000" dirty="0"/>
              <a:t>Open Consultation: The government are seeking practitioners’ views on the draft non-statutory guidance and the consultation is open until 12 March 2024. </a:t>
            </a:r>
            <a:r>
              <a:rPr lang="en-US" sz="2000" dirty="0">
                <a:hlinkClick r:id="rId4"/>
              </a:rPr>
              <a:t>Guidance for Schools and Colleges: Gender Questioning Children - Department for Education - Citizen Space </a:t>
            </a:r>
            <a:endParaRPr lang="en-GB" sz="2000" dirty="0"/>
          </a:p>
        </p:txBody>
      </p:sp>
      <p:pic>
        <p:nvPicPr>
          <p:cNvPr id="4" name="Picture 3">
            <a:extLst>
              <a:ext uri="{FF2B5EF4-FFF2-40B4-BE49-F238E27FC236}">
                <a16:creationId xmlns:a16="http://schemas.microsoft.com/office/drawing/2014/main" id="{C38C7C41-11DD-4134-A903-760B85E80F92}"/>
              </a:ext>
            </a:extLst>
          </p:cNvPr>
          <p:cNvPicPr>
            <a:picLocks noChangeAspect="1"/>
          </p:cNvPicPr>
          <p:nvPr/>
        </p:nvPicPr>
        <p:blipFill>
          <a:blip r:embed="rId5"/>
          <a:stretch>
            <a:fillRect/>
          </a:stretch>
        </p:blipFill>
        <p:spPr>
          <a:xfrm rot="497676">
            <a:off x="7871695" y="2326516"/>
            <a:ext cx="3941715" cy="2277880"/>
          </a:xfrm>
          <a:prstGeom prst="rect">
            <a:avLst/>
          </a:prstGeom>
        </p:spPr>
      </p:pic>
    </p:spTree>
    <p:extLst>
      <p:ext uri="{BB962C8B-B14F-4D97-AF65-F5344CB8AC3E}">
        <p14:creationId xmlns:p14="http://schemas.microsoft.com/office/powerpoint/2010/main" val="149291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F5988F-644C-46C7-B66E-EDA9BF9EE2BA}"/>
              </a:ext>
            </a:extLst>
          </p:cNvPr>
          <p:cNvSpPr>
            <a:spLocks noGrp="1"/>
          </p:cNvSpPr>
          <p:nvPr>
            <p:ph type="body" sz="quarter" idx="10"/>
          </p:nvPr>
        </p:nvSpPr>
        <p:spPr/>
        <p:txBody>
          <a:bodyPr/>
          <a:lstStyle/>
          <a:p>
            <a:r>
              <a:rPr lang="en-GB" dirty="0"/>
              <a:t>Rapid Reviews</a:t>
            </a:r>
          </a:p>
        </p:txBody>
      </p:sp>
      <p:sp>
        <p:nvSpPr>
          <p:cNvPr id="3" name="Content Placeholder 2">
            <a:extLst>
              <a:ext uri="{FF2B5EF4-FFF2-40B4-BE49-F238E27FC236}">
                <a16:creationId xmlns:a16="http://schemas.microsoft.com/office/drawing/2014/main" id="{B931EABC-6969-4E50-81C0-36EA7EA73923}"/>
              </a:ext>
            </a:extLst>
          </p:cNvPr>
          <p:cNvSpPr txBox="1">
            <a:spLocks/>
          </p:cNvSpPr>
          <p:nvPr/>
        </p:nvSpPr>
        <p:spPr>
          <a:xfrm>
            <a:off x="401451" y="1253331"/>
            <a:ext cx="5959007"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There is a statutory requirement on safeguarding partners to conduct a ‘Rapid Review’ when serious child safeguarding cases are identified.</a:t>
            </a:r>
          </a:p>
          <a:p>
            <a:r>
              <a:rPr lang="en-US" sz="2400" dirty="0"/>
              <a:t> The reviews should be completed within 15 working days and a report provided to the National Child Safeguarding Practice Review Panel (NCSPRP). </a:t>
            </a:r>
          </a:p>
          <a:p>
            <a:r>
              <a:rPr lang="en-US" sz="2400" dirty="0"/>
              <a:t>The NCSCP remains committed to gathering as much learning as possible during the rapid review process and to only progressing to a Local Child Safeguarding Practice Review (LSCPR) where necessary</a:t>
            </a:r>
            <a:endParaRPr lang="en-GB" sz="2400" dirty="0"/>
          </a:p>
        </p:txBody>
      </p:sp>
      <p:sp>
        <p:nvSpPr>
          <p:cNvPr id="4" name="Rectangle 3">
            <a:extLst>
              <a:ext uri="{FF2B5EF4-FFF2-40B4-BE49-F238E27FC236}">
                <a16:creationId xmlns:a16="http://schemas.microsoft.com/office/drawing/2014/main" id="{2A3D354E-0E36-4C3D-98C8-48A8A36C1E76}"/>
              </a:ext>
            </a:extLst>
          </p:cNvPr>
          <p:cNvSpPr/>
          <p:nvPr/>
        </p:nvSpPr>
        <p:spPr>
          <a:xfrm>
            <a:off x="7175277" y="1634351"/>
            <a:ext cx="4872317" cy="3970318"/>
          </a:xfrm>
          <a:prstGeom prst="rect">
            <a:avLst/>
          </a:prstGeom>
        </p:spPr>
        <p:txBody>
          <a:bodyPr wrap="square">
            <a:spAutoFit/>
          </a:bodyPr>
          <a:lstStyle/>
          <a:p>
            <a:r>
              <a:rPr lang="en-GB" sz="1400" b="1" u="sng" dirty="0">
                <a:solidFill>
                  <a:srgbClr val="7030A0"/>
                </a:solidFill>
              </a:rPr>
              <a:t>Case summary </a:t>
            </a:r>
            <a:r>
              <a:rPr lang="en-GB" sz="1400" dirty="0">
                <a:solidFill>
                  <a:srgbClr val="7030A0"/>
                </a:solidFill>
              </a:rPr>
              <a:t>- </a:t>
            </a:r>
            <a:r>
              <a:rPr lang="en-GB" sz="1400" dirty="0">
                <a:solidFill>
                  <a:srgbClr val="7030A0"/>
                </a:solidFill>
                <a:latin typeface="Arial" panose="020B0604020202020204" pitchFamily="34" charset="0"/>
                <a:ea typeface="Calibri" panose="020F0502020204030204" pitchFamily="34" charset="0"/>
              </a:rPr>
              <a:t>3-year-old child presented to hospital having been found to be unresponsive by a sibling. Child was admitted to the intensive care unit, and noted to be underweight, dehydrated and severely malnourished. There had been no seeking of medical attention by the parents over many months and this represented extreme neglect. The child was part of a large family group (10 + children).  Many of the children had not had statutory health reviews, a number of missed appointments were noted and neither the faltering growth nor the WNB policy were followed appropriately. </a:t>
            </a:r>
          </a:p>
          <a:p>
            <a:r>
              <a:rPr lang="en-GB" sz="1400" dirty="0">
                <a:solidFill>
                  <a:srgbClr val="7030A0"/>
                </a:solidFill>
                <a:latin typeface="Arial" panose="020B0604020202020204" pitchFamily="34" charset="0"/>
              </a:rPr>
              <a:t>Learning –</a:t>
            </a:r>
          </a:p>
          <a:p>
            <a:pPr marL="742950" lvl="1" indent="-285750">
              <a:buFont typeface="Arial" panose="020B0604020202020204" pitchFamily="34" charset="0"/>
              <a:buChar char="•"/>
            </a:pPr>
            <a:r>
              <a:rPr lang="en-GB" sz="1400" dirty="0">
                <a:solidFill>
                  <a:srgbClr val="7030A0"/>
                </a:solidFill>
                <a:latin typeface="Arial" panose="020B0604020202020204" pitchFamily="34" charset="0"/>
              </a:rPr>
              <a:t> Working arrangements when working with large families (10+children)</a:t>
            </a:r>
          </a:p>
          <a:p>
            <a:pPr marL="742950" lvl="1" indent="-285750">
              <a:buFont typeface="Arial" panose="020B0604020202020204" pitchFamily="34" charset="0"/>
              <a:buChar char="•"/>
            </a:pPr>
            <a:r>
              <a:rPr lang="en-GB" sz="1400" dirty="0">
                <a:solidFill>
                  <a:srgbClr val="7030A0"/>
                </a:solidFill>
                <a:latin typeface="Arial" panose="020B0604020202020204" pitchFamily="34" charset="0"/>
              </a:rPr>
              <a:t>Professional curiosity</a:t>
            </a:r>
          </a:p>
          <a:p>
            <a:pPr marL="742950" lvl="1" indent="-285750">
              <a:buFont typeface="Arial" panose="020B0604020202020204" pitchFamily="34" charset="0"/>
              <a:buChar char="•"/>
            </a:pPr>
            <a:r>
              <a:rPr lang="en-GB" sz="1400" dirty="0">
                <a:solidFill>
                  <a:srgbClr val="7030A0"/>
                </a:solidFill>
                <a:latin typeface="Arial" panose="020B0604020202020204" pitchFamily="34" charset="0"/>
              </a:rPr>
              <a:t>Use of ‘was not brought’ policy</a:t>
            </a:r>
          </a:p>
          <a:p>
            <a:pPr marL="742950" lvl="1" indent="-285750">
              <a:buFont typeface="Arial" panose="020B0604020202020204" pitchFamily="34" charset="0"/>
              <a:buChar char="•"/>
            </a:pPr>
            <a:r>
              <a:rPr lang="en-GB" sz="1400" dirty="0">
                <a:solidFill>
                  <a:srgbClr val="7030A0"/>
                </a:solidFill>
                <a:latin typeface="Arial" panose="020B0604020202020204" pitchFamily="34" charset="0"/>
              </a:rPr>
              <a:t>Use of faltering growth policy</a:t>
            </a:r>
          </a:p>
          <a:p>
            <a:pPr marL="742950" lvl="1" indent="-285750">
              <a:buFont typeface="Arial" panose="020B0604020202020204" pitchFamily="34" charset="0"/>
              <a:buChar char="•"/>
            </a:pPr>
            <a:r>
              <a:rPr lang="en-GB" sz="1400" dirty="0">
                <a:solidFill>
                  <a:srgbClr val="7030A0"/>
                </a:solidFill>
                <a:latin typeface="Arial" panose="020B0604020202020204" pitchFamily="34" charset="0"/>
              </a:rPr>
              <a:t>Neglect Threshold of need</a:t>
            </a:r>
            <a:endParaRPr lang="en-GB" sz="1400" dirty="0">
              <a:solidFill>
                <a:srgbClr val="7030A0"/>
              </a:solidFill>
            </a:endParaRPr>
          </a:p>
        </p:txBody>
      </p:sp>
    </p:spTree>
    <p:extLst>
      <p:ext uri="{BB962C8B-B14F-4D97-AF65-F5344CB8AC3E}">
        <p14:creationId xmlns:p14="http://schemas.microsoft.com/office/powerpoint/2010/main" val="357203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E1B3AE-EBDD-4610-9DF4-19DBC5DC61BB}"/>
              </a:ext>
            </a:extLst>
          </p:cNvPr>
          <p:cNvSpPr/>
          <p:nvPr/>
        </p:nvSpPr>
        <p:spPr>
          <a:xfrm>
            <a:off x="241736" y="344270"/>
            <a:ext cx="10857188" cy="5232202"/>
          </a:xfrm>
          <a:prstGeom prst="rect">
            <a:avLst/>
          </a:prstGeom>
        </p:spPr>
        <p:txBody>
          <a:bodyPr wrap="square">
            <a:spAutoFit/>
          </a:bodyPr>
          <a:lstStyle/>
          <a:p>
            <a:r>
              <a:rPr lang="en-GB" sz="3600" b="1" dirty="0">
                <a:latin typeface="Calibri" panose="020F0502020204030204" pitchFamily="34" charset="0"/>
                <a:ea typeface="Times New Roman" panose="02020603050405020304" pitchFamily="18" charset="0"/>
                <a:cs typeface="Arial" panose="020B0604020202020204" pitchFamily="34" charset="0"/>
              </a:rPr>
              <a:t>Dates for upcoming DSL Networks to be held virtually:</a:t>
            </a:r>
          </a:p>
          <a:p>
            <a:r>
              <a:rPr lang="en-GB" sz="3600" dirty="0">
                <a:latin typeface="Calibri" panose="020F0502020204030204" pitchFamily="34" charset="0"/>
                <a:ea typeface="Calibri" panose="020F0502020204030204" pitchFamily="34" charset="0"/>
                <a:cs typeface="Times New Roman" panose="02020603050405020304" pitchFamily="18" charset="0"/>
              </a:rPr>
              <a:t> </a:t>
            </a:r>
          </a:p>
          <a:p>
            <a:r>
              <a:rPr lang="en-GB" sz="44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Tuesday May 21</a:t>
            </a:r>
            <a:r>
              <a:rPr lang="en-GB" sz="4400" b="1" baseline="30000" dirty="0">
                <a:solidFill>
                  <a:srgbClr val="7030A0"/>
                </a:solidFill>
                <a:latin typeface="Calibri" panose="020F0502020204030204" pitchFamily="34" charset="0"/>
                <a:ea typeface="Calibri" panose="020F0502020204030204" pitchFamily="34" charset="0"/>
                <a:cs typeface="Times New Roman" panose="02020603050405020304" pitchFamily="18" charset="0"/>
              </a:rPr>
              <a:t>st</a:t>
            </a:r>
            <a:r>
              <a:rPr lang="en-GB" sz="44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 2024 9.30-12</a:t>
            </a:r>
          </a:p>
          <a:p>
            <a:endParaRPr lang="en-GB" sz="3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dirty="0">
                <a:latin typeface="Calibri" panose="020F0502020204030204" pitchFamily="34" charset="0"/>
                <a:ea typeface="Times New Roman" panose="02020603050405020304" pitchFamily="18" charset="0"/>
                <a:cs typeface="Times New Roman" panose="02020603050405020304" pitchFamily="18" charset="0"/>
              </a:rPr>
              <a:t>A reminder that all delegates must register in advance through Eventbrite link sent by central email or by visiting the relevant website –</a:t>
            </a:r>
          </a:p>
          <a:p>
            <a:pPr marL="342900" indent="-342900">
              <a:buFont typeface="Arial" panose="020B0604020202020204" pitchFamily="34" charset="0"/>
              <a:buChar char="•"/>
            </a:pP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dirty="0">
                <a:latin typeface="Calibri" panose="020F0502020204030204" pitchFamily="34" charset="0"/>
                <a:ea typeface="Times New Roman" panose="02020603050405020304" pitchFamily="18" charset="0"/>
                <a:cs typeface="Times New Roman" panose="02020603050405020304" pitchFamily="18" charset="0"/>
              </a:rPr>
              <a:t>Virtual networks do not have a limit on the number of professionals attending from each setting</a:t>
            </a:r>
          </a:p>
          <a:p>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dirty="0">
                <a:latin typeface="Calibri" panose="020F0502020204030204" pitchFamily="34" charset="0"/>
                <a:ea typeface="Times New Roman" panose="02020603050405020304" pitchFamily="18" charset="0"/>
                <a:cs typeface="Times New Roman" panose="02020603050405020304" pitchFamily="18" charset="0"/>
              </a:rPr>
              <a:t>Attendance at 2 or more DSL networks per year constitutes ‘</a:t>
            </a:r>
            <a:r>
              <a:rPr lang="en-GB" i="1" dirty="0">
                <a:latin typeface="Calibri" panose="020F0502020204030204" pitchFamily="34" charset="0"/>
                <a:ea typeface="Times New Roman" panose="02020603050405020304" pitchFamily="18" charset="0"/>
                <a:cs typeface="Times New Roman" panose="02020603050405020304" pitchFamily="18" charset="0"/>
              </a:rPr>
              <a:t>DSL Update training</a:t>
            </a:r>
            <a:r>
              <a:rPr lang="en-GB" dirty="0">
                <a:latin typeface="Calibri" panose="020F0502020204030204" pitchFamily="34" charset="0"/>
                <a:ea typeface="Times New Roman" panose="02020603050405020304" pitchFamily="18" charset="0"/>
                <a:cs typeface="Times New Roman" panose="02020603050405020304" pitchFamily="18" charset="0"/>
              </a:rPr>
              <a:t>’ and we will certificate accordingly each summer term- this process is currently being reviewed and we will notify you of any changes to this arrangement as early as we can however it is your responsibility to ensure all staff’s training is in date and maintained.</a:t>
            </a:r>
          </a:p>
          <a:p>
            <a:endParaRPr lang="en-GB" sz="2000" dirty="0">
              <a:effectLst/>
              <a:latin typeface="Tahoma" panose="020B0604030504040204" pitchFamily="34" charset="0"/>
              <a:ea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647C60C4-4899-46EE-8890-9700558A5F1F}"/>
              </a:ext>
            </a:extLst>
          </p:cNvPr>
          <p:cNvSpPr/>
          <p:nvPr/>
        </p:nvSpPr>
        <p:spPr>
          <a:xfrm>
            <a:off x="3487783" y="2938173"/>
            <a:ext cx="6098452" cy="646331"/>
          </a:xfrm>
          <a:prstGeom prst="rect">
            <a:avLst/>
          </a:prstGeom>
        </p:spPr>
        <p:txBody>
          <a:bodyPr wrap="square">
            <a:spAutoFit/>
          </a:bodyPr>
          <a:lstStyle/>
          <a:p>
            <a:r>
              <a:rPr lang="en-US" dirty="0">
                <a:hlinkClick r:id="rId3"/>
              </a:rPr>
              <a:t>Nottingham Schools - Nottingham City Council</a:t>
            </a:r>
            <a:endParaRPr lang="en-US" dirty="0"/>
          </a:p>
          <a:p>
            <a:endParaRPr lang="en-GB" dirty="0"/>
          </a:p>
        </p:txBody>
      </p:sp>
    </p:spTree>
    <p:extLst>
      <p:ext uri="{BB962C8B-B14F-4D97-AF65-F5344CB8AC3E}">
        <p14:creationId xmlns:p14="http://schemas.microsoft.com/office/powerpoint/2010/main" val="67578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2CB8E6-25EC-4538-B03F-B350FC54E475}"/>
              </a:ext>
            </a:extLst>
          </p:cNvPr>
          <p:cNvSpPr>
            <a:spLocks noGrp="1"/>
          </p:cNvSpPr>
          <p:nvPr>
            <p:ph type="body" sz="quarter" idx="10"/>
          </p:nvPr>
        </p:nvSpPr>
        <p:spPr>
          <a:xfrm>
            <a:off x="2166143" y="2512476"/>
            <a:ext cx="7859713" cy="683516"/>
          </a:xfrm>
        </p:spPr>
        <p:txBody>
          <a:bodyPr/>
          <a:lstStyle/>
          <a:p>
            <a:endParaRPr lang="en-GB" dirty="0"/>
          </a:p>
          <a:p>
            <a:endParaRPr lang="en-GB" dirty="0"/>
          </a:p>
          <a:p>
            <a:endParaRPr lang="en-GB" dirty="0"/>
          </a:p>
          <a:p>
            <a:endParaRPr lang="en-GB" dirty="0"/>
          </a:p>
          <a:p>
            <a:endParaRPr lang="en-GB" dirty="0"/>
          </a:p>
          <a:p>
            <a:r>
              <a:rPr lang="en-GB" sz="4400" dirty="0">
                <a:latin typeface="+mn-lt"/>
              </a:rPr>
              <a:t>National Updates</a:t>
            </a:r>
          </a:p>
          <a:p>
            <a:endParaRPr lang="en-GB" dirty="0"/>
          </a:p>
          <a:p>
            <a:endParaRPr lang="en-GB" dirty="0"/>
          </a:p>
          <a:p>
            <a:endParaRPr lang="en-GB" dirty="0"/>
          </a:p>
          <a:p>
            <a:r>
              <a:rPr lang="en-GB" sz="2800" dirty="0">
                <a:hlinkClick r:id="rId2"/>
              </a:rPr>
              <a:t>@NottinghamCSCP</a:t>
            </a:r>
            <a:endParaRPr lang="en-GB" sz="2800" dirty="0"/>
          </a:p>
          <a:p>
            <a:endParaRPr lang="en-GB" dirty="0"/>
          </a:p>
        </p:txBody>
      </p:sp>
    </p:spTree>
    <p:extLst>
      <p:ext uri="{BB962C8B-B14F-4D97-AF65-F5344CB8AC3E}">
        <p14:creationId xmlns:p14="http://schemas.microsoft.com/office/powerpoint/2010/main" val="403250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FD00D7F1-A43D-4E4F-AA7A-E75EBD9356D9}"/>
              </a:ext>
            </a:extLst>
          </p:cNvPr>
          <p:cNvSpPr txBox="1">
            <a:spLocks/>
          </p:cNvSpPr>
          <p:nvPr/>
        </p:nvSpPr>
        <p:spPr>
          <a:xfrm>
            <a:off x="192742" y="1169894"/>
            <a:ext cx="5576046" cy="506954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en-GB" sz="1700" u="sng"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2"/>
              </a:rPr>
              <a:t>Working together to safeguard children 2023</a:t>
            </a:r>
            <a:r>
              <a:rPr lang="en-GB" sz="1700" dirty="0">
                <a:latin typeface="Arial" panose="020B0604020202020204" pitchFamily="34" charset="0"/>
                <a:ea typeface="Calibri" panose="020F0502020204030204" pitchFamily="34" charset="0"/>
                <a:cs typeface="Times New Roman" panose="02020603050405020304" pitchFamily="18" charset="0"/>
              </a:rPr>
              <a:t>. Updated statutory guidance. Published 15 December 2023. </a:t>
            </a:r>
            <a:endParaRPr lang="en-GB"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700" u="sng"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3"/>
              </a:rPr>
              <a:t>Working Together to Safeguard Children. Statutory framework: legislation relevant to safeguarding and promoting the welfare of children</a:t>
            </a:r>
            <a:r>
              <a:rPr lang="en-GB" sz="1700" dirty="0">
                <a:latin typeface="Arial" panose="020B0604020202020204" pitchFamily="34" charset="0"/>
                <a:ea typeface="Calibri" panose="020F0502020204030204" pitchFamily="34" charset="0"/>
                <a:cs typeface="Times New Roman" panose="02020603050405020304" pitchFamily="18" charset="0"/>
              </a:rPr>
              <a:t>. December 2023.  </a:t>
            </a:r>
            <a:endParaRPr lang="en-GB"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700" u="sng"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4"/>
              </a:rPr>
              <a:t>Children’s social care national framework.</a:t>
            </a:r>
            <a:r>
              <a:rPr lang="en-GB" sz="1700" dirty="0">
                <a:latin typeface="Arial" panose="020B0604020202020204" pitchFamily="34" charset="0"/>
                <a:ea typeface="Calibri" panose="020F0502020204030204" pitchFamily="34" charset="0"/>
                <a:cs typeface="Times New Roman" panose="02020603050405020304" pitchFamily="18" charset="0"/>
              </a:rPr>
              <a:t> Statutory guidance on the principles behind children’s social care, its purpose, factors enabling good practice and what it should achieve. This is a document for those who work in local authority children’s social care; it shows what you must do to comply with the law. It includes relevant information for all safeguarding partners and agencies who work with children’s social care. </a:t>
            </a:r>
            <a:endParaRPr lang="en-GB"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700" u="sng"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5"/>
              </a:rPr>
              <a:t>Children’s Social Care: Data and Digital Strategy.</a:t>
            </a:r>
            <a:r>
              <a:rPr lang="en-GB" sz="1700" dirty="0">
                <a:latin typeface="Arial" panose="020B0604020202020204" pitchFamily="34" charset="0"/>
                <a:ea typeface="Calibri" panose="020F0502020204030204" pitchFamily="34" charset="0"/>
                <a:cs typeface="Times New Roman" panose="02020603050405020304" pitchFamily="18" charset="0"/>
              </a:rPr>
              <a:t> This strategy sets out the DfE’s long-term plan for transforming data in children’s social care. </a:t>
            </a:r>
            <a:endParaRPr lang="en-GB" sz="17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Content Placeholder 5">
            <a:extLst>
              <a:ext uri="{FF2B5EF4-FFF2-40B4-BE49-F238E27FC236}">
                <a16:creationId xmlns:a16="http://schemas.microsoft.com/office/drawing/2014/main" id="{60862DB9-2F37-4FC6-BAD3-D431F5AFF321}"/>
              </a:ext>
            </a:extLst>
          </p:cNvPr>
          <p:cNvSpPr txBox="1">
            <a:spLocks/>
          </p:cNvSpPr>
          <p:nvPr/>
        </p:nvSpPr>
        <p:spPr>
          <a:xfrm>
            <a:off x="6010138" y="2140838"/>
            <a:ext cx="5989120" cy="448580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en-GB" sz="1600" u="sng"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6"/>
              </a:rPr>
              <a:t>Improving practice with children, young people and families.</a:t>
            </a:r>
            <a:r>
              <a:rPr lang="en-GB" sz="1600" dirty="0">
                <a:latin typeface="Arial" panose="020B0604020202020204" pitchFamily="34" charset="0"/>
                <a:ea typeface="Calibri" panose="020F0502020204030204" pitchFamily="34" charset="0"/>
                <a:cs typeface="Times New Roman" panose="02020603050405020304" pitchFamily="18" charset="0"/>
              </a:rPr>
              <a:t> Advice for local areas to embed working together to safeguard children and the children’s social care national framework in practice. This consists of both: </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1600" dirty="0">
                <a:latin typeface="Arial" panose="020B0604020202020204" pitchFamily="34" charset="0"/>
                <a:ea typeface="Calibri" panose="020F0502020204030204" pitchFamily="34" charset="0"/>
                <a:cs typeface="Times New Roman" panose="02020603050405020304" pitchFamily="18" charset="0"/>
              </a:rPr>
              <a:t>DfE guidance: </a:t>
            </a:r>
            <a:r>
              <a:rPr lang="en-GB" sz="1600" u="sng"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6"/>
              </a:rPr>
              <a:t>Supporting local areas to embed working together to safeguard children and the national framework</a:t>
            </a:r>
            <a:r>
              <a:rPr lang="en-GB" sz="1600" dirty="0">
                <a:latin typeface="Arial" panose="020B0604020202020204" pitchFamily="34" charset="0"/>
                <a:ea typeface="Calibri" panose="020F0502020204030204" pitchFamily="34" charset="0"/>
                <a:cs typeface="Times New Roman" panose="02020603050405020304" pitchFamily="18" charset="0"/>
              </a:rPr>
              <a:t> </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600" u="sng"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7"/>
              </a:rPr>
              <a:t>Background information for Working Together and the National Framework: Improving Practice with Children, Young People and Families</a:t>
            </a:r>
            <a:r>
              <a:rPr lang="en-GB" sz="1600" dirty="0">
                <a:latin typeface="Arial" panose="020B0604020202020204" pitchFamily="34" charset="0"/>
                <a:ea typeface="Calibri" panose="020F0502020204030204" pitchFamily="34" charset="0"/>
                <a:cs typeface="Times New Roman" panose="02020603050405020304" pitchFamily="18" charset="0"/>
              </a:rPr>
              <a:t> (December 2023)</a:t>
            </a:r>
          </a:p>
          <a:p>
            <a:pPr marL="0" indent="0">
              <a:lnSpc>
                <a:spcPct val="107000"/>
              </a:lnSpc>
              <a:spcAft>
                <a:spcPts val="800"/>
              </a:spcAft>
              <a:buNone/>
            </a:pPr>
            <a:r>
              <a:rPr lang="en-GB" sz="1600" b="1" dirty="0">
                <a:latin typeface="Arial" panose="020B0604020202020204" pitchFamily="34" charset="0"/>
                <a:ea typeface="Calibri" panose="020F0502020204030204" pitchFamily="34" charset="0"/>
                <a:cs typeface="Times New Roman" panose="02020603050405020304" pitchFamily="18" charset="0"/>
              </a:rPr>
              <a:t>Future publications: </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dirty="0">
                <a:latin typeface="Arial" panose="020B0604020202020204" pitchFamily="34" charset="0"/>
                <a:ea typeface="Calibri" panose="020F0502020204030204" pitchFamily="34" charset="0"/>
                <a:cs typeface="Times New Roman" panose="02020603050405020304" pitchFamily="18" charset="0"/>
              </a:rPr>
              <a:t>Information Sharing Advice for Practitioners will be published in the coming months and will provide further guidance to strengthen collaborative working between </a:t>
            </a:r>
            <a:r>
              <a:rPr lang="en-GB" sz="1600" dirty="0" err="1">
                <a:latin typeface="Arial" panose="020B0604020202020204" pitchFamily="34" charset="0"/>
                <a:ea typeface="Calibri" panose="020F0502020204030204" pitchFamily="34" charset="0"/>
                <a:cs typeface="Times New Roman" panose="02020603050405020304" pitchFamily="18" charset="0"/>
              </a:rPr>
              <a:t>multi-agency</a:t>
            </a:r>
            <a:r>
              <a:rPr lang="en-GB" sz="1600" dirty="0">
                <a:latin typeface="Arial" panose="020B0604020202020204" pitchFamily="34" charset="0"/>
                <a:ea typeface="Calibri" panose="020F0502020204030204" pitchFamily="34" charset="0"/>
                <a:cs typeface="Times New Roman" panose="02020603050405020304" pitchFamily="18" charset="0"/>
              </a:rPr>
              <a:t> practitioners.  </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1026" name="Picture 2" descr="Image result for working together to safeguard children 2023">
            <a:extLst>
              <a:ext uri="{FF2B5EF4-FFF2-40B4-BE49-F238E27FC236}">
                <a16:creationId xmlns:a16="http://schemas.microsoft.com/office/drawing/2014/main" id="{C966C8C8-48B7-45A0-9F1D-18BDEC1F16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445940">
            <a:off x="7552382" y="217906"/>
            <a:ext cx="2518495" cy="1775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59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000B97-1A5D-4651-ABC0-D55FFEA4B253}"/>
              </a:ext>
            </a:extLst>
          </p:cNvPr>
          <p:cNvPicPr>
            <a:picLocks noChangeAspect="1"/>
          </p:cNvPicPr>
          <p:nvPr/>
        </p:nvPicPr>
        <p:blipFill>
          <a:blip r:embed="rId2"/>
          <a:stretch>
            <a:fillRect/>
          </a:stretch>
        </p:blipFill>
        <p:spPr>
          <a:xfrm>
            <a:off x="1594022" y="654908"/>
            <a:ext cx="7297271" cy="5634681"/>
          </a:xfrm>
          <a:prstGeom prst="rect">
            <a:avLst/>
          </a:prstGeom>
        </p:spPr>
      </p:pic>
    </p:spTree>
    <p:extLst>
      <p:ext uri="{BB962C8B-B14F-4D97-AF65-F5344CB8AC3E}">
        <p14:creationId xmlns:p14="http://schemas.microsoft.com/office/powerpoint/2010/main" val="154490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5F2D35-C779-49EE-A30D-4FEE44370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2433" y="6422250"/>
            <a:ext cx="2837763" cy="339955"/>
          </a:xfrm>
          <a:prstGeom prst="rect">
            <a:avLst/>
          </a:prstGeom>
        </p:spPr>
      </p:pic>
      <p:pic>
        <p:nvPicPr>
          <p:cNvPr id="6" name="Picture 5" descr="A logo with colorful people and text&#10;&#10;Description automatically generated"/>
          <p:cNvPicPr/>
          <p:nvPr/>
        </p:nvPicPr>
        <p:blipFill>
          <a:blip r:embed="rId4"/>
          <a:stretch>
            <a:fillRect/>
          </a:stretch>
        </p:blipFill>
        <p:spPr>
          <a:xfrm>
            <a:off x="321685" y="181696"/>
            <a:ext cx="1425575" cy="1266825"/>
          </a:xfrm>
          <a:prstGeom prst="rect">
            <a:avLst/>
          </a:prstGeom>
        </p:spPr>
      </p:pic>
      <p:pic>
        <p:nvPicPr>
          <p:cNvPr id="9" name="Picture 8" descr="A logo of hands holding a family&#10;&#10;Description automatically generated"/>
          <p:cNvPicPr/>
          <p:nvPr/>
        </p:nvPicPr>
        <p:blipFill>
          <a:blip r:embed="rId5"/>
          <a:stretch>
            <a:fillRect/>
          </a:stretch>
        </p:blipFill>
        <p:spPr>
          <a:xfrm>
            <a:off x="10400116" y="181696"/>
            <a:ext cx="1403985" cy="1266825"/>
          </a:xfrm>
          <a:prstGeom prst="rect">
            <a:avLst/>
          </a:prstGeom>
        </p:spPr>
      </p:pic>
      <p:sp>
        <p:nvSpPr>
          <p:cNvPr id="8" name="Title 7"/>
          <p:cNvSpPr>
            <a:spLocks noGrp="1"/>
          </p:cNvSpPr>
          <p:nvPr>
            <p:ph type="ctrTitle"/>
          </p:nvPr>
        </p:nvSpPr>
        <p:spPr>
          <a:xfrm>
            <a:off x="6936509" y="2078183"/>
            <a:ext cx="4636655" cy="37314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marL="285750" indent="-285750"/>
            <a:r>
              <a:rPr lang="en-GB" sz="2800" dirty="0"/>
              <a:t>Education</a:t>
            </a:r>
            <a:br>
              <a:rPr lang="en-GB" sz="2800" dirty="0"/>
            </a:br>
            <a:r>
              <a:rPr lang="en-GB" sz="2800" dirty="0"/>
              <a:t>Early Years development</a:t>
            </a:r>
            <a:br>
              <a:rPr lang="en-GB" sz="2800" dirty="0"/>
            </a:br>
            <a:r>
              <a:rPr lang="en-GB" sz="2800" dirty="0"/>
              <a:t>Physical &amp; Mental Health</a:t>
            </a:r>
            <a:br>
              <a:rPr lang="en-GB" sz="2800" dirty="0"/>
            </a:br>
            <a:r>
              <a:rPr lang="en-GB" sz="2800" dirty="0"/>
              <a:t>Drugs, Alcohol &amp; Substance</a:t>
            </a:r>
            <a:br>
              <a:rPr lang="en-GB" sz="2800" dirty="0"/>
            </a:br>
            <a:r>
              <a:rPr lang="en-GB" sz="2800" dirty="0"/>
              <a:t>Family Relationships</a:t>
            </a:r>
            <a:br>
              <a:rPr lang="en-GB" sz="2800" dirty="0"/>
            </a:br>
            <a:r>
              <a:rPr lang="en-GB" sz="2800" dirty="0"/>
              <a:t>Child Exploitation</a:t>
            </a:r>
            <a:br>
              <a:rPr lang="en-GB" sz="2800" dirty="0"/>
            </a:br>
            <a:r>
              <a:rPr lang="en-GB" sz="2800" dirty="0"/>
              <a:t>Crime</a:t>
            </a:r>
            <a:br>
              <a:rPr lang="en-GB" sz="2800" dirty="0"/>
            </a:br>
            <a:r>
              <a:rPr lang="en-GB" sz="2800" dirty="0"/>
              <a:t>Domestic Abuse</a:t>
            </a:r>
            <a:br>
              <a:rPr lang="en-GB" sz="2800" dirty="0"/>
            </a:br>
            <a:r>
              <a:rPr lang="en-GB" sz="2800" dirty="0"/>
              <a:t>Housing</a:t>
            </a:r>
            <a:br>
              <a:rPr lang="en-GB" sz="2800" dirty="0"/>
            </a:br>
            <a:r>
              <a:rPr lang="en-GB" sz="2800" dirty="0"/>
              <a:t>Financial Stability</a:t>
            </a:r>
            <a:br>
              <a:rPr lang="en-GB" sz="2800" dirty="0"/>
            </a:br>
            <a:endParaRPr lang="en-GB" sz="2800" dirty="0"/>
          </a:p>
        </p:txBody>
      </p:sp>
      <p:pic>
        <p:nvPicPr>
          <p:cNvPr id="10" name="Picture 9" descr="Chart, radar chart&#10;&#10;Description automatically generated"/>
          <p:cNvPicPr/>
          <p:nvPr/>
        </p:nvPicPr>
        <p:blipFill>
          <a:blip r:embed="rId6"/>
          <a:stretch>
            <a:fillRect/>
          </a:stretch>
        </p:blipFill>
        <p:spPr>
          <a:xfrm>
            <a:off x="618836" y="2078183"/>
            <a:ext cx="4686300" cy="4344067"/>
          </a:xfrm>
          <a:prstGeom prst="rect">
            <a:avLst/>
          </a:prstGeom>
        </p:spPr>
      </p:pic>
      <p:sp>
        <p:nvSpPr>
          <p:cNvPr id="3" name="TextBox 2"/>
          <p:cNvSpPr txBox="1"/>
          <p:nvPr/>
        </p:nvSpPr>
        <p:spPr>
          <a:xfrm>
            <a:off x="2050473" y="979054"/>
            <a:ext cx="7550724" cy="369332"/>
          </a:xfrm>
          <a:prstGeom prst="rect">
            <a:avLst/>
          </a:prstGeom>
          <a:noFill/>
        </p:spPr>
        <p:txBody>
          <a:bodyPr wrap="square" rtlCol="0">
            <a:spAutoFit/>
          </a:bodyPr>
          <a:lstStyle/>
          <a:p>
            <a:pPr algn="ctr"/>
            <a:r>
              <a:rPr lang="en-GB" dirty="0"/>
              <a:t>10 Thematic areas.</a:t>
            </a:r>
          </a:p>
        </p:txBody>
      </p:sp>
    </p:spTree>
    <p:extLst>
      <p:ext uri="{BB962C8B-B14F-4D97-AF65-F5344CB8AC3E}">
        <p14:creationId xmlns:p14="http://schemas.microsoft.com/office/powerpoint/2010/main" val="1015448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5F2D35-C779-49EE-A30D-4FEE44370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2433" y="6422250"/>
            <a:ext cx="2837763" cy="339955"/>
          </a:xfrm>
          <a:prstGeom prst="rect">
            <a:avLst/>
          </a:prstGeom>
        </p:spPr>
      </p:pic>
      <p:sp>
        <p:nvSpPr>
          <p:cNvPr id="10" name="Title 1"/>
          <p:cNvSpPr>
            <a:spLocks noGrp="1"/>
          </p:cNvSpPr>
          <p:nvPr>
            <p:ph type="ctrTitle"/>
          </p:nvPr>
        </p:nvSpPr>
        <p:spPr>
          <a:xfrm>
            <a:off x="8931564" y="2318327"/>
            <a:ext cx="2733964" cy="5052291"/>
          </a:xfrm>
        </p:spPr>
        <p:txBody>
          <a:bodyPr>
            <a:normAutofit/>
          </a:bodyPr>
          <a:lstStyle/>
          <a:p>
            <a:br>
              <a:rPr lang="en-GB" dirty="0"/>
            </a:br>
            <a:r>
              <a:rPr lang="en-GB" dirty="0"/>
              <a:t> </a:t>
            </a:r>
            <a:br>
              <a:rPr lang="en-GB" dirty="0"/>
            </a:br>
            <a:endParaRPr lang="en-GB" sz="1400" dirty="0"/>
          </a:p>
        </p:txBody>
      </p:sp>
      <p:pic>
        <p:nvPicPr>
          <p:cNvPr id="6" name="Picture 5" descr="A logo with colorful people and text&#10;&#10;Description automatically generated"/>
          <p:cNvPicPr/>
          <p:nvPr/>
        </p:nvPicPr>
        <p:blipFill>
          <a:blip r:embed="rId4"/>
          <a:stretch>
            <a:fillRect/>
          </a:stretch>
        </p:blipFill>
        <p:spPr>
          <a:xfrm>
            <a:off x="321685" y="181696"/>
            <a:ext cx="1425575" cy="1266825"/>
          </a:xfrm>
          <a:prstGeom prst="rect">
            <a:avLst/>
          </a:prstGeom>
        </p:spPr>
      </p:pic>
      <p:pic>
        <p:nvPicPr>
          <p:cNvPr id="9" name="Picture 8" descr="A logo of hands holding a family&#10;&#10;Description automatically generated"/>
          <p:cNvPicPr/>
          <p:nvPr/>
        </p:nvPicPr>
        <p:blipFill>
          <a:blip r:embed="rId5"/>
          <a:stretch>
            <a:fillRect/>
          </a:stretch>
        </p:blipFill>
        <p:spPr>
          <a:xfrm>
            <a:off x="10400116" y="181696"/>
            <a:ext cx="1403985" cy="1266825"/>
          </a:xfrm>
          <a:prstGeom prst="rect">
            <a:avLst/>
          </a:prstGeom>
        </p:spPr>
      </p:pic>
      <p:sp>
        <p:nvSpPr>
          <p:cNvPr id="2" name="AutoShape 2" descr="A screenshot of a computer&#10;&#10;Description automatically generated"/>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14AD1633-4E15-47B6-98A1-C14F035763AF}"/>
              </a:ext>
            </a:extLst>
          </p:cNvPr>
          <p:cNvPicPr>
            <a:picLocks noChangeAspect="1"/>
          </p:cNvPicPr>
          <p:nvPr/>
        </p:nvPicPr>
        <p:blipFill rotWithShape="1">
          <a:blip r:embed="rId6">
            <a:extLst>
              <a:ext uri="{28A0092B-C50C-407E-A947-70E740481C1C}">
                <a14:useLocalDpi xmlns:a14="http://schemas.microsoft.com/office/drawing/2010/main" val="0"/>
              </a:ext>
            </a:extLst>
          </a:blip>
          <a:srcRect r="19815"/>
          <a:stretch/>
        </p:blipFill>
        <p:spPr>
          <a:xfrm>
            <a:off x="8437517" y="2499615"/>
            <a:ext cx="3024810" cy="3855673"/>
          </a:xfrm>
          <a:prstGeom prst="rect">
            <a:avLst/>
          </a:prstGeom>
          <a:ln>
            <a:solidFill>
              <a:schemeClr val="tx1"/>
            </a:solidFill>
          </a:ln>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id="{B5A28896-BBEB-491F-AC00-E42A4622EE08}"/>
              </a:ext>
            </a:extLst>
          </p:cNvPr>
          <p:cNvPicPr>
            <a:picLocks noChangeAspect="1"/>
          </p:cNvPicPr>
          <p:nvPr/>
        </p:nvPicPr>
        <p:blipFill rotWithShape="1">
          <a:blip r:embed="rId7">
            <a:extLst>
              <a:ext uri="{28A0092B-C50C-407E-A947-70E740481C1C}">
                <a14:useLocalDpi xmlns:a14="http://schemas.microsoft.com/office/drawing/2010/main" val="0"/>
              </a:ext>
            </a:extLst>
          </a:blip>
          <a:srcRect r="43760"/>
          <a:stretch/>
        </p:blipFill>
        <p:spPr bwMode="auto">
          <a:xfrm>
            <a:off x="4066607" y="2499613"/>
            <a:ext cx="3125470" cy="3855673"/>
          </a:xfrm>
          <a:prstGeom prst="rect">
            <a:avLst/>
          </a:prstGeom>
          <a:ln>
            <a:solidFill>
              <a:schemeClr val="tx1"/>
            </a:solid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sp>
        <p:nvSpPr>
          <p:cNvPr id="12" name="Arrow: Right 1">
            <a:extLst>
              <a:ext uri="{FF2B5EF4-FFF2-40B4-BE49-F238E27FC236}">
                <a16:creationId xmlns:a16="http://schemas.microsoft.com/office/drawing/2014/main" id="{A2F51199-00EF-4CEC-962F-C8F1703EA86F}"/>
              </a:ext>
            </a:extLst>
          </p:cNvPr>
          <p:cNvSpPr/>
          <p:nvPr/>
        </p:nvSpPr>
        <p:spPr>
          <a:xfrm>
            <a:off x="7389607" y="3731561"/>
            <a:ext cx="593033" cy="10038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screenshot of a computer&#10;&#10;Description automatically generated">
            <a:extLst>
              <a:ext uri="{FF2B5EF4-FFF2-40B4-BE49-F238E27FC236}">
                <a16:creationId xmlns:a16="http://schemas.microsoft.com/office/drawing/2014/main" id="{6ACC71FF-71F0-41A3-9159-8207E3B3BE57}"/>
              </a:ext>
            </a:extLst>
          </p:cNvPr>
          <p:cNvPicPr>
            <a:picLocks noChangeAspect="1"/>
          </p:cNvPicPr>
          <p:nvPr/>
        </p:nvPicPr>
        <p:blipFill rotWithShape="1">
          <a:blip r:embed="rId8">
            <a:extLst>
              <a:ext uri="{28A0092B-C50C-407E-A947-70E740481C1C}">
                <a14:useLocalDpi xmlns:a14="http://schemas.microsoft.com/office/drawing/2010/main" val="0"/>
              </a:ext>
            </a:extLst>
          </a:blip>
          <a:srcRect t="12096" r="82678" b="4741"/>
          <a:stretch/>
        </p:blipFill>
        <p:spPr>
          <a:xfrm>
            <a:off x="662384" y="2499615"/>
            <a:ext cx="2111912" cy="3855672"/>
          </a:xfrm>
          <a:prstGeom prst="rect">
            <a:avLst/>
          </a:prstGeom>
          <a:ln>
            <a:solidFill>
              <a:schemeClr val="tx1"/>
            </a:solidFill>
          </a:ln>
          <a:effectLst>
            <a:outerShdw blurRad="50800" dist="38100" dir="8100000" algn="tr" rotWithShape="0">
              <a:prstClr val="black">
                <a:alpha val="40000"/>
              </a:prstClr>
            </a:outerShdw>
          </a:effectLst>
        </p:spPr>
      </p:pic>
      <p:sp>
        <p:nvSpPr>
          <p:cNvPr id="3" name="Rectangle 2"/>
          <p:cNvSpPr/>
          <p:nvPr/>
        </p:nvSpPr>
        <p:spPr>
          <a:xfrm>
            <a:off x="2179782" y="0"/>
            <a:ext cx="7518400" cy="2215991"/>
          </a:xfrm>
          <a:prstGeom prst="rect">
            <a:avLst/>
          </a:prstGeom>
        </p:spPr>
        <p:txBody>
          <a:bodyPr wrap="square">
            <a:spAutoFit/>
          </a:bodyPr>
          <a:lstStyle/>
          <a:p>
            <a:pPr algn="ctr">
              <a:spcAft>
                <a:spcPts val="0"/>
              </a:spcAft>
            </a:pPr>
            <a:r>
              <a:rPr lang="en-GB" b="1" dirty="0">
                <a:latin typeface="Arial" panose="020B0604020202020204" pitchFamily="34" charset="0"/>
                <a:ea typeface="Times New Roman" panose="02020603050405020304" pitchFamily="18" charset="0"/>
              </a:rPr>
              <a:t>DATA MATURITY DEVELOPMENT</a:t>
            </a:r>
            <a:endParaRPr lang="en-GB" dirty="0">
              <a:latin typeface="Times New Roman" panose="02020603050405020304" pitchFamily="18" charset="0"/>
              <a:ea typeface="Times New Roman" panose="02020603050405020304" pitchFamily="18" charset="0"/>
            </a:endParaRPr>
          </a:p>
          <a:p>
            <a:pPr algn="ctr">
              <a:spcAft>
                <a:spcPts val="0"/>
              </a:spcAft>
            </a:pPr>
            <a:r>
              <a:rPr lang="en-GB" b="1" dirty="0">
                <a:latin typeface="Arial" panose="020B0604020202020204" pitchFamily="34" charset="0"/>
                <a:ea typeface="Times New Roman" panose="02020603050405020304" pitchFamily="18" charset="0"/>
              </a:rPr>
              <a:t> </a:t>
            </a:r>
            <a:endParaRPr lang="en-GB" dirty="0">
              <a:latin typeface="Times New Roman" panose="02020603050405020304" pitchFamily="18" charset="0"/>
              <a:ea typeface="Times New Roman" panose="02020603050405020304" pitchFamily="18" charset="0"/>
            </a:endParaRPr>
          </a:p>
          <a:p>
            <a:pPr marL="381000" algn="ctr"/>
            <a:r>
              <a:rPr lang="en-GB" b="1" dirty="0">
                <a:latin typeface="Arial" panose="020B0604020202020204" pitchFamily="34" charset="0"/>
                <a:ea typeface="Times New Roman" panose="02020603050405020304" pitchFamily="18" charset="0"/>
              </a:rPr>
              <a:t>•Data Accelerator Fund (</a:t>
            </a:r>
            <a:r>
              <a:rPr lang="en-GB" b="1" dirty="0" err="1">
                <a:latin typeface="Arial" panose="020B0604020202020204" pitchFamily="34" charset="0"/>
                <a:ea typeface="Times New Roman" panose="02020603050405020304" pitchFamily="18" charset="0"/>
              </a:rPr>
              <a:t>circ</a:t>
            </a:r>
            <a:r>
              <a:rPr lang="en-GB" b="1" dirty="0">
                <a:latin typeface="Arial" panose="020B0604020202020204" pitchFamily="34" charset="0"/>
                <a:ea typeface="Times New Roman" panose="02020603050405020304" pitchFamily="18" charset="0"/>
              </a:rPr>
              <a:t> £.5m)</a:t>
            </a:r>
            <a:endParaRPr lang="en-GB" dirty="0">
              <a:latin typeface="Times New Roman" panose="02020603050405020304" pitchFamily="18" charset="0"/>
              <a:ea typeface="Times New Roman" panose="02020603050405020304" pitchFamily="18" charset="0"/>
            </a:endParaRPr>
          </a:p>
          <a:p>
            <a:pPr marL="381000" algn="ctr"/>
            <a:r>
              <a:rPr lang="en-GB" sz="1200" b="1" dirty="0">
                <a:latin typeface="Arial" panose="020B0604020202020204" pitchFamily="34" charset="0"/>
                <a:ea typeface="Times New Roman" panose="02020603050405020304" pitchFamily="18" charset="0"/>
              </a:rPr>
              <a:t>This money is funding the Partner Pathway Partner Agency Access This is currently in the Final stages of security and is being discussed with School Trusts.</a:t>
            </a:r>
            <a:endParaRPr lang="en-GB" sz="1200" dirty="0">
              <a:latin typeface="Times New Roman" panose="02020603050405020304" pitchFamily="18" charset="0"/>
              <a:ea typeface="Times New Roman" panose="02020603050405020304" pitchFamily="18" charset="0"/>
            </a:endParaRPr>
          </a:p>
          <a:p>
            <a:pPr marL="381000" algn="ctr"/>
            <a:r>
              <a:rPr lang="en-GB" sz="1200" b="1" dirty="0">
                <a:latin typeface="Arial" panose="020B0604020202020204" pitchFamily="34" charset="0"/>
                <a:ea typeface="Times New Roman" panose="02020603050405020304" pitchFamily="18" charset="0"/>
              </a:rPr>
              <a:t> It has also been used for Supporting Families training and developing the E-learning platform for our partners to access for their own learning development. </a:t>
            </a:r>
            <a:endParaRPr lang="en-GB" sz="1200" dirty="0">
              <a:latin typeface="Times New Roman" panose="02020603050405020304" pitchFamily="18" charset="0"/>
              <a:ea typeface="Times New Roman" panose="02020603050405020304" pitchFamily="18" charset="0"/>
            </a:endParaRPr>
          </a:p>
          <a:p>
            <a:pPr algn="ctr">
              <a:spcAft>
                <a:spcPts val="0"/>
              </a:spcAft>
            </a:pPr>
            <a:r>
              <a:rPr lang="en-GB" b="1" dirty="0">
                <a:latin typeface="Arial" panose="020B0604020202020204" pitchFamily="34" charset="0"/>
                <a:ea typeface="Times New Roman" panose="02020603050405020304" pitchFamily="18" charset="0"/>
              </a:rPr>
              <a:t>      •Dashboard (Stage 2 – consultation) The dashboard is currently at Early  stages and is   with the Information Governance. </a:t>
            </a:r>
            <a:endParaRPr lang="en-GB"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424829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1386</TotalTime>
  <Words>7026</Words>
  <Application>Microsoft Office PowerPoint</Application>
  <PresentationFormat>Widescreen</PresentationFormat>
  <Paragraphs>581</Paragraphs>
  <Slides>76</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76</vt:i4>
      </vt:variant>
    </vt:vector>
  </HeadingPairs>
  <TitlesOfParts>
    <vt:vector size="87" baseType="lpstr">
      <vt:lpstr>Arial</vt:lpstr>
      <vt:lpstr>Calibri</vt:lpstr>
      <vt:lpstr>Calibri (Body)</vt:lpstr>
      <vt:lpstr>Calibri Light</vt:lpstr>
      <vt:lpstr>Helvetica</vt:lpstr>
      <vt:lpstr>Symbol</vt:lpstr>
      <vt:lpstr>Tahoma</vt:lpstr>
      <vt:lpstr>Times New Roman</vt:lpstr>
      <vt:lpstr>Trebuchet MS</vt:lpstr>
      <vt:lpstr>Wingdings 3</vt:lpstr>
      <vt:lpstr>Office Theme</vt:lpstr>
      <vt:lpstr>PowerPoint Presentation</vt:lpstr>
      <vt:lpstr>PowerPoint Presentation</vt:lpstr>
      <vt:lpstr>PowerPoint Presentation</vt:lpstr>
      <vt:lpstr>PowerPoint Presentation</vt:lpstr>
      <vt:lpstr>Supporting Families.  </vt:lpstr>
      <vt:lpstr>Embed WHOLE FAMILY working across the partnership using a wider range of thematic areas taking into account post COVID recovery for our families</vt:lpstr>
      <vt:lpstr>  The Supporting Families Accredited Practitioner team is a multi-agency team of people working closely together, sharing information, for the best outcomes for families. The team include Accredited Practitioners from Police, Health, Schools, Housing, Education Welfare, CAMHS and Supporting Families Employment Advisors from the DWP.   Accredited Practitioners: Service Manager –Ronnie Fairley Operational manager – Paul Martin  Health  - Julia Smith Police  - Joy Davis Schools/Education – Alison Russell  Schools/Education- Lorraine Whistler  Schools/Education Welfare, Change, Grow, Live, Youth Justice Service  - Karen Eaves  CAMHS – Laura Green Housing/Homelessness – Hilary Fyfe Hardy PBR- Patrick Allison DWP - Nicola Brindley,  DWP- Monica Bryce  DWP- Kay Attenborough Data Analyst- Jack Reilly Data Analyst- Reece Ricketts Project Officer-Kate Thurman  Supporting Families Project Manager- Hester Kapur   </vt:lpstr>
      <vt:lpstr>Education Early Years development Physical &amp; Mental Health Drugs, Alcohol &amp; Substance Family Relationships Child Exploitation Crime Domestic Abuse Housing Financial Stability </vt:lpstr>
      <vt:lpstr>   </vt:lpstr>
      <vt:lpstr>Contact Details Supporting Families Coordinator: Veronica Fairley (Ronnie) Email: Veronica.fairley@nottinghamcity.gov.uk Tel: 0115 8763606  Schools Accredited Practitioners : Alison Russell – Alison.russell@nottinghamcity.gov.uk  Tel: 07895212609 (Redhill Academy Trust, Archway Learning trust, Djanogly trust, NST &amp; Fernwood School Academy) Karen Eaves – Karen.Eaves@nottinghamcity.gov.uk Tel: 07947198862 (Raleigh trust, Transform trust, Creative trust &amp; Our lady Of Lourdes Multi Academy trust) Lorraine Whistler – Lorraine.whistler@nottinghamcity.gov.uk Tel: 07949185314 (Nova Education Trust, Greenwood Academies Trust, LEAD Academy Trust, Flying High Trust, Believe Academy Trust, NST, Shine Multi Academy Trust, Spencer Academies Trust &amp; Bluebell Primary. Contact us…. If you are a lead professional working on a Early Help case or have any queries to do with whole family working. </vt:lpstr>
      <vt:lpstr>For the 2 day Supporting Families Training contact Kate Thurman.  Email :  pfid2@nottinghamcity.gov.uk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Graham Cullen</dc:creator>
  <cp:lastModifiedBy>Claire Maclean</cp:lastModifiedBy>
  <cp:revision>64</cp:revision>
  <dcterms:created xsi:type="dcterms:W3CDTF">2021-04-29T10:48:45Z</dcterms:created>
  <dcterms:modified xsi:type="dcterms:W3CDTF">2024-02-21T13:37:35Z</dcterms:modified>
</cp:coreProperties>
</file>