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2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2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5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1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6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4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9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9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4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7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ECB3-02F0-4DC8-A014-9B79EFB595FE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179C-72E4-49AC-AE27-59F6C48C9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6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V-QgfhIsw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50" y="493194"/>
            <a:ext cx="9496697" cy="5363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92037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https://www.youtube.com/watch?v=N9V-QgfhIsw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104311"/>
            <a:ext cx="11907912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90021"/>
            <a:ext cx="11907912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" y="99548"/>
            <a:ext cx="11917438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1" y="99548"/>
            <a:ext cx="11946017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" y="66205"/>
            <a:ext cx="11917438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90021"/>
            <a:ext cx="11907912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" y="75732"/>
            <a:ext cx="11898385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85258"/>
            <a:ext cx="11907912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" y="104311"/>
            <a:ext cx="11879333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85258"/>
            <a:ext cx="11907912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87"/>
            <a:ext cx="12192000" cy="68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80495"/>
            <a:ext cx="11907912" cy="66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" y="75732"/>
            <a:ext cx="11936491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" y="94784"/>
            <a:ext cx="11898385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" y="90021"/>
            <a:ext cx="11879333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" y="99548"/>
            <a:ext cx="11898385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" y="99548"/>
            <a:ext cx="11879333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" y="104311"/>
            <a:ext cx="11898385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" y="104311"/>
            <a:ext cx="11917438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560"/>
            <a:ext cx="10515600" cy="913448"/>
          </a:xfrm>
        </p:spPr>
        <p:txBody>
          <a:bodyPr/>
          <a:lstStyle/>
          <a:p>
            <a:pPr algn="ctr"/>
            <a:r>
              <a:rPr lang="en-GB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080"/>
            <a:ext cx="7056120" cy="477488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MVP Programme is a </a:t>
            </a:r>
            <a:r>
              <a:rPr lang="en-GB" dirty="0" smtClean="0"/>
              <a:t>started in Scotland as a partnership </a:t>
            </a:r>
            <a:r>
              <a:rPr lang="en-GB" dirty="0"/>
              <a:t>between Education Scotland and the Scottish Violence Reduction Unit.  </a:t>
            </a:r>
          </a:p>
          <a:p>
            <a:r>
              <a:rPr lang="en-GB" dirty="0"/>
              <a:t>After a successful pilot in 2011 and subsequent model development the programme is now being continued and developed by Education </a:t>
            </a:r>
            <a:r>
              <a:rPr lang="en-GB" dirty="0" smtClean="0"/>
              <a:t>Scotland, with MVP </a:t>
            </a:r>
            <a:r>
              <a:rPr lang="en-GB" dirty="0"/>
              <a:t>is currently operating in 21 Scottish Local Authorities in over 100 schools</a:t>
            </a:r>
            <a:r>
              <a:rPr lang="en-GB" dirty="0" smtClean="0"/>
              <a:t>.</a:t>
            </a:r>
          </a:p>
          <a:p>
            <a:r>
              <a:rPr lang="en-GB" dirty="0" smtClean="0"/>
              <a:t>Nottinghamshire Police, in partnership with Nottingham and Nottinghamshire VRU, are now conducting a local pilot in 12 local schools and alternative provisions. The pilot is running from September 2019 to March 2021.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108" y="1732397"/>
            <a:ext cx="3385034" cy="3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MVP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840" y="1825625"/>
            <a:ext cx="729996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3200" i="1" dirty="0"/>
              <a:t>The Mentors in Violence Prevention Programme developed in the 1990’s by Dr Jackson Katz utilises a creative bystander approach to prevent all forms of bullying and gender based vio­lence.  Males and females are not looked at as potential victims or perpetrators but as empowered bystanders with the ability to support and challenge peers. Within the MVP Programme a by­stander is defined as a friend, class-mate, team-mate, colleague or relative. In other words, it is someone they know.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4" y="1825625"/>
            <a:ext cx="3186112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635"/>
          </a:xfrm>
        </p:spPr>
        <p:txBody>
          <a:bodyPr/>
          <a:lstStyle/>
          <a:p>
            <a:pPr algn="ctr"/>
            <a:r>
              <a:rPr lang="en-GB" dirty="0" smtClean="0"/>
              <a:t>MVP Playbook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760"/>
            <a:ext cx="9444789" cy="46682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dirty="0"/>
              <a:t>The MVP Programme makes use of a simple playbook to provide discussion on a range of behaviours which </a:t>
            </a:r>
            <a:r>
              <a:rPr lang="en-GB" sz="3400" dirty="0" smtClean="0"/>
              <a:t>include: Dating Abuse; Harassment; Bullying; Sexting; Control; and Alcohol </a:t>
            </a:r>
            <a:r>
              <a:rPr lang="en-GB" sz="3400" dirty="0"/>
              <a:t>and </a:t>
            </a:r>
            <a:r>
              <a:rPr lang="en-GB" sz="3400" dirty="0" smtClean="0"/>
              <a:t>consent.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3400" dirty="0" smtClean="0"/>
              <a:t>The </a:t>
            </a:r>
            <a:r>
              <a:rPr lang="en-GB" sz="3400" dirty="0"/>
              <a:t>playbook offers a consistent approach to delivery of MVP sessions.  This consistency supports the following aims</a:t>
            </a:r>
            <a:r>
              <a:rPr lang="en-GB" sz="3400" dirty="0" smtClean="0"/>
              <a:t>:</a:t>
            </a:r>
          </a:p>
          <a:p>
            <a:pPr marL="0" indent="0">
              <a:buNone/>
            </a:pPr>
            <a:endParaRPr lang="en-GB" sz="1500" dirty="0"/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To </a:t>
            </a:r>
            <a:r>
              <a:rPr lang="en-GB" sz="3400" dirty="0"/>
              <a:t>raise </a:t>
            </a:r>
            <a:r>
              <a:rPr lang="en-GB" sz="3400" dirty="0" smtClean="0"/>
              <a:t>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To </a:t>
            </a:r>
            <a:r>
              <a:rPr lang="en-GB" sz="3400" dirty="0"/>
              <a:t>challenge attitudes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To </a:t>
            </a:r>
            <a:r>
              <a:rPr lang="en-GB" sz="3400" dirty="0"/>
              <a:t>open dialogue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400" dirty="0" smtClean="0"/>
              <a:t>To </a:t>
            </a:r>
            <a:r>
              <a:rPr lang="en-GB" sz="3400" dirty="0"/>
              <a:t>inspire </a:t>
            </a:r>
            <a:r>
              <a:rPr lang="en-GB" sz="3400" dirty="0" smtClean="0"/>
              <a:t>leadership</a:t>
            </a:r>
          </a:p>
          <a:p>
            <a:pPr marL="514350" indent="-514350">
              <a:buFont typeface="+mj-lt"/>
              <a:buAutoNum type="arabicPeriod"/>
            </a:pPr>
            <a:endParaRPr lang="en-GB" sz="3400" dirty="0"/>
          </a:p>
          <a:p>
            <a:pPr marL="0" indent="0">
              <a:buNone/>
            </a:pPr>
            <a:r>
              <a:rPr lang="en-GB" sz="3400" dirty="0" smtClean="0"/>
              <a:t>THERE </a:t>
            </a:r>
            <a:r>
              <a:rPr lang="en-GB" sz="3400" dirty="0"/>
              <a:t>IS POTENTIAL HERE TO TWEAK / DEVELOP MORE SPECIFIC SCENARIOS AROUND ISSUES THAT ARE AFFECTING US HERE IN NOTTS -  CSE /  CCE / KNIVES AND TO INCLUDE OUR OWN LOGOS ON THE TRAINING MATERIAL.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39" y="2085475"/>
            <a:ext cx="2524150" cy="25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960755"/>
          </a:xfrm>
        </p:spPr>
        <p:txBody>
          <a:bodyPr/>
          <a:lstStyle/>
          <a:p>
            <a:pPr algn="ctr"/>
            <a:r>
              <a:rPr lang="en-GB" dirty="0"/>
              <a:t>The Peer to Peer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4866323"/>
          </a:xfrm>
        </p:spPr>
        <p:txBody>
          <a:bodyPr/>
          <a:lstStyle/>
          <a:p>
            <a:pPr algn="just"/>
            <a:r>
              <a:rPr lang="en-GB" dirty="0"/>
              <a:t>The MVP Programme utilises the power of the role-model.  Supported by teachers and community partners peer trainers are equipped with skills and knowledge that support them in working with younger people around the issues discussed in the playbook.</a:t>
            </a:r>
          </a:p>
          <a:p>
            <a:pPr algn="just"/>
            <a:r>
              <a:rPr lang="en-GB" dirty="0"/>
              <a:t>The development of leadership among young people is a key part of MVP.  It is clear from experience that young people in these mentoring roles develop skills which support them in their wider educational and future lives.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252" y="4570748"/>
            <a:ext cx="2855495" cy="16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MVP has potential to be a long lasting programme to support the promotion of healthy relationships in our secondary schools.  </a:t>
            </a:r>
          </a:p>
          <a:p>
            <a:pPr algn="just"/>
            <a:r>
              <a:rPr lang="en-GB" dirty="0"/>
              <a:t>The outcomes for schools include: improved behaviour, better attendance and attainment. </a:t>
            </a:r>
          </a:p>
          <a:p>
            <a:pPr algn="just"/>
            <a:r>
              <a:rPr lang="en-GB" dirty="0"/>
              <a:t>The long term outcomes for police and other local partners include less violence and reduction on demand.</a:t>
            </a:r>
          </a:p>
          <a:p>
            <a:pPr algn="just"/>
            <a:r>
              <a:rPr lang="en-GB" dirty="0"/>
              <a:t>MVP is owned by a school and police and other partners support development. </a:t>
            </a:r>
          </a:p>
          <a:p>
            <a:pPr algn="just"/>
            <a:r>
              <a:rPr lang="en-GB" dirty="0"/>
              <a:t>Initial training involves training a team of teachers, other schools staff and partners (</a:t>
            </a:r>
            <a:r>
              <a:rPr lang="en-GB" dirty="0" err="1"/>
              <a:t>incl</a:t>
            </a:r>
            <a:r>
              <a:rPr lang="en-GB" dirty="0"/>
              <a:t> police).  This two day training introduces and demonstrates the model and provides time to plan implementation.  </a:t>
            </a:r>
          </a:p>
          <a:p>
            <a:pPr algn="just"/>
            <a:r>
              <a:rPr lang="en-GB" dirty="0"/>
              <a:t>The programme asks for 4-6 members of a school team from each school involved. </a:t>
            </a:r>
          </a:p>
        </p:txBody>
      </p:sp>
    </p:spTree>
    <p:extLst>
      <p:ext uri="{BB962C8B-B14F-4D97-AF65-F5344CB8AC3E}">
        <p14:creationId xmlns:p14="http://schemas.microsoft.com/office/powerpoint/2010/main" val="4158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360" y="365125"/>
            <a:ext cx="885444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Results from Scotland and Nottingham/shire MVPs so far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1121"/>
            <a:ext cx="10515600" cy="4709160"/>
          </a:xfrm>
        </p:spPr>
        <p:txBody>
          <a:bodyPr/>
          <a:lstStyle/>
          <a:p>
            <a:r>
              <a:rPr lang="en-GB" dirty="0"/>
              <a:t>The evidence from Scotland </a:t>
            </a:r>
            <a:r>
              <a:rPr lang="en-GB" dirty="0" smtClean="0"/>
              <a:t>and has </a:t>
            </a:r>
            <a:r>
              <a:rPr lang="en-GB" dirty="0"/>
              <a:t>been positive.</a:t>
            </a:r>
          </a:p>
          <a:p>
            <a:r>
              <a:rPr lang="en-GB" dirty="0"/>
              <a:t>Young people communicate that they have options to help others.</a:t>
            </a:r>
          </a:p>
          <a:p>
            <a:r>
              <a:rPr lang="en-GB" dirty="0"/>
              <a:t>Schools are seeing less violence, less expulsions and a general feeling of safety is regular feedback.</a:t>
            </a:r>
          </a:p>
          <a:p>
            <a:r>
              <a:rPr lang="en-GB" dirty="0"/>
              <a:t>The skills the Mentors are developing support them out of the school setting – assisting with University applications and job interviews post school.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120"/>
          <a:stretch/>
        </p:blipFill>
        <p:spPr>
          <a:xfrm>
            <a:off x="3999070" y="4389121"/>
            <a:ext cx="45666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1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What is it?</vt:lpstr>
      <vt:lpstr>The MVP model</vt:lpstr>
      <vt:lpstr>MVP Playbook</vt:lpstr>
      <vt:lpstr>The Peer to Peer Approach</vt:lpstr>
      <vt:lpstr>Summary</vt:lpstr>
      <vt:lpstr>Results from Scotland and Nottingham/shire MVPs so far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Whitby</dc:creator>
  <cp:lastModifiedBy>Pat Whitby</cp:lastModifiedBy>
  <cp:revision>1</cp:revision>
  <dcterms:created xsi:type="dcterms:W3CDTF">2020-10-15T10:58:06Z</dcterms:created>
  <dcterms:modified xsi:type="dcterms:W3CDTF">2020-10-15T10:58:52Z</dcterms:modified>
</cp:coreProperties>
</file>